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468" r:id="rId2"/>
    <p:sldId id="470" r:id="rId3"/>
    <p:sldId id="472" r:id="rId4"/>
    <p:sldId id="473" r:id="rId5"/>
  </p:sldIdLst>
  <p:sldSz cx="9144000" cy="6858000" type="screen4x3"/>
  <p:notesSz cx="6797675" cy="9928225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D85D"/>
    <a:srgbClr val="FF5050"/>
    <a:srgbClr val="7A0000"/>
    <a:srgbClr val="FF0000"/>
    <a:srgbClr val="003399"/>
    <a:srgbClr val="0033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261" autoAdjust="0"/>
  </p:normalViewPr>
  <p:slideViewPr>
    <p:cSldViewPr>
      <p:cViewPr varScale="1">
        <p:scale>
          <a:sx n="56" d="100"/>
          <a:sy n="56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6BC1E8-2EC0-4947-8C9F-D02132C7A6B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F632CE-2E98-4111-9727-ECF9C1BA0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14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518D0C-BE32-415F-A4B6-A74329A88BE5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F4C2E8-01EC-4010-88D4-5FCBE8930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57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29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3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47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4C2E8-01EC-4010-88D4-5FCBE893045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2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45769"/>
            <a:ext cx="1545167" cy="365125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1066" y="6356351"/>
            <a:ext cx="6771373" cy="365125"/>
          </a:xfrm>
        </p:spPr>
        <p:txBody>
          <a:bodyPr/>
          <a:lstStyle/>
          <a:p>
            <a:pPr algn="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03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888888888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B21D9D1-3AE6-4B37-805E-30D83D33FF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2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999999999999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8D637B2-367D-4837-8D59-3B7133C6FB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76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111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3E0D01-9D60-408F-A585-8376AE2915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6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2222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BCA7E4-48A1-4822-9862-5F1E984D8C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3333</a:t>
            </a:r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60D1E49-4C6F-4EE0-9250-28772D570E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44444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56EA0BC-2ECF-40F1-AE96-F4A62902AF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7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5555</a:t>
            </a:r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9C7948C-9F49-4511-BD0D-DCE59C5164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5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66666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371850-CE07-4069-A45A-9577BB098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51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7777777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2E5BAEE-BA1C-44B3-B922-357913080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53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5503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3E01C-2A4A-4F31-97A6-163C7B9E65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11560" y="6326188"/>
            <a:ext cx="2057400" cy="365125"/>
          </a:xfrm>
          <a:prstGeom prst="rect">
            <a:avLst/>
          </a:prstGeom>
          <a:solidFill>
            <a:schemeClr val="bg1"/>
          </a:solidFill>
          <a:effectLst>
            <a:softEdge rad="50800"/>
          </a:effec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3028950" y="6376243"/>
            <a:ext cx="5503490" cy="365125"/>
          </a:xfrm>
          <a:prstGeom prst="rect">
            <a:avLst/>
          </a:prstGeom>
          <a:solidFill>
            <a:schemeClr val="bg1"/>
          </a:solidFill>
          <a:effectLst>
            <a:softEdge rad="50800"/>
          </a:effec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 algn="r"/>
            <a:r>
              <a:rPr lang="ru-RU" dirty="0" smtClean="0"/>
              <a:t>Педагогический совет Ярославской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6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Объект 2"/>
          <p:cNvSpPr>
            <a:spLocks/>
          </p:cNvSpPr>
          <p:nvPr/>
        </p:nvSpPr>
        <p:spPr bwMode="auto">
          <a:xfrm>
            <a:off x="787906" y="1484784"/>
            <a:ext cx="784887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2800" b="1" dirty="0" smtClean="0"/>
              <a:t>Дискуссионная площадка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87906" y="751852"/>
            <a:ext cx="82015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Педсовет76.рф</a:t>
            </a:r>
            <a:endParaRPr lang="ru-RU" sz="4000" b="1" i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3647" y="2132856"/>
            <a:ext cx="6770799" cy="19389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76200"/>
          </a:effectLst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повышения эффективности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9592" y="692697"/>
            <a:ext cx="7632848" cy="10081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На площадке обсуждались вопросы:</a:t>
            </a:r>
            <a:endParaRPr lang="ru-RU" sz="28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187624" y="1628800"/>
            <a:ext cx="7056784" cy="4104456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Профессиональное пространство образовательной организации как ресурс эффективной деятельности педагога </a:t>
            </a:r>
          </a:p>
          <a:p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Роль профессиональных объединений в эффективной деятельности педагога</a:t>
            </a:r>
          </a:p>
          <a:p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Педагогическое лидерство – атрибут  эффективности</a:t>
            </a:r>
          </a:p>
          <a:p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Нормативные механизмы повышения  педагогической  эффективности </a:t>
            </a:r>
          </a:p>
          <a:p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Сопровождение повышения эффективности кадрового потенциала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09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71600" y="548680"/>
            <a:ext cx="7941568" cy="79208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Обозначена необходимость: </a:t>
            </a:r>
            <a:endParaRPr lang="ru-RU" sz="36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475656" y="1268760"/>
            <a:ext cx="7200800" cy="3816424"/>
          </a:xfrm>
        </p:spPr>
        <p:txBody>
          <a:bodyPr>
            <a:normAutofit/>
          </a:bodyPr>
          <a:lstStyle/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широкого распространения опыта по развитию эффективности деятельности педагога;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развития деятельности профессиональных педагогических сообществ;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организации взаимодействия руководителей образовательных организаций и организаций дополнительного профессионального образования в повышении квалификации педагогов;</a:t>
            </a:r>
          </a:p>
          <a:p>
            <a:pPr lvl="0"/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р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егионального регулирования 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перечня отчетности 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учителя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9592" y="548680"/>
            <a:ext cx="7632848" cy="144016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Поступили предложения по повышению эффективности деятельности</a:t>
            </a:r>
            <a:endParaRPr lang="ru-RU" sz="32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475656" y="1988840"/>
            <a:ext cx="7056784" cy="4137323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0000"/>
              </a:lnSpc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Обсудить практики развития педагогической эффективности в рамках мероприятий «Педсовет.76»;</a:t>
            </a:r>
          </a:p>
          <a:p>
            <a:pPr lvl="0">
              <a:lnSpc>
                <a:spcPct val="110000"/>
              </a:lnSpc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Поддерживать развитие педагогических сообществ на всех уровнях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управления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 ИРО провести исследование эффективности участия педагогов </a:t>
            </a:r>
            <a:r>
              <a:rPr lang="ru-RU" sz="2800" b="1" i="1" smtClean="0">
                <a:solidFill>
                  <a:schemeClr val="accent1">
                    <a:lumMod val="50000"/>
                  </a:schemeClr>
                </a:solidFill>
              </a:rPr>
              <a:t>в педагогических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сообществах;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Руководителям образовательных организаций и организациям дополнительного профессионального педагогического образования осуществлять взаимодействие для адресного, индивидуального развития педагога;</a:t>
            </a:r>
          </a:p>
          <a:p>
            <a:pPr>
              <a:lnSpc>
                <a:spcPct val="110000"/>
              </a:lnSpc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 Разработать на региональном уровне рекомендации для руководителей образовательных организаций по перечню отчетности, собираемой с педагогических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работников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94d7c2675c86871109a323a6d1d97eed48060"/>
  <p:tag name="ISPRING_RESOURCE_PATHS_HASH_2" val="cdb62e5d584fd2b9d14d5d31abba766ed3013a6"/>
</p:tagLst>
</file>

<file path=ppt/theme/theme1.xml><?xml version="1.0" encoding="utf-8"?>
<a:theme xmlns:a="http://schemas.openxmlformats.org/drawingml/2006/main" name="Областное совещание работников образования Ярославской области-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Областное совещание работников образования Ярославской области-2.pptx" id="{9C73CF85-469A-480E-A3EA-82BB95AA4DF8}" vid="{D2A68B2B-B659-459B-A2F0-CCE2D3A08A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Областное совещание работников образования Ярославской области-2</Template>
  <TotalTime>8006</TotalTime>
  <Words>157</Words>
  <Application>Microsoft Office PowerPoint</Application>
  <PresentationFormat>Экран (4:3)</PresentationFormat>
  <Paragraphs>23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Областное совещание работников образования Ярославской области-2</vt:lpstr>
      <vt:lpstr>Презентация PowerPoint</vt:lpstr>
      <vt:lpstr>На площадке обсуждались вопросы:</vt:lpstr>
      <vt:lpstr>Обозначена необходимость: </vt:lpstr>
      <vt:lpstr>Поступили предложения по повышению эффективности деятельности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kornikov</dc:creator>
  <cp:lastModifiedBy>MEDIA</cp:lastModifiedBy>
  <cp:revision>863</cp:revision>
  <cp:lastPrinted>2016-08-24T11:15:20Z</cp:lastPrinted>
  <dcterms:created xsi:type="dcterms:W3CDTF">2010-08-18T06:07:07Z</dcterms:created>
  <dcterms:modified xsi:type="dcterms:W3CDTF">2016-08-25T08:45:48Z</dcterms:modified>
</cp:coreProperties>
</file>