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468" r:id="rId2"/>
    <p:sldId id="470" r:id="rId3"/>
    <p:sldId id="472" r:id="rId4"/>
    <p:sldId id="474" r:id="rId5"/>
    <p:sldId id="475" r:id="rId6"/>
    <p:sldId id="473" r:id="rId7"/>
  </p:sldIdLst>
  <p:sldSz cx="9144000" cy="6858000" type="screen4x3"/>
  <p:notesSz cx="6797675" cy="9928225"/>
  <p:custDataLst>
    <p:tags r:id="rId1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565"/>
    <a:srgbClr val="FFD85D"/>
    <a:srgbClr val="FF5050"/>
    <a:srgbClr val="7A0000"/>
    <a:srgbClr val="FF0000"/>
    <a:srgbClr val="003399"/>
    <a:srgbClr val="0033CC"/>
    <a:srgbClr val="99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8" autoAdjust="0"/>
    <p:restoredTop sz="94261" autoAdjust="0"/>
  </p:normalViewPr>
  <p:slideViewPr>
    <p:cSldViewPr>
      <p:cViewPr>
        <p:scale>
          <a:sx n="117" d="100"/>
          <a:sy n="117" d="100"/>
        </p:scale>
        <p:origin x="-78" y="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6BC1E8-2EC0-4947-8C9F-D02132C7A6BE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F632CE-2E98-4111-9727-ECF9C1BA0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8014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518D0C-BE32-415F-A4B6-A74329A88BE5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F4C2E8-01EC-4010-88D4-5FCBE8930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8557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45769"/>
            <a:ext cx="15451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A736-7674-4968-9654-D635ED220EAF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1067" y="6356351"/>
            <a:ext cx="64516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4266" y="6356351"/>
            <a:ext cx="632883" cy="365125"/>
          </a:xfrm>
        </p:spPr>
        <p:txBody>
          <a:bodyPr/>
          <a:lstStyle/>
          <a:p>
            <a:pPr>
              <a:defRPr/>
            </a:pPr>
            <a:fld id="{58C82939-2624-4465-B607-62BBD61689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39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55C79-D00B-403B-83B6-B2F48E0664F6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1D9D1-3AE6-4B37-805E-30D83D33FF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062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58792-B749-453C-9CC9-180EE4BD7D67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D637B2-367D-4837-8D59-3B7133C6FB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53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950652-5562-469E-AE18-D477DD90C812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13053-0CF3-4BC6-A3DA-4EB48A3A6D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376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CF18DF-590A-4D72-BBF4-5F51F719640D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E0D01-9D60-408F-A585-8376AE2915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976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A4B4D-44E0-40D9-9B9F-AF22AD52D031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CA7E4-48A1-4822-9862-5F1E984D8C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389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2A7F2-CFE1-45C8-B61A-66F2D455B46C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0D1E49-4C6F-4EE0-9250-28772D570E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05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499F29-188F-46DF-8778-4F40EE03C789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EA0BC-2ECF-40F1-AE96-F4A62902AF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947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CE111E-AC40-429B-AC95-05F96229DBE5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7948C-9F49-4511-BD0D-DCE59C5164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385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DDC96D-9784-45D7-A1C4-D056CEFF3AF0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71850-CE07-4069-A45A-9577BB0985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451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E65FB-2319-4471-8406-1F7714098B6C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5BAEE-BA1C-44B3-B922-3579130800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853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ADC8B9-0E10-48AE-9100-287023E24A39}" type="datetimeFigureOut">
              <a:rPr lang="ru-RU" smtClean="0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A1D803-6046-435C-9F8B-4A6166725E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4788024" y="5805264"/>
            <a:ext cx="4355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B0F0"/>
                </a:solidFill>
              </a:rPr>
              <a:t>Августовский педагогический совет</a:t>
            </a:r>
          </a:p>
          <a:p>
            <a:pPr algn="ctr"/>
            <a:r>
              <a:rPr lang="ru-RU" sz="1800" b="1" dirty="0" smtClean="0">
                <a:solidFill>
                  <a:srgbClr val="00B0F0"/>
                </a:solidFill>
              </a:rPr>
              <a:t>Ярославской области </a:t>
            </a:r>
          </a:p>
          <a:p>
            <a:pPr algn="ctr"/>
            <a:r>
              <a:rPr lang="ru-RU" sz="1800" b="1" dirty="0" smtClean="0">
                <a:solidFill>
                  <a:srgbClr val="00B0F0"/>
                </a:solidFill>
              </a:rPr>
              <a:t>25 августа 2016 г.</a:t>
            </a:r>
          </a:p>
          <a:p>
            <a:endParaRPr lang="ru-RU" sz="1600" b="1" dirty="0">
              <a:solidFill>
                <a:srgbClr val="00B0F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5175333" y="5810861"/>
            <a:ext cx="3672408" cy="0"/>
          </a:xfrm>
          <a:prstGeom prst="line">
            <a:avLst/>
          </a:prstGeom>
          <a:ln w="190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1068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Объект 2"/>
          <p:cNvSpPr>
            <a:spLocks/>
          </p:cNvSpPr>
          <p:nvPr/>
        </p:nvSpPr>
        <p:spPr bwMode="auto">
          <a:xfrm>
            <a:off x="787906" y="1246113"/>
            <a:ext cx="784887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4000" b="1" dirty="0" smtClean="0"/>
              <a:t>Дискуссионная площадка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2800" b="1" dirty="0" smtClean="0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b="1" dirty="0" smtClean="0"/>
              <a:t>«Ресурсы повышения эффективности деятельности руководителя образовательной организации»</a:t>
            </a:r>
          </a:p>
          <a:p>
            <a:pPr algn="r"/>
            <a:r>
              <a:rPr lang="ru-RU" sz="2000" b="1" dirty="0" smtClean="0"/>
              <a:t>Модератор</a:t>
            </a:r>
            <a:r>
              <a:rPr lang="ru-RU" sz="2000" dirty="0" smtClean="0"/>
              <a:t>: Золотарева А.В.</a:t>
            </a:r>
          </a:p>
          <a:p>
            <a:pPr algn="r"/>
            <a:r>
              <a:rPr lang="ru-RU" sz="2000" b="1" dirty="0" smtClean="0"/>
              <a:t>Эксперты</a:t>
            </a:r>
            <a:r>
              <a:rPr lang="ru-RU" sz="2000" dirty="0" smtClean="0"/>
              <a:t>: Ходырев А.М., </a:t>
            </a:r>
          </a:p>
          <a:p>
            <a:pPr algn="r"/>
            <a:r>
              <a:rPr lang="ru-RU" sz="2000" dirty="0" smtClean="0"/>
              <a:t>Томашевская М.Б.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1560" y="476672"/>
            <a:ext cx="82015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Педсовет76.рф</a:t>
            </a:r>
            <a:endParaRPr lang="ru-RU" sz="4400" b="1" i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86700" cy="864095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На площадке обсуждались вопросы:</a:t>
            </a:r>
            <a:endParaRPr lang="ru-RU" sz="40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592" y="1268760"/>
            <a:ext cx="8244408" cy="4608514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Нормативные механизмы повышения эффективности деятельности руководителя</a:t>
            </a:r>
          </a:p>
          <a:p>
            <a:r>
              <a:rPr lang="ru-RU" sz="2800" dirty="0" smtClean="0"/>
              <a:t>Влияние эффективного руководителя на эффективность деятельности образовательной организации </a:t>
            </a:r>
          </a:p>
          <a:p>
            <a:r>
              <a:rPr lang="ru-RU" sz="2800" dirty="0" smtClean="0"/>
              <a:t>Социальный капитал организации – ресурс повышений эффективности деятельности руководителя </a:t>
            </a:r>
          </a:p>
          <a:p>
            <a:r>
              <a:rPr lang="ru-RU" sz="2800" dirty="0" smtClean="0"/>
              <a:t>Социальное </a:t>
            </a:r>
            <a:r>
              <a:rPr lang="ru-RU" sz="2800" dirty="0" smtClean="0"/>
              <a:t>партнерство – ресурс повышений эффективности деятельности руководителя</a:t>
            </a:r>
          </a:p>
          <a:p>
            <a:r>
              <a:rPr lang="ru-RU" sz="2800" dirty="0" smtClean="0"/>
              <a:t>Лидерство – показатель эффективности деятельности руководителя </a:t>
            </a:r>
          </a:p>
          <a:p>
            <a:r>
              <a:rPr lang="ru-RU" sz="2800" dirty="0" smtClean="0"/>
              <a:t>Сопровождение профессионального развития руководителя – фактор </a:t>
            </a:r>
            <a:r>
              <a:rPr lang="ru-RU" sz="2800" dirty="0" smtClean="0"/>
              <a:t>повышения </a:t>
            </a:r>
            <a:r>
              <a:rPr lang="ru-RU" sz="2800" dirty="0" smtClean="0"/>
              <a:t>эффективности его деятельности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096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Выявили проблемы: </a:t>
            </a:r>
            <a:endParaRPr lang="ru-RU" sz="40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971600" y="764704"/>
            <a:ext cx="7920880" cy="496855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2800" dirty="0" smtClean="0"/>
              <a:t>Риски при реализации профессионального стандарта </a:t>
            </a:r>
            <a:r>
              <a:rPr lang="ru-RU" sz="2800" dirty="0"/>
              <a:t>и эффективного контракта руководителя </a:t>
            </a:r>
            <a:r>
              <a:rPr lang="ru-RU" sz="2800" dirty="0" smtClean="0"/>
              <a:t>образовательной организации</a:t>
            </a:r>
          </a:p>
          <a:p>
            <a:pPr lvl="0"/>
            <a:r>
              <a:rPr lang="ru-RU" sz="2800" dirty="0" smtClean="0"/>
              <a:t>Слабое влияние руководителя ОО на эффективность реализации ФГОС ООО</a:t>
            </a:r>
          </a:p>
          <a:p>
            <a:pPr lvl="0"/>
            <a:r>
              <a:rPr lang="ru-RU" sz="2800" dirty="0" smtClean="0"/>
              <a:t>Непонимание ответственности </a:t>
            </a:r>
            <a:r>
              <a:rPr lang="ru-RU" sz="2800" dirty="0" smtClean="0"/>
              <a:t>руководителем </a:t>
            </a:r>
            <a:r>
              <a:rPr lang="ru-RU" sz="2800" dirty="0" smtClean="0"/>
              <a:t>за эффективность деятельности организации</a:t>
            </a:r>
          </a:p>
          <a:p>
            <a:pPr lvl="0"/>
            <a:r>
              <a:rPr lang="ru-RU" sz="2800" dirty="0" smtClean="0"/>
              <a:t>Отсутствие механизмов повышения экономической эффективности образовательной организации</a:t>
            </a:r>
          </a:p>
          <a:p>
            <a:pPr lvl="0"/>
            <a:r>
              <a:rPr lang="ru-RU" sz="2800" dirty="0" smtClean="0"/>
              <a:t>Слабое владение </a:t>
            </a:r>
            <a:r>
              <a:rPr lang="ru-RU" sz="2800" dirty="0" smtClean="0"/>
              <a:t>руководителями </a:t>
            </a:r>
            <a:r>
              <a:rPr lang="ru-RU" sz="2800" dirty="0" smtClean="0"/>
              <a:t>технологиями </a:t>
            </a:r>
            <a:r>
              <a:rPr lang="ru-RU" sz="2800" dirty="0" err="1" smtClean="0"/>
              <a:t>командообразования</a:t>
            </a:r>
            <a:r>
              <a:rPr lang="ru-RU" sz="2800" dirty="0" smtClean="0"/>
              <a:t> в образовательной организации</a:t>
            </a:r>
          </a:p>
          <a:p>
            <a:pPr lvl="0"/>
            <a:r>
              <a:rPr lang="ru-RU" sz="2800" dirty="0" smtClean="0"/>
              <a:t>Сопротивление коллектива  образовательной организации актуальным изменениям</a:t>
            </a:r>
          </a:p>
          <a:p>
            <a:pPr lvl="0"/>
            <a:r>
              <a:rPr lang="ru-RU" sz="2800" dirty="0" smtClean="0"/>
              <a:t>Отсутствие ресурсов эффективной мотивации сотрудников</a:t>
            </a:r>
          </a:p>
          <a:p>
            <a:pPr lvl="0"/>
            <a:endParaRPr lang="ru-RU" sz="2800" dirty="0" smtClean="0"/>
          </a:p>
          <a:p>
            <a:pPr lvl="0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Выявили проблемы: </a:t>
            </a:r>
            <a:endParaRPr lang="ru-RU" sz="40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592" y="764704"/>
            <a:ext cx="8244408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2800" dirty="0" smtClean="0"/>
              <a:t>Эффективность использования информационного ресурса руководителя при организации социального партнерства</a:t>
            </a:r>
          </a:p>
          <a:p>
            <a:pPr lvl="0"/>
            <a:r>
              <a:rPr lang="ru-RU" sz="2800" dirty="0" smtClean="0"/>
              <a:t>Недостаточное профессиональное взаимодействие руководителей </a:t>
            </a:r>
            <a:r>
              <a:rPr lang="ru-RU" sz="2800" dirty="0" smtClean="0"/>
              <a:t>ОО. </a:t>
            </a:r>
            <a:endParaRPr lang="ru-RU" sz="2800" dirty="0" smtClean="0"/>
          </a:p>
          <a:p>
            <a:pPr lvl="0"/>
            <a:r>
              <a:rPr lang="ru-RU" sz="2800" dirty="0" smtClean="0"/>
              <a:t>Низкий уровень владения руководителем компетенциями для эффективного взаимодействия с  социальными </a:t>
            </a:r>
            <a:r>
              <a:rPr lang="ru-RU" sz="2800" dirty="0" smtClean="0"/>
              <a:t>партнерами</a:t>
            </a:r>
            <a:endParaRPr lang="ru-RU" sz="2800" dirty="0" smtClean="0"/>
          </a:p>
          <a:p>
            <a:pPr lvl="0"/>
            <a:r>
              <a:rPr lang="ru-RU" sz="2800" dirty="0" smtClean="0"/>
              <a:t>Недостаточное развитие лидерских качеств у современного руководителя</a:t>
            </a:r>
          </a:p>
          <a:p>
            <a:pPr lvl="0"/>
            <a:r>
              <a:rPr lang="ru-RU" sz="2800" dirty="0" smtClean="0"/>
              <a:t>Необходимость выравнивания уровня компетентности начинающего и опытного руководителя</a:t>
            </a:r>
          </a:p>
          <a:p>
            <a:pPr lvl="0"/>
            <a:r>
              <a:rPr lang="ru-RU" sz="2800" dirty="0" smtClean="0"/>
              <a:t>Недостаточный уровень методического сопровождения руководителя образовательной организации по вопросам повышения эффективности </a:t>
            </a:r>
            <a:r>
              <a:rPr lang="ru-RU" sz="2800" dirty="0" smtClean="0"/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Выявили проблемы: </a:t>
            </a:r>
            <a:endParaRPr lang="ru-RU" sz="40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592" y="764704"/>
            <a:ext cx="8244408" cy="5112568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Зачастую самооценка руководителя и оценка его деятельности учредителем не совпадают</a:t>
            </a:r>
          </a:p>
          <a:p>
            <a:pPr lvl="0"/>
            <a:r>
              <a:rPr lang="ru-RU" sz="2400" dirty="0" smtClean="0"/>
              <a:t>Недостаточная поддержка руководителями молодых учителей и педагогов-лидеров</a:t>
            </a:r>
          </a:p>
          <a:p>
            <a:pPr lvl="0"/>
            <a:r>
              <a:rPr lang="ru-RU" sz="2400" dirty="0" smtClean="0"/>
              <a:t>Руководители, перегруженные отчетностью и стремлением к выполнению критериев эффективности, «отрываются» от земных проблем педагогов и не замечают их, что отражается на профессиональном выгорании педагогов и их мотивации </a:t>
            </a:r>
            <a:endParaRPr lang="ru-RU" sz="2400" dirty="0" smtClean="0"/>
          </a:p>
          <a:p>
            <a:pPr lvl="0"/>
            <a:r>
              <a:rPr lang="ru-RU" sz="2400" dirty="0" smtClean="0"/>
              <a:t>Недостаточное взаимодействие внутри региональной системы образования (ИРО, ГЦРО, ММС и пр.</a:t>
            </a:r>
          </a:p>
          <a:p>
            <a:pPr lvl="0"/>
            <a:endParaRPr lang="ru-RU" sz="2800" dirty="0" smtClean="0"/>
          </a:p>
          <a:p>
            <a:pPr lvl="0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0"/>
            <a:ext cx="7704856" cy="156398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Поступили предложения по повышению эффективности деятельности</a:t>
            </a:r>
            <a:endParaRPr lang="ru-RU" sz="32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4536504"/>
          </a:xfrm>
        </p:spPr>
        <p:txBody>
          <a:bodyPr>
            <a:noAutofit/>
          </a:bodyPr>
          <a:lstStyle/>
          <a:p>
            <a:pPr lvl="0"/>
            <a:r>
              <a:rPr lang="ru-RU" sz="2000" dirty="0"/>
              <a:t>Провести широкое общественное обсуждение ПС руководителя и педагога с участием профессиональных педагогических сообществ, включить в планы повышения квалификации кадров программы и модули по проблемам реализации ПС руководителя и педагога</a:t>
            </a:r>
          </a:p>
          <a:p>
            <a:pPr lvl="0"/>
            <a:r>
              <a:rPr lang="ru-RU" sz="2000" dirty="0"/>
              <a:t>Активизировать работу со школьными административными командами, включить соответствующие мероприятия в региональный проект «Развитие кадрового потенциала»</a:t>
            </a:r>
          </a:p>
          <a:p>
            <a:pPr lvl="0"/>
            <a:r>
              <a:rPr lang="ru-RU" sz="2000" dirty="0"/>
              <a:t>Включить в программу регионального семинара «Педсовет76» вопросы развития социального капитала образовательной организации</a:t>
            </a:r>
          </a:p>
          <a:p>
            <a:pPr lvl="0"/>
            <a:r>
              <a:rPr lang="ru-RU" sz="2000" dirty="0"/>
              <a:t>Продолжить работу «Школы лидера», предусмотреть мероприятия для начинающих руководителей, создать профессиональное сообщество начинающих руководителей образовательных </a:t>
            </a:r>
            <a:r>
              <a:rPr lang="ru-RU" sz="2000" dirty="0" smtClean="0"/>
              <a:t>организаций.</a:t>
            </a:r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94d7c2675c86871109a323a6d1d97eed48060"/>
  <p:tag name="ISPRING_RESOURCE_PATHS_HASH_2" val="cdb62e5d584fd2b9d14d5d31abba766ed3013a6"/>
</p:tagLst>
</file>

<file path=ppt/theme/theme1.xml><?xml version="1.0" encoding="utf-8"?>
<a:theme xmlns:a="http://schemas.openxmlformats.org/drawingml/2006/main" name="Областное совещание работников образования Ярославской области-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Областное совещание работников образования Ярославской области-2.pptx" id="{9C73CF85-469A-480E-A3EA-82BB95AA4DF8}" vid="{D2A68B2B-B659-459B-A2F0-CCE2D3A08A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Областное совещание работников образования Ярославской области-2</Template>
  <TotalTime>8045</TotalTime>
  <Words>344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Областное совещание работников образования Ярославской области-2</vt:lpstr>
      <vt:lpstr>Слайд 1</vt:lpstr>
      <vt:lpstr>На площадке обсуждались вопросы:</vt:lpstr>
      <vt:lpstr>Выявили проблемы: </vt:lpstr>
      <vt:lpstr>Выявили проблемы: </vt:lpstr>
      <vt:lpstr>Выявили проблемы: </vt:lpstr>
      <vt:lpstr>Поступили предложения по повышению эффективности деятельности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kornikov</dc:creator>
  <cp:lastModifiedBy>Константинова ВГ</cp:lastModifiedBy>
  <cp:revision>869</cp:revision>
  <cp:lastPrinted>2014-01-21T05:13:44Z</cp:lastPrinted>
  <dcterms:created xsi:type="dcterms:W3CDTF">2010-08-18T06:07:07Z</dcterms:created>
  <dcterms:modified xsi:type="dcterms:W3CDTF">2016-08-25T08:54:41Z</dcterms:modified>
</cp:coreProperties>
</file>