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468" r:id="rId2"/>
    <p:sldId id="470" r:id="rId3"/>
    <p:sldId id="474" r:id="rId4"/>
    <p:sldId id="475" r:id="rId5"/>
    <p:sldId id="472" r:id="rId6"/>
    <p:sldId id="480" r:id="rId7"/>
    <p:sldId id="476" r:id="rId8"/>
    <p:sldId id="477" r:id="rId9"/>
  </p:sldIdLst>
  <p:sldSz cx="9144000" cy="6858000" type="screen4x3"/>
  <p:notesSz cx="6797675" cy="9928225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CC0F220-468C-4C1B-805B-316B9194F1ED}">
          <p14:sldIdLst>
            <p14:sldId id="468"/>
            <p14:sldId id="470"/>
            <p14:sldId id="474"/>
            <p14:sldId id="475"/>
          </p14:sldIdLst>
        </p14:section>
        <p14:section name="Раздел без заголовка" id="{2F8A00C1-55E1-4983-A044-235181A2766B}">
          <p14:sldIdLst>
            <p14:sldId id="472"/>
            <p14:sldId id="480"/>
            <p14:sldId id="476"/>
            <p14:sldId id="4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D85D"/>
    <a:srgbClr val="FF5050"/>
    <a:srgbClr val="7A0000"/>
    <a:srgbClr val="FF0000"/>
    <a:srgbClr val="003399"/>
    <a:srgbClr val="0033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261" autoAdjust="0"/>
  </p:normalViewPr>
  <p:slideViewPr>
    <p:cSldViewPr>
      <p:cViewPr varScale="1">
        <p:scale>
          <a:sx n="68" d="100"/>
          <a:sy n="68" d="100"/>
        </p:scale>
        <p:origin x="4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6BC1E8-2EC0-4947-8C9F-D02132C7A6B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F632CE-2E98-4111-9727-ECF9C1BA0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14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518D0C-BE32-415F-A4B6-A74329A88BE5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F4C2E8-01EC-4010-88D4-5FCBE8930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57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65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70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7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715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18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73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801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6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45769"/>
            <a:ext cx="15451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A736-7674-4968-9654-D635ED220EAF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1067" y="6356351"/>
            <a:ext cx="64516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4266" y="6356351"/>
            <a:ext cx="632883" cy="365125"/>
          </a:xfrm>
        </p:spPr>
        <p:txBody>
          <a:bodyPr/>
          <a:lstStyle/>
          <a:p>
            <a:pPr>
              <a:defRPr/>
            </a:pPr>
            <a:fld id="{58C82939-2624-4465-B607-62BBD61689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55C79-D00B-403B-83B6-B2F48E0664F6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1D9D1-3AE6-4B37-805E-30D83D33FF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2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58792-B749-453C-9CC9-180EE4BD7D67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637B2-367D-4837-8D59-3B7133C6FB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950652-5562-469E-AE18-D477DD90C812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13053-0CF3-4BC6-A3DA-4EB48A3A6D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6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CF18DF-590A-4D72-BBF4-5F51F719640D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0D01-9D60-408F-A585-8376AE2915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6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A4B4D-44E0-40D9-9B9F-AF22AD52D031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CA7E4-48A1-4822-9862-5F1E984D8C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2A7F2-CFE1-45C8-B61A-66F2D455B46C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0D1E49-4C6F-4EE0-9250-28772D570E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499F29-188F-46DF-8778-4F40EE03C789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EA0BC-2ECF-40F1-AE96-F4A62902AF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7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CE111E-AC40-429B-AC95-05F96229DBE5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7948C-9F49-4511-BD0D-DCE59C5164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5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DDC96D-9784-45D7-A1C4-D056CEFF3AF0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71850-CE07-4069-A45A-9577BB098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51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E65FB-2319-4471-8406-1F7714098B6C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5BAEE-BA1C-44B3-B922-357913080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53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ADC8B9-0E10-48AE-9100-287023E24A39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A1D803-6046-435C-9F8B-4A6166725E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4788024" y="5805264"/>
            <a:ext cx="4355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Августовский педагогический совет</a:t>
            </a:r>
          </a:p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Ярославской области </a:t>
            </a:r>
          </a:p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25 августа 2016 г.</a:t>
            </a:r>
          </a:p>
          <a:p>
            <a:endParaRPr lang="ru-RU" sz="1600" b="1" dirty="0">
              <a:solidFill>
                <a:srgbClr val="00B0F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5175333" y="5810861"/>
            <a:ext cx="3672408" cy="0"/>
          </a:xfrm>
          <a:prstGeom prst="line">
            <a:avLst/>
          </a:prstGeom>
          <a:ln w="190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6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Объект 2"/>
          <p:cNvSpPr>
            <a:spLocks/>
          </p:cNvSpPr>
          <p:nvPr/>
        </p:nvSpPr>
        <p:spPr bwMode="auto">
          <a:xfrm>
            <a:off x="1115328" y="1299902"/>
            <a:ext cx="7313638" cy="326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Дискуссионная площадка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800" b="1" dirty="0" smtClean="0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650" b="1" dirty="0" smtClean="0"/>
              <a:t>Ресурсы </a:t>
            </a:r>
            <a:r>
              <a:rPr lang="ru-RU" sz="3650" b="1" dirty="0"/>
              <a:t>повышения эффективности деятельности образовательной организации</a:t>
            </a:r>
            <a:endParaRPr lang="ru-RU" sz="3650" b="1" dirty="0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1560" y="476672"/>
            <a:ext cx="82015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Педсовет76.рф</a:t>
            </a:r>
            <a:endParaRPr lang="ru-RU" sz="4400" b="1" i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746035" y="197893"/>
            <a:ext cx="7632848" cy="864095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4000" b="1" dirty="0" smtClean="0"/>
              <a:t>На площадке обсуждались вопросы:</a:t>
            </a:r>
            <a:endParaRPr lang="ru-RU" sz="40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27584" y="1133421"/>
            <a:ext cx="7560840" cy="5040560"/>
          </a:xfrm>
        </p:spPr>
        <p:txBody>
          <a:bodyPr>
            <a:normAutofit/>
          </a:bodyPr>
          <a:lstStyle/>
          <a:p>
            <a:pPr marL="358775" indent="-358775">
              <a:lnSpc>
                <a:spcPct val="85000"/>
              </a:lnSpc>
              <a:buClr>
                <a:srgbClr val="E65D00"/>
              </a:buClr>
              <a:buSzPct val="100000"/>
              <a:buFont typeface="Wingdings" panose="05000000000000000000" pitchFamily="2" charset="2"/>
              <a:buChar char=""/>
            </a:pPr>
            <a:r>
              <a:rPr lang="ru-RU" sz="3000" b="1" dirty="0"/>
              <a:t>Организационно-управленческая</a:t>
            </a:r>
            <a:r>
              <a:rPr lang="ru-RU" sz="3000" dirty="0"/>
              <a:t> </a:t>
            </a:r>
            <a:r>
              <a:rPr lang="ru-RU" sz="3000" b="1" dirty="0"/>
              <a:t>эффективность </a:t>
            </a:r>
            <a:r>
              <a:rPr lang="ru-RU" sz="3000" b="1" dirty="0" smtClean="0"/>
              <a:t>организации</a:t>
            </a:r>
          </a:p>
          <a:p>
            <a:pPr marL="447675" indent="-179388">
              <a:buClr>
                <a:srgbClr val="E65D00"/>
              </a:buClr>
              <a:buSzPct val="120000"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эффективной организации или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 эффективной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организацией.</a:t>
            </a:r>
          </a:p>
          <a:p>
            <a:pPr marL="447675" indent="-179388">
              <a:buClr>
                <a:srgbClr val="E65D00"/>
              </a:buClr>
              <a:buSzPct val="120000"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противоречия  в нормативном регулировании деятельности организации. </a:t>
            </a:r>
          </a:p>
          <a:p>
            <a:pPr marL="447675" indent="-179388">
              <a:buClr>
                <a:srgbClr val="E65D00"/>
              </a:buClr>
              <a:buSzPct val="120000"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Оптимизация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структуры управления организацией: как  эффективно распределить функционал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179388">
              <a:buClr>
                <a:srgbClr val="E65D00"/>
              </a:buClr>
              <a:buSzPct val="120000"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должна быть организационная культура эффективной образовательной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организации?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9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261" y="1120780"/>
            <a:ext cx="7704856" cy="4684484"/>
          </a:xfrm>
        </p:spPr>
        <p:txBody>
          <a:bodyPr>
            <a:normAutofit fontScale="92500" lnSpcReduction="10000"/>
          </a:bodyPr>
          <a:lstStyle/>
          <a:p>
            <a:pPr marL="358775" indent="-358775">
              <a:lnSpc>
                <a:spcPct val="95000"/>
              </a:lnSpc>
              <a:buClr>
                <a:srgbClr val="E65D00"/>
              </a:buClr>
              <a:buSzPct val="100000"/>
              <a:buFont typeface="Wingdings" panose="05000000000000000000" pitchFamily="2" charset="2"/>
              <a:buChar char=""/>
            </a:pPr>
            <a:r>
              <a:rPr lang="ru-RU" sz="3200" b="1" dirty="0"/>
              <a:t>Совершенствование управления ресурсами</a:t>
            </a:r>
          </a:p>
          <a:p>
            <a:pPr marL="538163" indent="-179388">
              <a:lnSpc>
                <a:spcPct val="100000"/>
              </a:lnSpc>
              <a:buClr>
                <a:srgbClr val="E65D00"/>
              </a:buClr>
              <a:buSzPct val="120000"/>
            </a:pP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проектного управления </a:t>
            </a:r>
            <a:b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или реальность?</a:t>
            </a:r>
          </a:p>
          <a:p>
            <a:pPr marL="538163" indent="-179388">
              <a:lnSpc>
                <a:spcPct val="100000"/>
              </a:lnSpc>
              <a:buClr>
                <a:srgbClr val="E65D00"/>
              </a:buClr>
              <a:buSzPct val="120000"/>
            </a:pP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Факторы, влияющие на развитие сетевого взаимодействия: положительные и отрицательные. Что необходимо сделать  </a:t>
            </a:r>
            <a:b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 формирования  эффективной сети организаций?</a:t>
            </a:r>
          </a:p>
          <a:p>
            <a:pPr marL="538163" indent="-179388">
              <a:lnSpc>
                <a:spcPct val="100000"/>
              </a:lnSpc>
              <a:buClr>
                <a:srgbClr val="E65D00"/>
              </a:buClr>
              <a:buSzPct val="120000"/>
            </a:pP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оптимизации ресурсов организации </a:t>
            </a:r>
            <a:b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привлечения дополнительных ресурсов (финансовых, материальных, кадровых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600" dirty="0"/>
          </a:p>
        </p:txBody>
      </p:sp>
      <p:sp>
        <p:nvSpPr>
          <p:cNvPr id="5" name="Заголовок 9"/>
          <p:cNvSpPr>
            <a:spLocks noGrp="1"/>
          </p:cNvSpPr>
          <p:nvPr>
            <p:ph type="title"/>
          </p:nvPr>
        </p:nvSpPr>
        <p:spPr>
          <a:xfrm>
            <a:off x="746035" y="197893"/>
            <a:ext cx="7632848" cy="864095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4000" b="1" dirty="0" smtClean="0"/>
              <a:t>На площадке обсуждались вопросы: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4687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755" y="1124744"/>
            <a:ext cx="7714685" cy="4351338"/>
          </a:xfrm>
        </p:spPr>
        <p:txBody>
          <a:bodyPr>
            <a:normAutofit/>
          </a:bodyPr>
          <a:lstStyle/>
          <a:p>
            <a:pPr marL="358775" indent="-358775">
              <a:lnSpc>
                <a:spcPct val="85000"/>
              </a:lnSpc>
              <a:buClr>
                <a:srgbClr val="E65D00"/>
              </a:buClr>
              <a:buSzPct val="100000"/>
              <a:buFont typeface="Wingdings" panose="05000000000000000000" pitchFamily="2" charset="2"/>
              <a:buChar char=""/>
            </a:pPr>
            <a:r>
              <a:rPr lang="ru-RU" sz="3000" b="1" dirty="0"/>
              <a:t>Социальная эффективность организации</a:t>
            </a:r>
          </a:p>
          <a:p>
            <a:pPr marL="538163" indent="-179388">
              <a:buClr>
                <a:srgbClr val="E65D00"/>
              </a:buClr>
              <a:buSzPct val="120000"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привлечь общественность к управлению организацией?</a:t>
            </a:r>
          </a:p>
          <a:p>
            <a:pPr marL="538163" indent="-179388">
              <a:buClr>
                <a:srgbClr val="E65D00"/>
              </a:buClr>
              <a:buSzPct val="120000"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результаты независимой оценки для повышения эффективности организации</a:t>
            </a:r>
          </a:p>
          <a:p>
            <a:pPr marL="538163" indent="-179388">
              <a:buClr>
                <a:srgbClr val="E65D00"/>
              </a:buClr>
              <a:buSzPct val="120000"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 возможные механизмы согласования требований потребителя и заказчика?</a:t>
            </a:r>
          </a:p>
        </p:txBody>
      </p:sp>
      <p:sp>
        <p:nvSpPr>
          <p:cNvPr id="5" name="Заголовок 9"/>
          <p:cNvSpPr>
            <a:spLocks noGrp="1"/>
          </p:cNvSpPr>
          <p:nvPr>
            <p:ph type="title"/>
          </p:nvPr>
        </p:nvSpPr>
        <p:spPr>
          <a:xfrm>
            <a:off x="746035" y="197893"/>
            <a:ext cx="7632848" cy="864095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4000" b="1" dirty="0" smtClean="0"/>
              <a:t>На площадке обсуждались вопросы: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605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55343" y="836712"/>
            <a:ext cx="7776288" cy="4608512"/>
          </a:xfrm>
        </p:spPr>
        <p:txBody>
          <a:bodyPr>
            <a:normAutofit/>
          </a:bodyPr>
          <a:lstStyle/>
          <a:p>
            <a:pPr marL="268288" indent="-268288">
              <a:spcBef>
                <a:spcPts val="0"/>
              </a:spcBef>
              <a:spcAft>
                <a:spcPts val="1200"/>
              </a:spcAft>
              <a:buClr>
                <a:srgbClr val="E65D00"/>
              </a:buClr>
              <a:buSzPct val="130000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нормативном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регулировании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сетевого взаимодействия образовательных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уровне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муниципального образования, образовательных организаций</a:t>
            </a:r>
          </a:p>
          <a:p>
            <a:pPr marL="268288" indent="-268288">
              <a:spcBef>
                <a:spcPts val="0"/>
              </a:spcBef>
              <a:buClr>
                <a:srgbClr val="E65D00"/>
              </a:buClr>
              <a:buSzPct val="130000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повышении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квалификации руководителей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части проектного управления, оформления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грантовых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заявок, нормативного регулирования деятельности образовательной организации</a:t>
            </a:r>
          </a:p>
        </p:txBody>
      </p:sp>
      <p:sp>
        <p:nvSpPr>
          <p:cNvPr id="5" name="Заголовок 9"/>
          <p:cNvSpPr txBox="1">
            <a:spLocks/>
          </p:cNvSpPr>
          <p:nvPr/>
        </p:nvSpPr>
        <p:spPr>
          <a:xfrm>
            <a:off x="755288" y="44624"/>
            <a:ext cx="763284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4000" b="1" dirty="0" smtClean="0">
                <a:latin typeface="Arial" charset="0"/>
                <a:cs typeface="Arial" charset="0"/>
              </a:rPr>
              <a:t>Выявили проблемы: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735" y="1341631"/>
            <a:ext cx="7786261" cy="4688622"/>
          </a:xfrm>
        </p:spPr>
        <p:txBody>
          <a:bodyPr>
            <a:noAutofit/>
          </a:bodyPr>
          <a:lstStyle/>
          <a:p>
            <a:pPr marL="268288" indent="-179388">
              <a:lnSpc>
                <a:spcPct val="80000"/>
              </a:lnSpc>
              <a:spcBef>
                <a:spcPts val="600"/>
              </a:spcBef>
              <a:buClr>
                <a:srgbClr val="E65D00"/>
              </a:buClr>
              <a:buSzPct val="13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уровне региона </a:t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постоянно действующий семинар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администраторов ОО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проблемным вопросам функционирования ОО.</a:t>
            </a:r>
          </a:p>
          <a:p>
            <a:pPr marL="268288" indent="-179388">
              <a:lnSpc>
                <a:spcPct val="80000"/>
              </a:lnSpc>
              <a:spcBef>
                <a:spcPts val="600"/>
              </a:spcBef>
              <a:buClr>
                <a:srgbClr val="E65D00"/>
              </a:buClr>
              <a:buSzPct val="13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открытый региональный банк инновационных моделей организационных структур ОО.</a:t>
            </a:r>
          </a:p>
          <a:p>
            <a:pPr marL="268288" indent="-179388">
              <a:lnSpc>
                <a:spcPct val="80000"/>
              </a:lnSpc>
              <a:spcBef>
                <a:spcPts val="600"/>
              </a:spcBef>
              <a:buClr>
                <a:srgbClr val="E65D00"/>
              </a:buClr>
              <a:buSzPct val="13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Включить в курсовую подготовку руководителей (команд) ОО модуль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оргкультуре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организации.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9"/>
          <p:cNvSpPr txBox="1">
            <a:spLocks/>
          </p:cNvSpPr>
          <p:nvPr/>
        </p:nvSpPr>
        <p:spPr>
          <a:xfrm>
            <a:off x="701786" y="98990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65000"/>
              </a:lnSpc>
              <a:spcAft>
                <a:spcPts val="0"/>
              </a:spcAft>
            </a:pPr>
            <a:r>
              <a:rPr lang="ru-RU" sz="3900" b="1" dirty="0" smtClean="0">
                <a:latin typeface="Arial" charset="0"/>
                <a:cs typeface="Arial" charset="0"/>
              </a:rPr>
              <a:t>Поступили предложения</a:t>
            </a:r>
            <a:br>
              <a:rPr lang="ru-RU" sz="3900" b="1" dirty="0" smtClean="0">
                <a:latin typeface="Arial" charset="0"/>
                <a:cs typeface="Arial" charset="0"/>
              </a:rPr>
            </a:br>
            <a:r>
              <a:rPr lang="ru-RU" sz="3900" b="1" dirty="0" smtClean="0">
                <a:latin typeface="Arial" charset="0"/>
                <a:cs typeface="Arial" charset="0"/>
              </a:rPr>
              <a:t>по повышению эффективности деятельности: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323868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749659" y="1351172"/>
            <a:ext cx="7786261" cy="3842456"/>
          </a:xfrm>
        </p:spPr>
        <p:txBody>
          <a:bodyPr>
            <a:noAutofit/>
          </a:bodyPr>
          <a:lstStyle/>
          <a:p>
            <a:pPr marL="268288" lvl="0" indent="-268288">
              <a:spcBef>
                <a:spcPts val="0"/>
              </a:spcBef>
              <a:spcAft>
                <a:spcPts val="600"/>
              </a:spcAft>
              <a:buClr>
                <a:srgbClr val="E65D00"/>
              </a:buClr>
              <a:buSzPct val="130000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региональную рабочую группу на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уровне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 по разработке нормативно-правового обеспечения функционирования сетевого взаимодействия учреждений.</a:t>
            </a:r>
          </a:p>
          <a:p>
            <a:pPr marL="268288" lvl="0" indent="-268288">
              <a:buClr>
                <a:srgbClr val="E65D00"/>
              </a:buClr>
              <a:buSzPct val="130000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Включить вопросы проектного управления в обучение руководителей и команд образовательных организаций.</a:t>
            </a:r>
          </a:p>
        </p:txBody>
      </p:sp>
      <p:sp>
        <p:nvSpPr>
          <p:cNvPr id="4" name="Заголовок 9"/>
          <p:cNvSpPr txBox="1">
            <a:spLocks/>
          </p:cNvSpPr>
          <p:nvPr/>
        </p:nvSpPr>
        <p:spPr>
          <a:xfrm>
            <a:off x="701786" y="98990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65000"/>
              </a:lnSpc>
              <a:spcAft>
                <a:spcPts val="0"/>
              </a:spcAft>
            </a:pPr>
            <a:r>
              <a:rPr lang="ru-RU" sz="3900" b="1" dirty="0" smtClean="0">
                <a:latin typeface="Arial" charset="0"/>
                <a:cs typeface="Arial" charset="0"/>
              </a:rPr>
              <a:t>Поступили предложения</a:t>
            </a:r>
            <a:br>
              <a:rPr lang="ru-RU" sz="3900" b="1" dirty="0" smtClean="0">
                <a:latin typeface="Arial" charset="0"/>
                <a:cs typeface="Arial" charset="0"/>
              </a:rPr>
            </a:br>
            <a:r>
              <a:rPr lang="ru-RU" sz="3900" b="1" dirty="0" smtClean="0">
                <a:latin typeface="Arial" charset="0"/>
                <a:cs typeface="Arial" charset="0"/>
              </a:rPr>
              <a:t>по повышению эффективности деятельности: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388443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152955" y="1341631"/>
            <a:ext cx="7786261" cy="4688622"/>
          </a:xfrm>
        </p:spPr>
        <p:txBody>
          <a:bodyPr>
            <a:noAutofit/>
          </a:bodyPr>
          <a:lstStyle/>
          <a:p>
            <a:pPr marL="268288" indent="-179388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E65D00"/>
              </a:buClr>
              <a:buSzPct val="130000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обучение руководителей образовательных организаций технологиям работы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грантовыми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заявками с целью привлечения дополнительных средств через сотрудничество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НКО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реализации социальных проектов.</a:t>
            </a:r>
          </a:p>
          <a:p>
            <a:pPr marL="268288" indent="-179388">
              <a:lnSpc>
                <a:spcPct val="80000"/>
              </a:lnSpc>
              <a:spcBef>
                <a:spcPts val="600"/>
              </a:spcBef>
              <a:buClr>
                <a:srgbClr val="E65D00"/>
              </a:buClr>
              <a:buSzPct val="13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на уровне региона совет по интеграции образования и бизнеса.</a:t>
            </a:r>
          </a:p>
          <a:p>
            <a:pPr marL="268288" indent="-179388">
              <a:lnSpc>
                <a:spcPct val="80000"/>
              </a:lnSpc>
              <a:spcBef>
                <a:spcPts val="600"/>
              </a:spcBef>
              <a:buClr>
                <a:srgbClr val="E65D00"/>
              </a:buClr>
              <a:buSzPct val="13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на уровне региона (в рамках правительства области или торгово-промышленной палаты) центра сертификации квалификаций </a:t>
            </a:r>
            <a:r>
              <a:rPr lang="ru-RU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подготовки </a:t>
            </a:r>
            <a:r>
              <a:rPr lang="ru-RU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</a:t>
            </a:r>
            <a:r>
              <a:rPr lang="ru-R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9"/>
          <p:cNvSpPr txBox="1">
            <a:spLocks/>
          </p:cNvSpPr>
          <p:nvPr/>
        </p:nvSpPr>
        <p:spPr>
          <a:xfrm>
            <a:off x="701786" y="98990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65000"/>
              </a:lnSpc>
              <a:spcAft>
                <a:spcPts val="0"/>
              </a:spcAft>
            </a:pPr>
            <a:r>
              <a:rPr lang="ru-RU" sz="3900" b="1" dirty="0" smtClean="0">
                <a:latin typeface="Arial" charset="0"/>
                <a:cs typeface="Arial" charset="0"/>
              </a:rPr>
              <a:t>Поступили предложения</a:t>
            </a:r>
            <a:br>
              <a:rPr lang="ru-RU" sz="3900" b="1" dirty="0" smtClean="0">
                <a:latin typeface="Arial" charset="0"/>
                <a:cs typeface="Arial" charset="0"/>
              </a:rPr>
            </a:br>
            <a:r>
              <a:rPr lang="ru-RU" sz="3900" b="1" dirty="0" smtClean="0">
                <a:latin typeface="Arial" charset="0"/>
                <a:cs typeface="Arial" charset="0"/>
              </a:rPr>
              <a:t>по повышению эффективности деятельности: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388443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94d7c2675c86871109a323a6d1d97eed48060"/>
  <p:tag name="ISPRING_RESOURCE_PATHS_HASH_2" val="cdb62e5d584fd2b9d14d5d31abba766ed3013a6"/>
</p:tagLst>
</file>

<file path=ppt/theme/theme1.xml><?xml version="1.0" encoding="utf-8"?>
<a:theme xmlns:a="http://schemas.openxmlformats.org/drawingml/2006/main" name="Областное совещание работников образования Ярославской области-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Областное совещание работников образования Ярославской области-2.pptx" id="{9C73CF85-469A-480E-A3EA-82BB95AA4DF8}" vid="{D2A68B2B-B659-459B-A2F0-CCE2D3A08A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Областное совещание работников образования Ярославской области-2</Template>
  <TotalTime>8136</TotalTime>
  <Words>136</Words>
  <Application>Microsoft Office PowerPoint</Application>
  <PresentationFormat>Экран (4:3)</PresentationFormat>
  <Paragraphs>42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Областное совещание работников образования Ярославской области-2</vt:lpstr>
      <vt:lpstr>Презентация PowerPoint</vt:lpstr>
      <vt:lpstr>На площадке обсуждались вопросы:</vt:lpstr>
      <vt:lpstr>На площадке обсуждались вопросы:</vt:lpstr>
      <vt:lpstr>На площадке обсуждались вопросы: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kornikov</dc:creator>
  <cp:lastModifiedBy>MEDIA-KZC</cp:lastModifiedBy>
  <cp:revision>892</cp:revision>
  <cp:lastPrinted>2016-08-24T14:28:18Z</cp:lastPrinted>
  <dcterms:created xsi:type="dcterms:W3CDTF">2010-08-18T06:07:07Z</dcterms:created>
  <dcterms:modified xsi:type="dcterms:W3CDTF">2016-08-25T09:05:14Z</dcterms:modified>
</cp:coreProperties>
</file>