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476" r:id="rId2"/>
    <p:sldId id="470" r:id="rId3"/>
    <p:sldId id="477" r:id="rId4"/>
    <p:sldId id="480" r:id="rId5"/>
  </p:sldIdLst>
  <p:sldSz cx="9144000" cy="6858000" type="screen4x3"/>
  <p:notesSz cx="6797675" cy="9928225"/>
  <p:custDataLst>
    <p:tags r:id="rId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565"/>
    <a:srgbClr val="FFD85D"/>
    <a:srgbClr val="FF5050"/>
    <a:srgbClr val="7A0000"/>
    <a:srgbClr val="FF0000"/>
    <a:srgbClr val="003399"/>
    <a:srgbClr val="0033CC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261" autoAdjust="0"/>
  </p:normalViewPr>
  <p:slideViewPr>
    <p:cSldViewPr>
      <p:cViewPr>
        <p:scale>
          <a:sx n="60" d="100"/>
          <a:sy n="60" d="100"/>
        </p:scale>
        <p:origin x="-1626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4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E6BC1E8-2EC0-4947-8C9F-D02132C7A6BE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2F632CE-2E98-4111-9727-ECF9C1BA04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014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2518D0C-BE32-415F-A4B6-A74329A88BE5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9" rIns="91437" bIns="4571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37" tIns="45719" rIns="91437" bIns="4571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DF4C2E8-01EC-4010-88D4-5FCBE89304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557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6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300" y="6345769"/>
            <a:ext cx="1545167" cy="365125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25 августа 2016 г.</a:t>
            </a:r>
            <a:endParaRPr lang="ru-RU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61066" y="6356351"/>
            <a:ext cx="6771373" cy="365125"/>
          </a:xfrm>
        </p:spPr>
        <p:txBody>
          <a:bodyPr/>
          <a:lstStyle/>
          <a:p>
            <a:pPr algn="r"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Педагогический совет Ярославской области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0390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888888888</a:t>
            </a: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B21D9D1-3AE6-4B37-805E-30D83D33FF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62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999999999999</a:t>
            </a: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8D637B2-367D-4837-8D59-3B7133C6FB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39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6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25 августа 2016 г.</a:t>
            </a:r>
            <a:endParaRPr lang="ru-RU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Педагогический совет Ярославской области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376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 smtClean="0"/>
              <a:t>111</a:t>
            </a: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3E0D01-9D60-408F-A585-8376AE2915B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767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2222</a:t>
            </a:r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CBCA7E4-48A1-4822-9862-5F1E984D8C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891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rmAutofit/>
          </a:bodyPr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3333</a:t>
            </a:r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60D1E49-4C6F-4EE0-9250-28772D570E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05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 smtClean="0"/>
              <a:t>44444</a:t>
            </a:r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56EA0BC-2ECF-40F1-AE96-F4A62902AF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471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 smtClean="0"/>
              <a:t>5555</a:t>
            </a:r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9C7948C-9F49-4511-BD0D-DCE59C5164F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85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66666</a:t>
            </a:r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B371850-CE07-4069-A45A-9577BB0985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512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7777777</a:t>
            </a:r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2E5BAEE-BA1C-44B3-B922-3579130800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53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25 августа 2016 г.</a:t>
            </a:r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55034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Педагогический совет Ярославской области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3E01C-2A4A-4F31-97A6-163C7B9E65D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611560" y="6326188"/>
            <a:ext cx="2057400" cy="365125"/>
          </a:xfrm>
          <a:prstGeom prst="rect">
            <a:avLst/>
          </a:prstGeom>
          <a:solidFill>
            <a:schemeClr val="bg1"/>
          </a:solidFill>
          <a:effectLst>
            <a:softEdge rad="50800"/>
          </a:effectLst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25 августа 2016 г.</a:t>
            </a:r>
            <a:endParaRPr lang="ru-RU" dirty="0"/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3028950" y="6376243"/>
            <a:ext cx="5503490" cy="365125"/>
          </a:xfrm>
          <a:prstGeom prst="rect">
            <a:avLst/>
          </a:prstGeom>
          <a:solidFill>
            <a:schemeClr val="bg1"/>
          </a:solidFill>
          <a:effectLst>
            <a:softEdge rad="50800"/>
          </a:effectLst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>
              <a:defRPr sz="12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 algn="r"/>
            <a:r>
              <a:rPr lang="ru-RU" dirty="0" smtClean="0"/>
              <a:t>Педагогический совет Ярославской области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068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Объект 2"/>
          <p:cNvSpPr>
            <a:spLocks/>
          </p:cNvSpPr>
          <p:nvPr/>
        </p:nvSpPr>
        <p:spPr bwMode="auto">
          <a:xfrm>
            <a:off x="787906" y="1484784"/>
            <a:ext cx="784887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ru-RU" sz="2800" b="1" dirty="0" smtClean="0"/>
              <a:t>Дискуссионная площадка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87906" y="751852"/>
            <a:ext cx="820156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Педсовет76.рф</a:t>
            </a:r>
            <a:endParaRPr lang="ru-RU" sz="4000" b="1" i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403647" y="2132856"/>
            <a:ext cx="6770799" cy="166199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softEdge rad="76200"/>
          </a:effectLst>
        </p:spPr>
        <p:txBody>
          <a:bodyPr wrap="square">
            <a:spAutoFit/>
          </a:bodyPr>
          <a:lstStyle/>
          <a:p>
            <a:r>
              <a:rPr lang="ru-RU" sz="3400" b="1" i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Ресурсы повышения эффективности муниципального управления</a:t>
            </a:r>
            <a:endParaRPr lang="ru-RU" sz="3400" b="1" i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35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755576" y="764704"/>
            <a:ext cx="7920880" cy="864095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На площадке обсуждались вопросы:</a:t>
            </a:r>
            <a:endParaRPr lang="ru-RU" sz="3200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899592" y="1628800"/>
            <a:ext cx="7632848" cy="424847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/>
              <a:t>характеристики </a:t>
            </a:r>
            <a:r>
              <a:rPr lang="ru-RU" sz="2800" dirty="0"/>
              <a:t>эффективной муниципальной системы образования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/>
              <a:t>возможные </a:t>
            </a:r>
            <a:r>
              <a:rPr lang="ru-RU" sz="2800" dirty="0"/>
              <a:t>управленческие «шаги» (направления, действия) по повышению  эффективности муниципальной системы </a:t>
            </a:r>
            <a:r>
              <a:rPr lang="ru-RU" sz="2800" dirty="0"/>
              <a:t>образования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0965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8930" cy="1080120"/>
          </a:xfrm>
        </p:spPr>
        <p:txBody>
          <a:bodyPr>
            <a:normAutofit/>
          </a:bodyPr>
          <a:lstStyle/>
          <a:p>
            <a:r>
              <a:rPr lang="ru-RU" sz="3200" b="1" dirty="0"/>
              <a:t>Эффективная </a:t>
            </a:r>
            <a:r>
              <a:rPr lang="ru-RU" sz="3200" b="1" dirty="0" smtClean="0"/>
              <a:t>МСО</a:t>
            </a:r>
            <a:r>
              <a:rPr lang="en-US" sz="3200" b="1" dirty="0" smtClean="0"/>
              <a:t> </a:t>
            </a:r>
            <a:r>
              <a:rPr lang="ru-RU" sz="3200" b="1" dirty="0" smtClean="0"/>
              <a:t>характеризуется</a:t>
            </a:r>
            <a:r>
              <a:rPr lang="ru-RU" sz="3200" b="1" dirty="0"/>
              <a:t>: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24744"/>
            <a:ext cx="7669360" cy="476418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smtClean="0"/>
              <a:t>Эффективность – это достижение наилучших результатов, при имеющихся ресурсах.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2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smtClean="0"/>
              <a:t>МСО должна: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3200" dirty="0" smtClean="0"/>
              <a:t>обеспечивать доступность и качество образования;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3200" dirty="0" smtClean="0"/>
              <a:t>быть способной к развитию;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3200" dirty="0" smtClean="0"/>
              <a:t>быть безопасной;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3200" dirty="0" smtClean="0"/>
              <a:t>соответствовать </a:t>
            </a:r>
            <a:r>
              <a:rPr lang="ru-RU" sz="3200" smtClean="0"/>
              <a:t>потребностям участников </a:t>
            </a:r>
            <a:r>
              <a:rPr lang="ru-RU" sz="3200" dirty="0" smtClean="0"/>
              <a:t>образовательного процесса.  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3233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04856" cy="1563986"/>
          </a:xfrm>
        </p:spPr>
        <p:txBody>
          <a:bodyPr>
            <a:noAutofit/>
          </a:bodyPr>
          <a:lstStyle/>
          <a:p>
            <a:r>
              <a:rPr lang="ru-RU" sz="3200" b="1" dirty="0"/>
              <a:t>Предложения по повышению эффективности деятельности</a:t>
            </a:r>
            <a:endParaRPr lang="ru-RU" sz="3200" b="1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827584" y="1556792"/>
            <a:ext cx="7632848" cy="408450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800" dirty="0" smtClean="0"/>
              <a:t>Рекомендовать органам управления образованиям и руководителям образовательных организаций:</a:t>
            </a:r>
          </a:p>
          <a:p>
            <a:r>
              <a:rPr lang="ru-RU" sz="2800" dirty="0" smtClean="0"/>
              <a:t>ввести в практику управления постановку конкретных, достижимых и измеряемых целей для персонала, сформировать результативную систему мотивации работников, используя возможности «эффективного контракта»;</a:t>
            </a:r>
          </a:p>
          <a:p>
            <a:r>
              <a:rPr lang="ru-RU" sz="2800" dirty="0" smtClean="0"/>
              <a:t>формировать в образовательных системах организационную культуру, ценности которой ориентированы на развитие образовательной организации и «субъектной» позиции сотрудников, раскрытие потенциала педагогического коллектива, обучающихся и воспитанников</a:t>
            </a:r>
            <a:r>
              <a:rPr lang="ru-RU" sz="2800" dirty="0" smtClean="0"/>
              <a:t>.</a:t>
            </a:r>
            <a:endParaRPr lang="ru-RU" sz="28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36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394d7c2675c86871109a323a6d1d97eed48060"/>
  <p:tag name="ISPRING_RESOURCE_PATHS_HASH_2" val="cdb62e5d584fd2b9d14d5d31abba766ed3013a6"/>
</p:tagLst>
</file>

<file path=ppt/theme/theme1.xml><?xml version="1.0" encoding="utf-8"?>
<a:theme xmlns:a="http://schemas.openxmlformats.org/drawingml/2006/main" name="Областное совещание работников образования Ярославской области-2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Областное совещание работников образования Ярославской области-2.pptx" id="{9C73CF85-469A-480E-A3EA-82BB95AA4DF8}" vid="{D2A68B2B-B659-459B-A2F0-CCE2D3A08AF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Областное совещание работников образования Ярославской области-2</Template>
  <TotalTime>8065</TotalTime>
  <Words>142</Words>
  <Application>Microsoft Office PowerPoint</Application>
  <PresentationFormat>Экран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Областное совещание работников образования Ярославской области-2</vt:lpstr>
      <vt:lpstr>Презентация PowerPoint</vt:lpstr>
      <vt:lpstr>На площадке обсуждались вопросы:</vt:lpstr>
      <vt:lpstr>Эффективная МСО характеризуется:</vt:lpstr>
      <vt:lpstr>Предложения по повышению эффективности деятельности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kornikov</dc:creator>
  <cp:lastModifiedBy>student</cp:lastModifiedBy>
  <cp:revision>906</cp:revision>
  <cp:lastPrinted>2014-01-21T05:13:44Z</cp:lastPrinted>
  <dcterms:created xsi:type="dcterms:W3CDTF">2010-08-18T06:07:07Z</dcterms:created>
  <dcterms:modified xsi:type="dcterms:W3CDTF">2016-08-25T08:57:43Z</dcterms:modified>
</cp:coreProperties>
</file>