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5"/>
  </p:sldMasterIdLst>
  <p:notesMasterIdLst>
    <p:notesMasterId r:id="rId15"/>
  </p:notesMasterIdLst>
  <p:handoutMasterIdLst>
    <p:handoutMasterId r:id="rId16"/>
  </p:handoutMasterIdLst>
  <p:sldIdLst>
    <p:sldId id="971" r:id="rId6"/>
    <p:sldId id="972" r:id="rId7"/>
    <p:sldId id="973" r:id="rId8"/>
    <p:sldId id="915" r:id="rId9"/>
    <p:sldId id="970" r:id="rId10"/>
    <p:sldId id="956" r:id="rId11"/>
    <p:sldId id="957" r:id="rId12"/>
    <p:sldId id="966" r:id="rId13"/>
    <p:sldId id="951" r:id="rId14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orient="horz" pos="2364">
          <p15:clr>
            <a:srgbClr val="A4A3A4"/>
          </p15:clr>
        </p15:guide>
        <p15:guide id="6" pos="2880">
          <p15:clr>
            <a:srgbClr val="A4A3A4"/>
          </p15:clr>
        </p15:guide>
        <p15:guide id="7" pos="5647">
          <p15:clr>
            <a:srgbClr val="A4A3A4"/>
          </p15:clr>
        </p15:guide>
        <p15:guide id="8" pos="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0278"/>
    <a:srgbClr val="004070"/>
    <a:srgbClr val="800000"/>
    <a:srgbClr val="CFC4FE"/>
    <a:srgbClr val="6699FF"/>
    <a:srgbClr val="FFFF66"/>
    <a:srgbClr val="FFEDB3"/>
    <a:srgbClr val="E5FDD7"/>
    <a:srgbClr val="EBFAFF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85951" autoAdjust="0"/>
  </p:normalViewPr>
  <p:slideViewPr>
    <p:cSldViewPr>
      <p:cViewPr varScale="1">
        <p:scale>
          <a:sx n="60" d="100"/>
          <a:sy n="60" d="100"/>
        </p:scale>
        <p:origin x="1038" y="72"/>
      </p:cViewPr>
      <p:guideLst>
        <p:guide orient="horz" pos="799"/>
        <p:guide orient="horz" pos="4201"/>
        <p:guide orient="horz" pos="709"/>
        <p:guide orient="horz" pos="346"/>
        <p:guide orient="horz" pos="2364"/>
        <p:guide pos="2880"/>
        <p:guide pos="5647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396" y="-96"/>
      </p:cViewPr>
      <p:guideLst>
        <p:guide orient="horz" pos="3127"/>
        <p:guide pos="2141"/>
        <p:guide orient="horz" pos="312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AF8959-2884-4477-9DD0-EB75483335CE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689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689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7262AC-8D5B-4FA2-A248-9473211F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B1546E-647E-4C24-94B7-49DF5B87B804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3845"/>
            <a:ext cx="5438140" cy="4466748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689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689"/>
            <a:ext cx="2945659" cy="49577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AAA03B-ABEB-4E41-8045-44ABA7456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6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84" indent="-284378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514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519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524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530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535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541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546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DFABE7-F24D-46F9-AE25-2CA35F3F31E6}" type="slidenum">
              <a:rPr lang="ru-RU" altLang="ru-RU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63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84" indent="-284378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514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519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524" indent="-227503" defTabSz="9163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530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535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541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546" indent="-227503" defTabSz="916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DFABE7-F24D-46F9-AE25-2CA35F3F31E6}" type="slidenum">
              <a:rPr lang="ru-RU" altLang="ru-RU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0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3004" indent="-281925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7699" indent="-225540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8778" indent="-225540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9858" indent="-225540" defTabSz="914689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0937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2017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3096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4176" indent="-225540" defTabSz="914689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560B71-1D1D-46B7-A5CA-A3C898D7C2CB}" type="slidenum">
              <a:rPr lang="ru-RU" sz="1200"/>
              <a:pPr/>
              <a:t>9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7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" descr="C:\Users\dshayahmetov\Desktop\плашка больш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2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090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4451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3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4393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343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447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1DC0-749E-4DA3-83A0-11A35A0629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9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9275"/>
            <a:ext cx="8785101" cy="576263"/>
          </a:xfrm>
        </p:spPr>
        <p:txBody>
          <a:bodyPr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27"/>
          <p:cNvSpPr>
            <a:spLocks noGrp="1"/>
          </p:cNvSpPr>
          <p:nvPr>
            <p:ph type="dt" sz="half" idx="10"/>
          </p:nvPr>
        </p:nvSpPr>
        <p:spPr>
          <a:xfrm>
            <a:off x="6691313" y="0"/>
            <a:ext cx="1509712" cy="33337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lang="ru-RU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28"/>
          <p:cNvSpPr>
            <a:spLocks noGrp="1"/>
          </p:cNvSpPr>
          <p:nvPr>
            <p:ph type="sldNum" sz="quarter" idx="11"/>
          </p:nvPr>
        </p:nvSpPr>
        <p:spPr>
          <a:xfrm>
            <a:off x="8207375" y="1588"/>
            <a:ext cx="747713" cy="331787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D8F78-2ED4-4670-8F1D-8C608954C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7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74C1-862D-4ECA-BBBA-9CEBF51149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16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EE9FD-14DE-4399-A8FD-85D59B6869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66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13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755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61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787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095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36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1975" y="15875"/>
            <a:ext cx="8580438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 ДИРЕКТОРОВ ШКОЛ КАК РЕСУРС СТРАТЕГИЧЕСКОГО РАЗВИТИЯ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5878" y="15875"/>
            <a:ext cx="444013" cy="4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2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7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75856" y="4293096"/>
            <a:ext cx="561662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1800" b="1" i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51520" y="2096852"/>
            <a:ext cx="8280920" cy="378042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Совет 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директоров </a:t>
            </a: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школ города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ресурс </a:t>
            </a:r>
            <a:r>
              <a:rPr lang="ru-RU" sz="5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повышения эффективности руководителя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37312"/>
            <a:ext cx="9144000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г. Ярославль</a:t>
            </a:r>
          </a:p>
          <a:p>
            <a:pPr algn="ctr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25 августа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2016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02" y="274150"/>
            <a:ext cx="1080120" cy="146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4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72716"/>
            <a:ext cx="5916149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4185084"/>
            <a:ext cx="6048164" cy="24937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Совет директоров </a:t>
            </a:r>
            <a:r>
              <a:rPr lang="ru-RU" cap="all" dirty="0" smtClean="0">
                <a:solidFill>
                  <a:srgbClr val="FFFF00"/>
                </a:solidFill>
                <a:latin typeface="AGFriquer" pitchFamily="2" charset="0"/>
              </a:rPr>
              <a:t>как </a:t>
            </a:r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ресурс повышения эффективности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40835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D: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324814">
            <a:off x="116135" y="954503"/>
            <a:ext cx="4667028" cy="3091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3" descr="D:\DSC_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036" y="1877735"/>
            <a:ext cx="4506912" cy="298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285750" y="4572000"/>
            <a:ext cx="4000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Выступление Кондрашова П.Е., руководителя Аппарата комитета Государственной Думы по образованию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4210248" y="5182282"/>
            <a:ext cx="4933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В семинаре приняли участие 83 руководителя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муниципальных  образовательных учреждений г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Ярославля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Совет директоров </a:t>
            </a:r>
            <a:r>
              <a:rPr lang="ru-RU" cap="all" dirty="0" smtClean="0">
                <a:solidFill>
                  <a:srgbClr val="FFFF00"/>
                </a:solidFill>
                <a:latin typeface="AGFriquer" pitchFamily="2" charset="0"/>
              </a:rPr>
              <a:t>как </a:t>
            </a:r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ресурс повышения эффективности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17772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75856" y="4293096"/>
            <a:ext cx="561662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1800" b="1" i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91580" y="2114854"/>
            <a:ext cx="6516724" cy="378042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Совет 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директоров </a:t>
            </a: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школ города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ресурс стратегического</a:t>
            </a:r>
            <a:br>
              <a:rPr lang="ru-RU" sz="5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развития МСО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4644"/>
            <a:ext cx="1080120" cy="146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9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6069" y="1899263"/>
            <a:ext cx="8208144" cy="390662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077" tIns="41538" rIns="83077" bIns="41538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3200" dirty="0" smtClean="0"/>
              <a:t>	</a:t>
            </a:r>
            <a:r>
              <a:rPr lang="ru-RU" sz="3200" b="1" dirty="0" smtClean="0">
                <a:solidFill>
                  <a:srgbClr val="C00000"/>
                </a:solidFill>
              </a:rPr>
              <a:t>Проект </a:t>
            </a:r>
            <a:r>
              <a:rPr lang="ru-RU" sz="3200" b="1" dirty="0">
                <a:solidFill>
                  <a:srgbClr val="C00000"/>
                </a:solidFill>
              </a:rPr>
              <a:t>направлен </a:t>
            </a:r>
            <a:r>
              <a:rPr lang="ru-RU" sz="3200" dirty="0"/>
              <a:t>на повышение </a:t>
            </a:r>
            <a:r>
              <a:rPr lang="ru-RU" sz="3200" b="1" dirty="0">
                <a:solidFill>
                  <a:srgbClr val="C00000"/>
                </a:solidFill>
              </a:rPr>
              <a:t>качества управления </a:t>
            </a:r>
            <a:r>
              <a:rPr lang="ru-RU" sz="3200" dirty="0"/>
              <a:t>общеобразовательным учреждением через построение общей картины образовательного пространства города Ярославля на основе стимулирования «выращивания индивидуальностей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Совет директоров </a:t>
            </a:r>
            <a:r>
              <a:rPr lang="ru-RU" cap="all" dirty="0" smtClean="0">
                <a:solidFill>
                  <a:srgbClr val="FFFF00"/>
                </a:solidFill>
                <a:latin typeface="AGFriquer" pitchFamily="2" charset="0"/>
              </a:rPr>
              <a:t>как </a:t>
            </a:r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ресурс повышения эффективности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13952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Главная цель проекта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25520" y="1230288"/>
            <a:ext cx="4394852" cy="5395803"/>
          </a:xfrm>
          <a:prstGeom prst="roundRect">
            <a:avLst/>
          </a:prstGeom>
          <a:gradFill>
            <a:gsLst>
              <a:gs pos="4000">
                <a:schemeClr val="accent1">
                  <a:tint val="65000"/>
                  <a:lumMod val="110000"/>
                  <a:alpha val="68000"/>
                </a:schemeClr>
              </a:gs>
              <a:gs pos="88000">
                <a:schemeClr val="accent1">
                  <a:tint val="9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3077" tIns="41538" rIns="83077" bIns="41538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3200" dirty="0" smtClean="0"/>
              <a:t>	Сформировать </a:t>
            </a:r>
            <a:r>
              <a:rPr lang="ru-RU" sz="3200" b="1" dirty="0">
                <a:solidFill>
                  <a:srgbClr val="C00000"/>
                </a:solidFill>
              </a:rPr>
              <a:t>новою архитектонику </a:t>
            </a:r>
            <a:r>
              <a:rPr lang="ru-RU" sz="3200" dirty="0"/>
              <a:t>образовательного пространства и </a:t>
            </a:r>
            <a:r>
              <a:rPr lang="ru-RU" sz="3200" b="1" dirty="0">
                <a:solidFill>
                  <a:srgbClr val="C00000"/>
                </a:solidFill>
              </a:rPr>
              <a:t>«выращивание точек роста» </a:t>
            </a:r>
            <a:r>
              <a:rPr lang="ru-RU" sz="3200" dirty="0"/>
              <a:t>образовательных организаций на карте города. </a:t>
            </a:r>
          </a:p>
        </p:txBody>
      </p:sp>
      <p:pic>
        <p:nvPicPr>
          <p:cNvPr id="1026" name="Picture 2" descr="http://pandia.ru/text/78/389/images/image002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045"/>
            <a:ext cx="3383868" cy="44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Совет директоров </a:t>
            </a:r>
            <a:r>
              <a:rPr lang="ru-RU" cap="all" dirty="0" smtClean="0">
                <a:solidFill>
                  <a:srgbClr val="FFFF00"/>
                </a:solidFill>
                <a:latin typeface="AGFriquer" pitchFamily="2" charset="0"/>
              </a:rPr>
              <a:t>как </a:t>
            </a:r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ресурс повышения эффективности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35133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11" y="675350"/>
            <a:ext cx="8785225" cy="5762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+mn-ea"/>
                <a:cs typeface="+mn-cs"/>
              </a:rPr>
              <a:t>Архитектоника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45" y="1412776"/>
            <a:ext cx="8784976" cy="2196244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ru-RU" sz="2800" dirty="0" smtClean="0"/>
              <a:t>состоит из двух слов греческого происхождения: </a:t>
            </a:r>
            <a:r>
              <a:rPr lang="ru-RU" sz="2800" dirty="0" smtClean="0">
                <a:hlinkClick r:id="rId2" tooltip="Древнегреческий язык"/>
              </a:rPr>
              <a:t>др.-греч.</a:t>
            </a:r>
            <a:r>
              <a:rPr lang="ru-RU" sz="2800" dirty="0" smtClean="0"/>
              <a:t> </a:t>
            </a:r>
            <a:r>
              <a:rPr lang="ru-RU" sz="2800" dirty="0" err="1"/>
              <a:t>ἀρχι</a:t>
            </a:r>
            <a:r>
              <a:rPr lang="ru-RU" sz="2800" dirty="0" smtClean="0"/>
              <a:t> (</a:t>
            </a:r>
            <a:r>
              <a:rPr lang="ru-RU" sz="2800" dirty="0" err="1" smtClean="0"/>
              <a:t>archi</a:t>
            </a:r>
            <a:r>
              <a:rPr lang="ru-RU" sz="2800" dirty="0" smtClean="0"/>
              <a:t>) — </a:t>
            </a:r>
            <a:r>
              <a:rPr lang="ru-RU" sz="2800" b="1" dirty="0" smtClean="0">
                <a:solidFill>
                  <a:srgbClr val="C00000"/>
                </a:solidFill>
              </a:rPr>
              <a:t>главный</a:t>
            </a:r>
            <a:r>
              <a:rPr lang="ru-RU" sz="2800" dirty="0" smtClean="0"/>
              <a:t> и </a:t>
            </a:r>
            <a:r>
              <a:rPr lang="ru-RU" sz="2800" dirty="0" smtClean="0">
                <a:hlinkClick r:id="rId2" tooltip="Древнегреческий язык"/>
              </a:rPr>
              <a:t>др.-греч.</a:t>
            </a:r>
            <a:r>
              <a:rPr lang="ru-RU" sz="2800" dirty="0" smtClean="0"/>
              <a:t> </a:t>
            </a:r>
            <a:r>
              <a:rPr lang="ru-RU" sz="2800" dirty="0" err="1"/>
              <a:t>τεκτον</a:t>
            </a:r>
            <a:r>
              <a:rPr lang="ru-RU" sz="2800" dirty="0" smtClean="0"/>
              <a:t> (</a:t>
            </a:r>
            <a:r>
              <a:rPr lang="ru-RU" sz="2800" dirty="0" err="1">
                <a:latin typeface="Georgia" pitchFamily="18" charset="0"/>
              </a:rPr>
              <a:t>tektos</a:t>
            </a:r>
            <a:r>
              <a:rPr lang="ru-RU" sz="2800" dirty="0" smtClean="0"/>
              <a:t>) — </a:t>
            </a:r>
            <a:r>
              <a:rPr lang="ru-RU" sz="2800" b="1" dirty="0" smtClean="0">
                <a:solidFill>
                  <a:srgbClr val="C00000"/>
                </a:solidFill>
              </a:rPr>
              <a:t>строить</a:t>
            </a:r>
            <a:r>
              <a:rPr lang="ru-RU" sz="2800" dirty="0" smtClean="0"/>
              <a:t>, возводить, что в прямом переводе означает «главное устроение» (или основное строение).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57" t="4343" r="2916" b="11798"/>
          <a:stretch/>
        </p:blipFill>
        <p:spPr>
          <a:xfrm>
            <a:off x="5483060" y="4077071"/>
            <a:ext cx="3337411" cy="243995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181" y="4041068"/>
            <a:ext cx="546891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1D7B5"/>
              </a:buClr>
              <a:buFont typeface="Georgia" pitchFamily="18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1D7B5"/>
              </a:buClr>
              <a:buFont typeface="Georgia" pitchFamily="18" charset="0"/>
              <a:buChar char="▫"/>
              <a:defRPr sz="1400" kern="1200">
                <a:solidFill>
                  <a:srgbClr val="D1D7B5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</a:pPr>
            <a:r>
              <a:rPr lang="ru-RU" sz="2000" b="1" dirty="0" smtClean="0"/>
              <a:t>- </a:t>
            </a:r>
            <a:r>
              <a:rPr lang="ru-RU" sz="2800" b="1" dirty="0">
                <a:solidFill>
                  <a:srgbClr val="C00000"/>
                </a:solidFill>
              </a:rPr>
              <a:t>гармоничное сочетание </a:t>
            </a:r>
            <a:r>
              <a:rPr lang="ru-RU" sz="2800" dirty="0"/>
              <a:t>частей в одном стройном целом взаимосвязь составляющих его частей и элементов, определяемая общей идеей.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Совет директоров </a:t>
            </a:r>
            <a:r>
              <a:rPr lang="ru-RU" cap="all" dirty="0" smtClean="0">
                <a:solidFill>
                  <a:srgbClr val="FFFF00"/>
                </a:solidFill>
                <a:latin typeface="AGFriquer" pitchFamily="2" charset="0"/>
              </a:rPr>
              <a:t>как </a:t>
            </a:r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ресурс повышения эффективности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34627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1970838"/>
            <a:ext cx="6172200" cy="381689"/>
          </a:xfrm>
        </p:spPr>
        <p:txBody>
          <a:bodyPr>
            <a:noAutofit/>
          </a:bodyPr>
          <a:lstStyle/>
          <a:p>
            <a:pPr algn="l"/>
            <a:r>
              <a:rPr lang="ru-RU" sz="2700" b="1" dirty="0"/>
              <a:t> </a:t>
            </a:r>
          </a:p>
        </p:txBody>
      </p:sp>
      <p:pic>
        <p:nvPicPr>
          <p:cNvPr id="4" name="Содержимое 3" descr="социальный капитал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856075"/>
            <a:ext cx="7207039" cy="405729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8562" y="1401902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395537" y="1160748"/>
            <a:ext cx="5940659" cy="4792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 fontScale="90000" lnSpcReduction="20000"/>
          </a:bodyPr>
          <a:lstStyle/>
          <a:p>
            <a:pPr algn="ctr"/>
            <a:r>
              <a:rPr lang="ru-RU" sz="33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Профессиональный </a:t>
            </a:r>
            <a:r>
              <a:rPr lang="ru-RU" sz="33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капитал</a:t>
            </a:r>
            <a:endParaRPr lang="ru-RU" sz="33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96752" y="6345324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60" y="4893025"/>
            <a:ext cx="1620180" cy="15984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Совет директоров </a:t>
            </a:r>
            <a:r>
              <a:rPr lang="ru-RU" cap="all" dirty="0" smtClean="0">
                <a:solidFill>
                  <a:srgbClr val="FFFF00"/>
                </a:solidFill>
                <a:latin typeface="AGFriquer" pitchFamily="2" charset="0"/>
              </a:rPr>
              <a:t>как </a:t>
            </a:r>
            <a:r>
              <a:rPr lang="ru-RU" cap="all" dirty="0">
                <a:solidFill>
                  <a:srgbClr val="FFFF00"/>
                </a:solidFill>
                <a:latin typeface="AGFriquer" pitchFamily="2" charset="0"/>
              </a:rPr>
              <a:t>ресурс повышения эффективности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7575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510" y="2024844"/>
            <a:ext cx="8820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artfresh.pw/wp-content/uploads/2013/07/sl-23_700_4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21701" r="26801" b="35592"/>
          <a:stretch/>
        </p:blipFill>
        <p:spPr bwMode="auto">
          <a:xfrm>
            <a:off x="3218846" y="4329100"/>
            <a:ext cx="2814320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00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527A1C"/>
      </a:hlink>
      <a:folHlink>
        <a:srgbClr val="FFC00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2D1EFBC6F85B4E9A3AD1189D5E3540" ma:contentTypeVersion="0" ma:contentTypeDescription="Создание документа." ma:contentTypeScope="" ma:versionID="54c77d93f822e7c0a5989f485f14243a">
  <xsd:schema xmlns:xsd="http://www.w3.org/2001/XMLSchema" xmlns:xs="http://www.w3.org/2001/XMLSchema" xmlns:p="http://schemas.microsoft.com/office/2006/metadata/properties" xmlns:ns2="be20594f-2eea-40fe-a544-651162df1661" targetNamespace="http://schemas.microsoft.com/office/2006/metadata/properties" ma:root="true" ma:fieldsID="8711ada0656802208681a6c61f60194f" ns2:_="">
    <xsd:import namespace="be20594f-2eea-40fe-a544-651162df16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0594f-2eea-40fe-a544-651162df16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e20594f-2eea-40fe-a544-651162df1661">H5QFR5MR6HVR-747-256</_dlc_DocId>
    <_dlc_DocIdUrl xmlns="be20594f-2eea-40fe-a544-651162df1661">
      <Url>http://hq-ib-spp-01:33033/DH2792/_layouts/DocIdRedir.aspx?ID=H5QFR5MR6HVR-747-256</Url>
      <Description>H5QFR5MR6HVR-747-256</Description>
    </_dlc_DocIdUrl>
  </documentManagement>
</p:properties>
</file>

<file path=customXml/itemProps1.xml><?xml version="1.0" encoding="utf-8"?>
<ds:datastoreItem xmlns:ds="http://schemas.openxmlformats.org/officeDocument/2006/customXml" ds:itemID="{A622205F-CD13-4189-824E-8FA71751E5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821A1F-ED8B-4B76-B0CA-A9024367BBD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57A3942-A7EF-45E5-9436-9C7FD5A60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0594f-2eea-40fe-a544-651162df1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1CEE1D7-5A35-4F50-865B-677B1F7A181F}">
  <ds:schemaRefs>
    <ds:schemaRef ds:uri="http://purl.org/dc/elements/1.1/"/>
    <ds:schemaRef ds:uri="http://schemas.microsoft.com/office/2006/metadata/properties"/>
    <ds:schemaRef ds:uri="be20594f-2eea-40fe-a544-651162df16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14076</TotalTime>
  <Words>126</Words>
  <Application>Microsoft Office PowerPoint</Application>
  <PresentationFormat>Экран (4:3)</PresentationFormat>
  <Paragraphs>24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AGFriquer</vt:lpstr>
      <vt:lpstr>Arial</vt:lpstr>
      <vt:lpstr>Calibri</vt:lpstr>
      <vt:lpstr>Cambria</vt:lpstr>
      <vt:lpstr>Georgia</vt:lpstr>
      <vt:lpstr>Trebuchet MS</vt:lpstr>
      <vt:lpstr>Wingdings 3</vt:lpstr>
      <vt:lpstr>Грань</vt:lpstr>
      <vt:lpstr>Совет директоров  школ города как ресурс повышения эффективности руководителя</vt:lpstr>
      <vt:lpstr>Презентация PowerPoint</vt:lpstr>
      <vt:lpstr>Презентация PowerPoint</vt:lpstr>
      <vt:lpstr>Совет директоров  школ города как ресурс стратегического  развития МСО</vt:lpstr>
      <vt:lpstr>Презентация PowerPoint</vt:lpstr>
      <vt:lpstr>Главная цель проекта </vt:lpstr>
      <vt:lpstr>Архитектоника -</vt:lpstr>
      <vt:lpstr> </vt:lpstr>
      <vt:lpstr>Презентация PowerPoint</vt:lpstr>
    </vt:vector>
  </TitlesOfParts>
  <Company>HQ-IB-SCCM-01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бюджетной политики в сфере образования и науки в части поддержки субъектов Российской Федерации в 2015-2017 годах</dc:title>
  <dc:creator>DShayahmetov@IBS.RU</dc:creator>
  <cp:lastModifiedBy>Наталья Дроздова</cp:lastModifiedBy>
  <cp:revision>642</cp:revision>
  <cp:lastPrinted>2015-12-14T07:40:58Z</cp:lastPrinted>
  <dcterms:created xsi:type="dcterms:W3CDTF">2014-06-16T08:20:54Z</dcterms:created>
  <dcterms:modified xsi:type="dcterms:W3CDTF">2016-08-24T18:34:12Z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8cb571bf-2fd4-488a-a091-090d189fbb81</vt:lpwstr>
  </property>
  <property fmtid="{D5CDD505-2E9C-101B-9397-08002B2CF9AE}" pid="3" name="ContentTypeId">
    <vt:lpwstr>0x010100342D1EFBC6F85B4E9A3AD1189D5E3540</vt:lpwstr>
  </property>
  <property fmtid="{D5CDD505-2E9C-101B-9397-08002B2CF9AE}" pid="4" name="_dlc_DocId">
    <vt:lpwstr>H5QFR5MR6HVR-630-948</vt:lpwstr>
  </property>
  <property fmtid="{D5CDD505-2E9C-101B-9397-08002B2CF9AE}" pid="5" name="_dlc_DocIdUrl">
    <vt:lpwstr>http://hq-ib-spp-01:33033/DH2627/_layouts/DocIdRedir.aspx?ID=H5QFR5MR6HVR-630-948, H5QFR5MR6HVR-630-948</vt:lpwstr>
  </property>
</Properties>
</file>