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58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76" autoAdjust="0"/>
  </p:normalViewPr>
  <p:slideViewPr>
    <p:cSldViewPr>
      <p:cViewPr varScale="1">
        <p:scale>
          <a:sx n="104" d="100"/>
          <a:sy n="104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5C4B8-2EEB-4A12-B77E-5E56A956D0E7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A2272-295F-4BB4-8E05-6F9B8DB79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74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 smtClean="0"/>
              <a:t>Вероятно, занятия способствуют развитию определенных качеств, необходимых в учебе, в том числе самоорганизации. Вместе с тем полученный результат может свидетельствовать о связи успехов обучающегося с уровнем внимания к нему со стороны семьи, поскольку занятия в системе дополнительного образования являются отражением такого внимания.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 smtClean="0"/>
              <a:t>ГПД: Вероятно, такие различия обусловлены существенной разницей в подходах к организации работы групп продленного дня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i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dirty="0" smtClean="0"/>
              <a:t>Вероятно, симпатия к проведению экскурсий способствует формированию навыков работы с информацией, которые помогают в учебе и достижении более высокого уровня предметных результатов.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i="1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A2272-295F-4BB4-8E05-6F9B8DB797A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58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/>
              <a:t>Полученные результаты свидетельствуют о достаточно высоком уровне любознательности у выпускников начальной школы, который влияет на уровень предметных результатов. Как показало исследование математического образования, познавательный интерес в 5–7 классах уменьшается, а вместе с ним ухудшаются предметные результаты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dirty="0" smtClean="0"/>
              <a:t>Вероятно, любопытство, которое обусловливает желание проводить опыты, является универсальным дифференцирующим фактором, поскольку наличие этого качества может влиять на образовательные результаты по любым предметам. </a:t>
            </a:r>
            <a:endParaRPr lang="ru-RU" b="1" i="1" dirty="0" smtClean="0"/>
          </a:p>
          <a:p>
            <a:endParaRPr lang="ru-RU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A2272-295F-4BB4-8E05-6F9B8DB797A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230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A2272-295F-4BB4-8E05-6F9B8DB797A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1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79;&#1072;&#1084;&#1099;&#1089;&#1077;&#1083;%20&#1087;&#1088;&#1086;&#1077;&#1082;&#1090;&#1072;%20&#1056;&#1048;&#1055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232247"/>
          </a:xfrm>
        </p:spPr>
        <p:txBody>
          <a:bodyPr>
            <a:normAutofit/>
          </a:bodyPr>
          <a:lstStyle/>
          <a:p>
            <a:r>
              <a:rPr lang="ru-RU" dirty="0" smtClean="0"/>
              <a:t>Национальное исследование качества начального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Сост. Тихомирова О.В.</a:t>
            </a:r>
          </a:p>
          <a:p>
            <a:r>
              <a:rPr lang="ru-RU" dirty="0" smtClean="0"/>
              <a:t>14.10.2015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104762" cy="11047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59308"/>
            <a:ext cx="1603251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78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 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92696"/>
            <a:ext cx="9036496" cy="6048672"/>
          </a:xfrm>
        </p:spPr>
        <p:txBody>
          <a:bodyPr>
            <a:noAutofit/>
          </a:bodyPr>
          <a:lstStyle/>
          <a:p>
            <a:r>
              <a:rPr lang="ru-RU" sz="1900" dirty="0" smtClean="0"/>
              <a:t>отмечается наличие </a:t>
            </a:r>
            <a:r>
              <a:rPr lang="ru-RU" sz="1900" dirty="0"/>
              <a:t>существенной разницы в подготовке учителей начальной школы в разных группах </a:t>
            </a:r>
            <a:r>
              <a:rPr lang="ru-RU" sz="1900" dirty="0" smtClean="0"/>
              <a:t>регионов, </a:t>
            </a:r>
            <a:r>
              <a:rPr lang="ru-RU" sz="1900" dirty="0" smtClean="0">
                <a:solidFill>
                  <a:srgbClr val="FF0000"/>
                </a:solidFill>
              </a:rPr>
              <a:t>необходимо </a:t>
            </a:r>
            <a:r>
              <a:rPr lang="ru-RU" sz="1900" dirty="0">
                <a:solidFill>
                  <a:srgbClr val="FF0000"/>
                </a:solidFill>
              </a:rPr>
              <a:t>совершенствовать систему переподготовки и аттестации учителей</a:t>
            </a:r>
            <a:r>
              <a:rPr lang="ru-RU" sz="1900" dirty="0"/>
              <a:t> </a:t>
            </a:r>
          </a:p>
          <a:p>
            <a:r>
              <a:rPr lang="ru-RU" sz="1900" dirty="0" smtClean="0"/>
              <a:t>чем </a:t>
            </a:r>
            <a:r>
              <a:rPr lang="ru-RU" sz="1900" dirty="0"/>
              <a:t>больше семья </a:t>
            </a:r>
            <a:r>
              <a:rPr lang="ru-RU" sz="1900" dirty="0" smtClean="0"/>
              <a:t>участвует в жизни ребенка, тем выше его результаты </a:t>
            </a:r>
            <a:r>
              <a:rPr lang="ru-RU" sz="1900" dirty="0"/>
              <a:t>в </a:t>
            </a:r>
            <a:r>
              <a:rPr lang="ru-RU" sz="1900" dirty="0" smtClean="0"/>
              <a:t>учебе, необходимо </a:t>
            </a:r>
            <a:r>
              <a:rPr lang="ru-RU" sz="1900" dirty="0" smtClean="0">
                <a:solidFill>
                  <a:srgbClr val="FF0000"/>
                </a:solidFill>
              </a:rPr>
              <a:t>привлечение  </a:t>
            </a:r>
            <a:r>
              <a:rPr lang="ru-RU" sz="1900" dirty="0">
                <a:solidFill>
                  <a:srgbClr val="FF0000"/>
                </a:solidFill>
              </a:rPr>
              <a:t>семьи в качестве одного из субъектов </a:t>
            </a:r>
            <a:r>
              <a:rPr lang="ru-RU" sz="1900" dirty="0"/>
              <a:t>образовательного </a:t>
            </a:r>
            <a:r>
              <a:rPr lang="ru-RU" sz="1900" dirty="0" smtClean="0"/>
              <a:t>процесса</a:t>
            </a:r>
          </a:p>
          <a:p>
            <a:r>
              <a:rPr lang="ru-RU" sz="1900" dirty="0" smtClean="0"/>
              <a:t>необходимо </a:t>
            </a:r>
            <a:r>
              <a:rPr lang="ru-RU" sz="1900" dirty="0"/>
              <a:t>развивать систему дополнительного образования, способную удовлетворить разнообразные запросы школьников и их </a:t>
            </a:r>
            <a:r>
              <a:rPr lang="ru-RU" sz="1900" dirty="0" smtClean="0"/>
              <a:t>родителей</a:t>
            </a:r>
            <a:endParaRPr lang="ru-RU" sz="1900" dirty="0"/>
          </a:p>
          <a:p>
            <a:r>
              <a:rPr lang="ru-RU" sz="1900" dirty="0" smtClean="0"/>
              <a:t>необходимо </a:t>
            </a:r>
            <a:r>
              <a:rPr lang="ru-RU" sz="1900" dirty="0"/>
              <a:t>совершенствовать организацию и содержание работы в группах продлённого дня, </a:t>
            </a:r>
            <a:r>
              <a:rPr lang="ru-RU" sz="1900" dirty="0" smtClean="0"/>
              <a:t>развивая </a:t>
            </a:r>
            <a:r>
              <a:rPr lang="ru-RU" sz="1900" dirty="0">
                <a:solidFill>
                  <a:srgbClr val="FF0000"/>
                </a:solidFill>
              </a:rPr>
              <a:t>разнообразные формы внеурочной </a:t>
            </a:r>
            <a:r>
              <a:rPr lang="ru-RU" sz="1900" dirty="0" smtClean="0">
                <a:solidFill>
                  <a:srgbClr val="FF0000"/>
                </a:solidFill>
              </a:rPr>
              <a:t>деятельности </a:t>
            </a:r>
          </a:p>
          <a:p>
            <a:r>
              <a:rPr lang="ru-RU" sz="1900" dirty="0" smtClean="0"/>
              <a:t>определённая </a:t>
            </a:r>
            <a:r>
              <a:rPr lang="ru-RU" sz="1900" dirty="0"/>
              <a:t>доля учителей не понимает или в недостаточной степени понимает задачи организации и саму суть проектной </a:t>
            </a:r>
            <a:r>
              <a:rPr lang="ru-RU" sz="1900" dirty="0" smtClean="0"/>
              <a:t>деятельности, необходимо </a:t>
            </a:r>
            <a:r>
              <a:rPr lang="ru-RU" sz="1900" dirty="0"/>
              <a:t>на региональном/муниципальном уровне организовать </a:t>
            </a:r>
            <a:r>
              <a:rPr lang="ru-RU" sz="1900" dirty="0">
                <a:solidFill>
                  <a:srgbClr val="FF0000"/>
                </a:solidFill>
              </a:rPr>
              <a:t>повышение квалификации учителей в области организации проектной деятельности обучающихся </a:t>
            </a:r>
          </a:p>
          <a:p>
            <a:r>
              <a:rPr lang="ru-RU" sz="1900" dirty="0"/>
              <a:t>предметные результаты базового уровня обучающихся из городских школ значительно выше, чем у обучающихся из сельских </a:t>
            </a:r>
            <a:r>
              <a:rPr lang="ru-RU" sz="1900" dirty="0" smtClean="0"/>
              <a:t>школ, субъектам </a:t>
            </a:r>
            <a:r>
              <a:rPr lang="ru-RU" sz="1900" dirty="0"/>
              <a:t>РФ следует обратить особое внимание на </a:t>
            </a:r>
            <a:r>
              <a:rPr lang="ru-RU" sz="1900" dirty="0">
                <a:solidFill>
                  <a:srgbClr val="FF0000"/>
                </a:solidFill>
              </a:rPr>
              <a:t>организацию системы повышения квалификации учителей, работающих в сельских школах</a:t>
            </a:r>
            <a:r>
              <a:rPr lang="ru-RU" sz="1900" dirty="0"/>
              <a:t>, в соответствии со спецификой этой группы образовательных </a:t>
            </a:r>
            <a:r>
              <a:rPr lang="ru-RU" sz="1900" dirty="0" smtClean="0"/>
              <a:t>организаций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4048026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Обращаем внимание на КПК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Индивидуальная программа развития профессиональной компетентности учителя начальной школы</a:t>
            </a:r>
          </a:p>
          <a:p>
            <a:r>
              <a:rPr lang="ru-RU" dirty="0" err="1" smtClean="0"/>
              <a:t>Тьюторское</a:t>
            </a:r>
            <a:r>
              <a:rPr lang="ru-RU" dirty="0" smtClean="0"/>
              <a:t> сопровождение профессионального развития педагога</a:t>
            </a:r>
          </a:p>
          <a:p>
            <a:r>
              <a:rPr lang="ru-RU" dirty="0" smtClean="0"/>
              <a:t>Проектно-исследовательская деятельность дошкольников и младших школьников как инструмент реализации ФГОС</a:t>
            </a:r>
          </a:p>
          <a:p>
            <a:r>
              <a:rPr lang="ru-RU" dirty="0" smtClean="0"/>
              <a:t> Внеурочная деятельность в начальной школе</a:t>
            </a:r>
          </a:p>
          <a:p>
            <a:r>
              <a:rPr lang="ru-RU" dirty="0" smtClean="0"/>
              <a:t>Достижение метапредметных результатов средствами предметных областей</a:t>
            </a:r>
          </a:p>
        </p:txBody>
      </p:sp>
    </p:spTree>
    <p:extLst>
      <p:ext uri="{BB962C8B-B14F-4D97-AF65-F5344CB8AC3E}">
        <p14:creationId xmlns:p14="http://schemas.microsoft.com/office/powerpoint/2010/main" val="2053170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2384"/>
            <a:ext cx="5400600" cy="12101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…и предлагаем сетевой проект</a:t>
            </a:r>
            <a:r>
              <a:rPr lang="en-US" dirty="0" smtClean="0"/>
              <a:t> </a:t>
            </a:r>
            <a:r>
              <a:rPr lang="ru-RU" dirty="0" smtClean="0"/>
              <a:t>РИП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hlinkClick r:id="rId2" action="ppaction://hlinkfile"/>
              </a:rPr>
              <a:t>«</a:t>
            </a:r>
            <a:r>
              <a:rPr lang="ru-RU" dirty="0" err="1">
                <a:hlinkClick r:id="rId2" action="ppaction://hlinkfile"/>
              </a:rPr>
              <a:t>Тьюторское</a:t>
            </a:r>
            <a:r>
              <a:rPr lang="ru-RU" dirty="0">
                <a:hlinkClick r:id="rId2" action="ppaction://hlinkfile"/>
              </a:rPr>
              <a:t> сопровождение профессионального развития учителя начальной школы как способ реализации дополнительного профессионального образования педагогов»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88640"/>
            <a:ext cx="1603251" cy="866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104762" cy="1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663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ovtikhomirova@yandex.ru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104762" cy="11047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88640"/>
            <a:ext cx="1603251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21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Для чего?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осуществление </a:t>
            </a:r>
            <a:r>
              <a:rPr lang="ru-RU" dirty="0"/>
              <a:t>мониторинга первых результатов перехода на </a:t>
            </a:r>
            <a:r>
              <a:rPr lang="ru-RU" dirty="0" smtClean="0"/>
              <a:t>ФГОС</a:t>
            </a:r>
          </a:p>
          <a:p>
            <a:r>
              <a:rPr lang="ru-RU" dirty="0" smtClean="0"/>
              <a:t>выявление </a:t>
            </a:r>
            <a:r>
              <a:rPr lang="ru-RU" dirty="0"/>
              <a:t>общего уровня подготовки </a:t>
            </a:r>
            <a:r>
              <a:rPr lang="ru-RU" dirty="0" smtClean="0"/>
              <a:t>школьников</a:t>
            </a:r>
          </a:p>
          <a:p>
            <a:r>
              <a:rPr lang="ru-RU" dirty="0" smtClean="0"/>
              <a:t>выявление </a:t>
            </a:r>
            <a:r>
              <a:rPr lang="ru-RU" dirty="0"/>
              <a:t>системных тенденций, связанных с реализацией перехода на </a:t>
            </a:r>
            <a:r>
              <a:rPr lang="ru-RU" dirty="0" smtClean="0"/>
              <a:t>ФГОС </a:t>
            </a:r>
          </a:p>
          <a:p>
            <a:r>
              <a:rPr lang="ru-RU" dirty="0" smtClean="0"/>
              <a:t>сбор </a:t>
            </a:r>
            <a:r>
              <a:rPr lang="ru-RU" dirty="0"/>
              <a:t>научных данных в целях совершенствования содержания образовательных программ начального общего образования, методов и средств обучения в начальной </a:t>
            </a:r>
            <a:r>
              <a:rPr lang="ru-RU" dirty="0" smtClean="0"/>
              <a:t>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460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624"/>
            <a:ext cx="9036496" cy="1656184"/>
          </a:xfrm>
        </p:spPr>
        <p:txBody>
          <a:bodyPr>
            <a:noAutofit/>
          </a:bodyPr>
          <a:lstStyle/>
          <a:p>
            <a:r>
              <a:rPr lang="ru-RU" sz="3200" b="1" dirty="0"/>
              <a:t>Характеристики кластеров для формирования </a:t>
            </a:r>
            <a:r>
              <a:rPr lang="ru-RU" sz="3200" b="1" dirty="0" smtClean="0"/>
              <a:t>выборки </a:t>
            </a:r>
            <a:br>
              <a:rPr lang="ru-RU" sz="3200" b="1" dirty="0" smtClean="0"/>
            </a:br>
            <a:r>
              <a:rPr lang="ru-RU" sz="3200" b="1" dirty="0" smtClean="0"/>
              <a:t>(всего 80 субъектов РФ, </a:t>
            </a:r>
            <a:r>
              <a:rPr lang="ru-RU" sz="3200" b="1" dirty="0"/>
              <a:t>63 588 </a:t>
            </a:r>
            <a:r>
              <a:rPr lang="ru-RU" sz="3200" b="1" dirty="0" smtClean="0"/>
              <a:t>участников)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520493"/>
              </p:ext>
            </p:extLst>
          </p:nvPr>
        </p:nvGraphicFramePr>
        <p:xfrm>
          <a:off x="251520" y="1772816"/>
          <a:ext cx="8784976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520280"/>
                <a:gridCol w="2376264"/>
                <a:gridCol w="2520280"/>
              </a:tblGrid>
              <a:tr h="16553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Номер кластера </a:t>
                      </a:r>
                      <a:r>
                        <a:rPr lang="ru-RU" sz="2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r>
                        <a:rPr lang="ru-RU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математического образования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образования по русскому языку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экономического развития </a:t>
                      </a:r>
                      <a:r>
                        <a:rPr lang="ru-RU" sz="24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  <a:tr h="814549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высокий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высокий и средний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высокий</a:t>
                      </a:r>
                      <a:endParaRPr lang="ru-RU" sz="2800" dirty="0"/>
                    </a:p>
                  </a:txBody>
                  <a:tcPr/>
                </a:tc>
              </a:tr>
              <a:tr h="814549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B050"/>
                          </a:solidFill>
                        </a:rPr>
                        <a:t>2 (ЯО)</a:t>
                      </a:r>
                      <a:endParaRPr lang="ru-RU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B050"/>
                          </a:solidFill>
                        </a:rPr>
                        <a:t>высокий</a:t>
                      </a:r>
                      <a:endParaRPr lang="ru-RU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B050"/>
                          </a:solidFill>
                        </a:rPr>
                        <a:t>высокий и средний</a:t>
                      </a:r>
                      <a:endParaRPr lang="ru-RU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B050"/>
                          </a:solidFill>
                        </a:rPr>
                        <a:t>средний</a:t>
                      </a:r>
                      <a:endParaRPr lang="ru-RU" sz="2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4668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…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  <a:tr h="44668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низкий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низкий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низкий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38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Общие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Наличие </a:t>
            </a:r>
            <a:r>
              <a:rPr lang="ru-RU" dirty="0"/>
              <a:t>значительной доли хорошо подготовленных четвероклассников. Подавляющее большинство участников исследования успешно справились с </a:t>
            </a:r>
            <a:r>
              <a:rPr lang="ru-RU" dirty="0" smtClean="0"/>
              <a:t>работой</a:t>
            </a:r>
          </a:p>
          <a:p>
            <a:r>
              <a:rPr lang="ru-RU" dirty="0"/>
              <a:t>Сравнение данных исследования в 4 классе по математике с данными НИКО по математике в 5–7 классах, проведенного в октябре 2014 года, еще раз подтверждает сделанный ранее вывод о том, что от 4 к 7 классу происходит резкое снижение результатов, сопровождаемое снижением интереса к обучению и накоплением дефицитов в освоении учебной </a:t>
            </a:r>
            <a:r>
              <a:rPr lang="ru-RU" dirty="0" smtClean="0"/>
              <a:t>программы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03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21014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Взаимосвязь  </a:t>
            </a:r>
            <a:r>
              <a:rPr lang="ru-RU" sz="3600" b="1" dirty="0"/>
              <a:t>результатов </a:t>
            </a:r>
            <a:r>
              <a:rPr lang="ru-RU" sz="3600" b="1" dirty="0" smtClean="0"/>
              <a:t>с региональными особенностями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 fontScale="92500"/>
          </a:bodyPr>
          <a:lstStyle/>
          <a:p>
            <a:r>
              <a:rPr lang="ru-RU" b="1" i="1" dirty="0"/>
              <a:t>Связь результатов НИКО с уровнем результатов ЕГЭ в регионе проживания участников</a:t>
            </a:r>
            <a:r>
              <a:rPr lang="ru-RU" b="1" dirty="0"/>
              <a:t>: </a:t>
            </a:r>
            <a:r>
              <a:rPr lang="ru-RU" dirty="0"/>
              <a:t>различия в уровнях предметной подготовки, фиксируемые на этапе проведения ЕГЭ, закладываются уже в начальной школе</a:t>
            </a:r>
          </a:p>
          <a:p>
            <a:r>
              <a:rPr lang="ru-RU" b="1" i="1" dirty="0" smtClean="0"/>
              <a:t>Связь </a:t>
            </a:r>
            <a:r>
              <a:rPr lang="ru-RU" b="1" i="1" dirty="0"/>
              <a:t>результатов НИКО с объемом валового регионального продукта на душу населения: </a:t>
            </a:r>
            <a:r>
              <a:rPr lang="ru-RU" dirty="0"/>
              <a:t>отсутствие существенных различий в результатах групп регионов с различным уровнем валового регионального продукта на душу населения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948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6815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Сопоставление </a:t>
            </a:r>
            <a:r>
              <a:rPr lang="ru-RU" sz="4000" b="1" dirty="0"/>
              <a:t>с контекстными данными об образовательной организации и участник</a:t>
            </a:r>
            <a:r>
              <a:rPr lang="ru-RU" b="1" dirty="0"/>
              <a:t>ах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544616"/>
          </a:xfrm>
        </p:spPr>
        <p:txBody>
          <a:bodyPr>
            <a:noAutofit/>
          </a:bodyPr>
          <a:lstStyle/>
          <a:p>
            <a:r>
              <a:rPr lang="ru-RU" sz="1800" b="1" i="1" dirty="0" smtClean="0"/>
              <a:t>Связь </a:t>
            </a:r>
            <a:r>
              <a:rPr lang="ru-RU" sz="1800" b="1" i="1" dirty="0"/>
              <a:t>результатов НИКО с расположением образовательной организации</a:t>
            </a:r>
            <a:r>
              <a:rPr lang="ru-RU" sz="1800" b="1" dirty="0"/>
              <a:t>: </a:t>
            </a:r>
            <a:r>
              <a:rPr lang="ru-RU" sz="1800" dirty="0"/>
              <a:t>наличие системных проблем в обеспечении равенства возможностей получения качественного образования между школьниками из городских и сельских поселений</a:t>
            </a:r>
          </a:p>
          <a:p>
            <a:r>
              <a:rPr lang="ru-RU" sz="1800" b="1" i="1" dirty="0"/>
              <a:t>Связь результатов НИКО с видом образовательной организации (НОШ и ООШ, СОШ, СОШ «повышенного уровня): </a:t>
            </a:r>
            <a:r>
              <a:rPr lang="ru-RU" sz="1800" dirty="0"/>
              <a:t>выявленные расхождения результатов объясняются в том числе различием контингента обучающихся, а также различием реализуемых методик обучения</a:t>
            </a:r>
          </a:p>
          <a:p>
            <a:r>
              <a:rPr lang="ru-RU" sz="1800" b="1" i="1" dirty="0" smtClean="0">
                <a:solidFill>
                  <a:srgbClr val="FF0000"/>
                </a:solidFill>
              </a:rPr>
              <a:t>Гендерные </a:t>
            </a:r>
            <a:r>
              <a:rPr lang="ru-RU" sz="1800" b="1" i="1" dirty="0">
                <a:solidFill>
                  <a:srgbClr val="FF0000"/>
                </a:solidFill>
              </a:rPr>
              <a:t>различия в результатах НИКО: </a:t>
            </a:r>
            <a:r>
              <a:rPr lang="ru-RU" sz="1800" b="1" i="1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/>
              <a:t>по </a:t>
            </a:r>
            <a:r>
              <a:rPr lang="ru-RU" sz="1800" dirty="0"/>
              <a:t>всем исследованным учебным предметам средние баллы НИКО у мальчиков ниже, чем у девочек. Менее всего различаются результаты мальчиков и девочек по математике; более всего – по русскому языку</a:t>
            </a:r>
          </a:p>
          <a:p>
            <a:r>
              <a:rPr lang="ru-RU" sz="1800" b="1" i="1" dirty="0"/>
              <a:t>Связь результатов НИКО со школьными отметками в предшествующей четверти (триместре):</a:t>
            </a:r>
            <a:r>
              <a:rPr lang="ru-RU" sz="1800" b="1" dirty="0"/>
              <a:t> </a:t>
            </a:r>
            <a:r>
              <a:rPr lang="ru-RU" sz="1800" dirty="0"/>
              <a:t>наличие устойчивой связи между отметками четвероклассников в школе и результатами выполнения диагностических работ НИКО</a:t>
            </a:r>
          </a:p>
          <a:p>
            <a:r>
              <a:rPr lang="ru-RU" sz="1800" b="1" i="1" dirty="0"/>
              <a:t>Связь результатов НИКО с долей обучающихся в классе, для которых русский язык не является родным: </a:t>
            </a:r>
            <a:r>
              <a:rPr lang="ru-RU" sz="1800" dirty="0"/>
              <a:t>в группе классов с высокой долей обучающихся, для которых русский язык не является родным, результаты значимо ниже, чем в остальных группах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8278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008112"/>
          </a:xfrm>
        </p:spPr>
        <p:txBody>
          <a:bodyPr>
            <a:noAutofit/>
          </a:bodyPr>
          <a:lstStyle/>
          <a:p>
            <a:r>
              <a:rPr lang="ru-RU" sz="3600" b="1" dirty="0"/>
              <a:t>Сопоставление с контекстными данными об образовательной организации и участниках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40060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/>
              <a:t>Связь результатов НИКО с уровнем профессионального образования учителей</a:t>
            </a:r>
            <a:r>
              <a:rPr lang="ru-RU" b="1" dirty="0"/>
              <a:t>: </a:t>
            </a:r>
            <a:r>
              <a:rPr lang="ru-RU" dirty="0"/>
              <a:t>наличие связи между квалификационной категорией учителя и результатами обучающихся, с одной стороны, и наличие существенных различий в требованиях для присвоения учителям квалификационных категорий в различных группах регионов – с </a:t>
            </a:r>
            <a:r>
              <a:rPr lang="ru-RU" dirty="0" smtClean="0"/>
              <a:t>другой</a:t>
            </a:r>
            <a:endParaRPr lang="ru-RU" dirty="0"/>
          </a:p>
          <a:p>
            <a:r>
              <a:rPr lang="ru-RU" b="1" i="1" dirty="0" smtClean="0"/>
              <a:t>Связь </a:t>
            </a:r>
            <a:r>
              <a:rPr lang="ru-RU" b="1" i="1" dirty="0"/>
              <a:t>результатов НИКО с возрастом и педагогическим стажем учителей</a:t>
            </a:r>
            <a:r>
              <a:rPr lang="ru-RU" dirty="0"/>
              <a:t> </a:t>
            </a:r>
            <a:r>
              <a:rPr lang="ru-RU" dirty="0" smtClean="0"/>
              <a:t>: </a:t>
            </a:r>
            <a:r>
              <a:rPr lang="ru-RU" dirty="0"/>
              <a:t>н</a:t>
            </a:r>
            <a:r>
              <a:rPr lang="ru-RU" dirty="0" smtClean="0"/>
              <a:t>аиболее </a:t>
            </a:r>
            <a:r>
              <a:rPr lang="ru-RU" dirty="0"/>
              <a:t>высокие результаты по русскому языку и предмету «Окружающий мир» получают обучающиеся у учителей, педагогический стаж которых от 19 до 30 лет. Средние баллы за диагностическую работу по математике растут у обучающихся с ростом стажа (и возраста) их </a:t>
            </a:r>
            <a:r>
              <a:rPr lang="ru-RU" dirty="0" smtClean="0"/>
              <a:t>учителей</a:t>
            </a:r>
            <a:endParaRPr lang="ru-RU" dirty="0"/>
          </a:p>
          <a:p>
            <a:r>
              <a:rPr lang="ru-RU" b="1" i="1" dirty="0"/>
              <a:t>Связь результатов НИКО с нагрузкой учителей</a:t>
            </a:r>
            <a:r>
              <a:rPr lang="ru-RU" dirty="0"/>
              <a:t> </a:t>
            </a:r>
            <a:r>
              <a:rPr lang="ru-RU" dirty="0" smtClean="0"/>
              <a:t>: с ростом </a:t>
            </a:r>
            <a:r>
              <a:rPr lang="ru-RU" dirty="0"/>
              <a:t>нагрузки учителей ухудшаются результаты НИКО их учеников. Наиболее четко эта тенденция видна в результатах по русскому языку. Результаты по математике самые независимые от нагрузки учителя по </a:t>
            </a:r>
            <a:r>
              <a:rPr lang="ru-RU" dirty="0" smtClean="0"/>
              <a:t>тарификации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7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Сопоставление </a:t>
            </a:r>
            <a:r>
              <a:rPr lang="ru-RU" sz="4000" b="1" dirty="0"/>
              <a:t>с ответами участников исследования на вопросы анкеты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805264"/>
          </a:xfrm>
        </p:spPr>
        <p:txBody>
          <a:bodyPr>
            <a:noAutofit/>
          </a:bodyPr>
          <a:lstStyle/>
          <a:p>
            <a:r>
              <a:rPr lang="ru-RU" sz="1800" b="1" i="1" dirty="0">
                <a:solidFill>
                  <a:srgbClr val="FF0000"/>
                </a:solidFill>
              </a:rPr>
              <a:t>Связь результатов НИКО с общением с </a:t>
            </a:r>
            <a:r>
              <a:rPr lang="ru-RU" sz="1800" b="1" i="1" dirty="0" smtClean="0">
                <a:solidFill>
                  <a:srgbClr val="FF0000"/>
                </a:solidFill>
              </a:rPr>
              <a:t>одноклассниками: </a:t>
            </a:r>
            <a:r>
              <a:rPr lang="ru-RU" sz="1800" dirty="0" smtClean="0"/>
              <a:t>результаты </a:t>
            </a:r>
            <a:r>
              <a:rPr lang="ru-RU" sz="1800" dirty="0"/>
              <a:t>свидетельствуют о том, что общительные дети имеют более высокие результаты НИКО по всем исследованным учебным предмета</a:t>
            </a:r>
          </a:p>
          <a:p>
            <a:r>
              <a:rPr lang="ru-RU" sz="1800" b="1" i="1" dirty="0">
                <a:solidFill>
                  <a:srgbClr val="FF0000"/>
                </a:solidFill>
              </a:rPr>
              <a:t>Связь результатов НИКО с занятиями в системе дополнительного образования </a:t>
            </a:r>
            <a:r>
              <a:rPr lang="ru-RU" sz="1800" dirty="0"/>
              <a:t>В целом результаты НИКО показывают, что четвероклассники, занимающиеся в системе дополнительного образования, имеют более высокие достижения в предметных </a:t>
            </a:r>
            <a:r>
              <a:rPr lang="ru-RU" sz="1800" dirty="0" smtClean="0"/>
              <a:t>областях</a:t>
            </a:r>
            <a:endParaRPr lang="ru-RU" sz="1800" i="1" dirty="0"/>
          </a:p>
          <a:p>
            <a:r>
              <a:rPr lang="ru-RU" sz="1800" b="1" i="1" dirty="0" smtClean="0">
                <a:solidFill>
                  <a:srgbClr val="FF0000"/>
                </a:solidFill>
              </a:rPr>
              <a:t>Связь </a:t>
            </a:r>
            <a:r>
              <a:rPr lang="ru-RU" sz="1800" b="1" i="1" dirty="0">
                <a:solidFill>
                  <a:srgbClr val="FF0000"/>
                </a:solidFill>
              </a:rPr>
              <a:t>результатов НИКО с посещением группы продленного </a:t>
            </a:r>
            <a:r>
              <a:rPr lang="ru-RU" sz="1800" b="1" i="1" dirty="0" smtClean="0">
                <a:solidFill>
                  <a:srgbClr val="FF0000"/>
                </a:solidFill>
              </a:rPr>
              <a:t>дня</a:t>
            </a:r>
            <a:r>
              <a:rPr lang="ru-RU" sz="1800" i="1" dirty="0" smtClean="0"/>
              <a:t>: наличие </a:t>
            </a:r>
            <a:r>
              <a:rPr lang="ru-RU" sz="1800" i="1" dirty="0"/>
              <a:t>существенной разницы в функционировании группы продленного дня в разных группах регионов. В регионах с высоким ВРП результаты участников, посещающих группу продленного дня, выше. В регионах со средним и низким ВРП эти результаты, наоборот, в той или иной степени ниже. </a:t>
            </a:r>
            <a:endParaRPr lang="ru-RU" sz="1800" i="1" dirty="0" smtClean="0"/>
          </a:p>
          <a:p>
            <a:r>
              <a:rPr lang="ru-RU" sz="1800" b="1" i="1" dirty="0" smtClean="0">
                <a:solidFill>
                  <a:srgbClr val="FF0000"/>
                </a:solidFill>
              </a:rPr>
              <a:t>Связь </a:t>
            </a:r>
            <a:r>
              <a:rPr lang="ru-RU" sz="1800" b="1" i="1" dirty="0">
                <a:solidFill>
                  <a:srgbClr val="FF0000"/>
                </a:solidFill>
              </a:rPr>
              <a:t>результатов НИКО с желанием ездить на </a:t>
            </a:r>
            <a:r>
              <a:rPr lang="ru-RU" sz="1800" b="1" i="1" dirty="0" smtClean="0">
                <a:solidFill>
                  <a:srgbClr val="FF0000"/>
                </a:solidFill>
              </a:rPr>
              <a:t>экскурсии:</a:t>
            </a:r>
            <a:r>
              <a:rPr lang="ru-RU" sz="1800" b="1" i="1" dirty="0" smtClean="0"/>
              <a:t> </a:t>
            </a:r>
            <a:r>
              <a:rPr lang="ru-RU" sz="1800" dirty="0" smtClean="0"/>
              <a:t>о</a:t>
            </a:r>
            <a:r>
              <a:rPr lang="ru-RU" sz="1800" i="1" dirty="0" smtClean="0"/>
              <a:t>тношение </a:t>
            </a:r>
            <a:r>
              <a:rPr lang="ru-RU" sz="1800" i="1" dirty="0"/>
              <a:t>к посещению экскурсий существенно различается у обучающихся из различных групп регионов, что, возможно, связано с качеством и содержанием экскурсий. </a:t>
            </a:r>
            <a:endParaRPr lang="ru-RU" sz="1800" i="1" dirty="0" smtClean="0"/>
          </a:p>
          <a:p>
            <a:r>
              <a:rPr lang="ru-RU" sz="1800" b="1" i="1" dirty="0" smtClean="0">
                <a:solidFill>
                  <a:srgbClr val="FF0000"/>
                </a:solidFill>
              </a:rPr>
              <a:t>Связь </a:t>
            </a:r>
            <a:r>
              <a:rPr lang="ru-RU" sz="1800" b="1" i="1" dirty="0">
                <a:solidFill>
                  <a:srgbClr val="FF0000"/>
                </a:solidFill>
              </a:rPr>
              <a:t>результатов НИКО с участием в домашних </a:t>
            </a:r>
            <a:r>
              <a:rPr lang="ru-RU" sz="1800" b="1" i="1" dirty="0" smtClean="0">
                <a:solidFill>
                  <a:srgbClr val="FF0000"/>
                </a:solidFill>
              </a:rPr>
              <a:t>делах: </a:t>
            </a:r>
            <a:r>
              <a:rPr lang="ru-RU" sz="1800" dirty="0" smtClean="0"/>
              <a:t>полученный </a:t>
            </a:r>
            <a:r>
              <a:rPr lang="ru-RU" sz="1800" dirty="0"/>
              <a:t>результат также косвенно подтверждает гипотезу о влиянии на результаты обучающегося внимания со стороны семьи, поскольку как ответ в соответствии с социальными ожиданиями, так и ответ в соответствии с действительностью с большой вероятностью обусловлен таким вниманием. </a:t>
            </a:r>
          </a:p>
        </p:txBody>
      </p:sp>
    </p:spTree>
    <p:extLst>
      <p:ext uri="{BB962C8B-B14F-4D97-AF65-F5344CB8AC3E}">
        <p14:creationId xmlns:p14="http://schemas.microsoft.com/office/powerpoint/2010/main" val="29255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/>
              <a:t>Сопоставление с ответами участников исследования на вопросы анкеты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569371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/>
              <a:t>Связь результатов НИКО с желанием узнавать что-то новое на </a:t>
            </a:r>
            <a:r>
              <a:rPr lang="ru-RU" b="1" i="1" dirty="0" smtClean="0"/>
              <a:t>уроках</a:t>
            </a:r>
            <a:r>
              <a:rPr lang="ru-RU" dirty="0" smtClean="0"/>
              <a:t>: в </a:t>
            </a:r>
            <a:r>
              <a:rPr lang="ru-RU" dirty="0"/>
              <a:t>целом участники НИКО, которым нравится узнавать на уроках что-то новое, имеют более высокие результаты по всем предметам. Наиболее заметная разница наблюдается в результатах НИКО по </a:t>
            </a:r>
            <a:r>
              <a:rPr lang="ru-RU" dirty="0" smtClean="0"/>
              <a:t>математике. Четвероклассники </a:t>
            </a:r>
            <a:r>
              <a:rPr lang="ru-RU" dirty="0">
                <a:solidFill>
                  <a:srgbClr val="FF0000"/>
                </a:solidFill>
              </a:rPr>
              <a:t>из сельских школ указывали, что им нравится узнавать что-то новое, несколько чаще, чем участники НИКО из городских школ.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b="1" i="1" dirty="0" smtClean="0"/>
              <a:t>Связь </a:t>
            </a:r>
            <a:r>
              <a:rPr lang="ru-RU" b="1" i="1" dirty="0"/>
              <a:t>результатов НИКО с желанием проводить </a:t>
            </a:r>
            <a:r>
              <a:rPr lang="ru-RU" b="1" i="1" dirty="0" smtClean="0"/>
              <a:t>опыты: </a:t>
            </a:r>
            <a:r>
              <a:rPr lang="ru-RU" dirty="0" smtClean="0"/>
              <a:t>результаты </a:t>
            </a:r>
            <a:r>
              <a:rPr lang="ru-RU" dirty="0"/>
              <a:t>НИКО тех, кто любит проводить опыты, выше по всем предметам почти во всех </a:t>
            </a:r>
            <a:r>
              <a:rPr lang="ru-RU" dirty="0" smtClean="0"/>
              <a:t>кластерах</a:t>
            </a:r>
            <a:endParaRPr lang="ru-RU" i="1" dirty="0" smtClean="0"/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4028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1226</Words>
  <Application>Microsoft Office PowerPoint</Application>
  <PresentationFormat>Экран (4:3)</PresentationFormat>
  <Paragraphs>78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Национальное исследование качества начального образования</vt:lpstr>
      <vt:lpstr>Для чего?</vt:lpstr>
      <vt:lpstr>Характеристики кластеров для формирования выборки  (всего 80 субъектов РФ, 63 588 участников)</vt:lpstr>
      <vt:lpstr>Общие результаты</vt:lpstr>
      <vt:lpstr>Взаимосвязь  результатов с региональными особенностями</vt:lpstr>
      <vt:lpstr>Сопоставление с контекстными данными об образовательной организации и участниках </vt:lpstr>
      <vt:lpstr>Сопоставление с контекстными данными об образовательной организации и участниках </vt:lpstr>
      <vt:lpstr>Сопоставление с ответами участников исследования на вопросы анкеты </vt:lpstr>
      <vt:lpstr>Сопоставление с ответами участников исследования на вопросы анкеты </vt:lpstr>
      <vt:lpstr>Выводы рекомендации</vt:lpstr>
      <vt:lpstr>Обращаем внимание на КПК</vt:lpstr>
      <vt:lpstr>…и предлагаем сетевой проект РИП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образования  </dc:title>
  <cp:lastModifiedBy>Ольга Вячеславовна Тихомирова</cp:lastModifiedBy>
  <cp:revision>18</cp:revision>
  <dcterms:modified xsi:type="dcterms:W3CDTF">2015-10-12T13:51:50Z</dcterms:modified>
</cp:coreProperties>
</file>