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2" r:id="rId3"/>
    <p:sldId id="258" r:id="rId4"/>
    <p:sldId id="261" r:id="rId5"/>
    <p:sldId id="262" r:id="rId6"/>
    <p:sldId id="263" r:id="rId7"/>
    <p:sldId id="264" r:id="rId8"/>
    <p:sldId id="303" r:id="rId9"/>
    <p:sldId id="301" r:id="rId10"/>
    <p:sldId id="305" r:id="rId11"/>
    <p:sldId id="296" r:id="rId12"/>
    <p:sldId id="297" r:id="rId13"/>
    <p:sldId id="298" r:id="rId14"/>
    <p:sldId id="299" r:id="rId15"/>
    <p:sldId id="300" r:id="rId16"/>
    <p:sldId id="265" r:id="rId17"/>
    <p:sldId id="266" r:id="rId18"/>
    <p:sldId id="304" r:id="rId19"/>
    <p:sldId id="268" r:id="rId20"/>
    <p:sldId id="271" r:id="rId21"/>
    <p:sldId id="269" r:id="rId22"/>
    <p:sldId id="272" r:id="rId23"/>
    <p:sldId id="273" r:id="rId24"/>
    <p:sldId id="274" r:id="rId25"/>
    <p:sldId id="275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FF0EF-3811-4273-9986-C414E17578E0}" type="doc">
      <dgm:prSet loTypeId="urn:microsoft.com/office/officeart/2008/layout/PictureStrips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4B135E3-8536-488C-8559-51AD9FBAF869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Проведение разъяснительной работы в педагогическом коллективе по вопросам введения «эффективного контракта»</a:t>
          </a:r>
          <a:endParaRPr lang="ru-RU" sz="1600" b="1" dirty="0"/>
        </a:p>
      </dgm:t>
    </dgm:pt>
    <dgm:pt modelId="{07AE67CA-9AA5-405E-8FD4-54788DA1DAB1}" type="parTrans" cxnId="{698CCE1F-50F2-4AB9-988C-CA4CF528F2D9}">
      <dgm:prSet/>
      <dgm:spPr/>
      <dgm:t>
        <a:bodyPr/>
        <a:lstStyle/>
        <a:p>
          <a:endParaRPr lang="ru-RU"/>
        </a:p>
      </dgm:t>
    </dgm:pt>
    <dgm:pt modelId="{6DC8E3AA-CE72-473E-A618-B1FF3F8E2E72}" type="sibTrans" cxnId="{698CCE1F-50F2-4AB9-988C-CA4CF528F2D9}">
      <dgm:prSet/>
      <dgm:spPr/>
      <dgm:t>
        <a:bodyPr/>
        <a:lstStyle/>
        <a:p>
          <a:endParaRPr lang="ru-RU"/>
        </a:p>
      </dgm:t>
    </dgm:pt>
    <dgm:pt modelId="{DE1F245D-07A6-4F69-9158-9BF20A3777E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Создание в образовательной организации комиссии по проведению работы, связанной с введением эффективного контракта педагога</a:t>
          </a:r>
          <a:endParaRPr lang="ru-RU" sz="1400" b="1" dirty="0"/>
        </a:p>
      </dgm:t>
    </dgm:pt>
    <dgm:pt modelId="{427A1042-6610-409F-B526-3B6EEF5CA1CB}" type="parTrans" cxnId="{F9B59468-557A-451A-A132-4863EE6DEB3C}">
      <dgm:prSet/>
      <dgm:spPr/>
      <dgm:t>
        <a:bodyPr/>
        <a:lstStyle/>
        <a:p>
          <a:endParaRPr lang="ru-RU"/>
        </a:p>
      </dgm:t>
    </dgm:pt>
    <dgm:pt modelId="{0A5530F2-D6D7-4AC0-AE72-02358C6457C3}" type="sibTrans" cxnId="{F9B59468-557A-451A-A132-4863EE6DEB3C}">
      <dgm:prSet/>
      <dgm:spPr/>
      <dgm:t>
        <a:bodyPr/>
        <a:lstStyle/>
        <a:p>
          <a:endParaRPr lang="ru-RU"/>
        </a:p>
      </dgm:t>
    </dgm:pt>
    <dgm:pt modelId="{EE9CD527-14D4-46D9-BE26-B77A03AF9A19}">
      <dgm:prSet phldrT="[Текст]" custT="1"/>
      <dgm:spPr/>
      <dgm:t>
        <a:bodyPr/>
        <a:lstStyle/>
        <a:p>
          <a:pPr algn="ctr"/>
          <a:r>
            <a:rPr lang="ru-RU" sz="1600" b="1" dirty="0" smtClean="0"/>
            <a:t>Разработка показателей эффективности труда педагогических работников</a:t>
          </a:r>
          <a:endParaRPr lang="ru-RU" sz="1600" b="1" dirty="0"/>
        </a:p>
      </dgm:t>
    </dgm:pt>
    <dgm:pt modelId="{77B0B82D-55A9-42A5-AF5D-B0881CE9377E}" type="parTrans" cxnId="{77AAE42E-AE8B-470F-A3DB-EE8B06E77D5C}">
      <dgm:prSet/>
      <dgm:spPr/>
      <dgm:t>
        <a:bodyPr/>
        <a:lstStyle/>
        <a:p>
          <a:endParaRPr lang="ru-RU"/>
        </a:p>
      </dgm:t>
    </dgm:pt>
    <dgm:pt modelId="{CB21CE8C-1CAB-4917-87CB-52CB1EDFB9F4}" type="sibTrans" cxnId="{77AAE42E-AE8B-470F-A3DB-EE8B06E77D5C}">
      <dgm:prSet/>
      <dgm:spPr/>
      <dgm:t>
        <a:bodyPr/>
        <a:lstStyle/>
        <a:p>
          <a:endParaRPr lang="ru-RU"/>
        </a:p>
      </dgm:t>
    </dgm:pt>
    <dgm:pt modelId="{2A030DC5-38AA-4F3C-9E19-6ABBCE4D7853}">
      <dgm:prSet custT="1"/>
      <dgm:spPr/>
      <dgm:t>
        <a:bodyPr/>
        <a:lstStyle/>
        <a:p>
          <a:pPr algn="ctr"/>
          <a:r>
            <a:rPr lang="ru-RU" sz="1400" b="1" dirty="0" smtClean="0"/>
            <a:t>Разработка и внесение изменений в локальные акты учреждения (коллективный договор, правила внутреннего трудового распорядка и другие)</a:t>
          </a:r>
          <a:endParaRPr lang="ru-RU" sz="1400" b="1" dirty="0"/>
        </a:p>
      </dgm:t>
    </dgm:pt>
    <dgm:pt modelId="{5E0C193D-1EB9-418B-A029-92BDF871DCA5}" type="parTrans" cxnId="{7754BF75-F077-4FF8-B572-D9F207F4DF03}">
      <dgm:prSet/>
      <dgm:spPr/>
      <dgm:t>
        <a:bodyPr/>
        <a:lstStyle/>
        <a:p>
          <a:endParaRPr lang="ru-RU"/>
        </a:p>
      </dgm:t>
    </dgm:pt>
    <dgm:pt modelId="{3D66666E-EA37-43C0-BD02-EE8413CA96C5}" type="sibTrans" cxnId="{7754BF75-F077-4FF8-B572-D9F207F4DF03}">
      <dgm:prSet/>
      <dgm:spPr/>
      <dgm:t>
        <a:bodyPr/>
        <a:lstStyle/>
        <a:p>
          <a:endParaRPr lang="ru-RU"/>
        </a:p>
      </dgm:t>
    </dgm:pt>
    <dgm:pt modelId="{CBFE3A79-CC83-41E2-B59B-2A41080FE358}">
      <dgm:prSet custT="1"/>
      <dgm:spPr/>
      <dgm:t>
        <a:bodyPr/>
        <a:lstStyle/>
        <a:p>
          <a:pPr algn="ctr"/>
          <a:r>
            <a:rPr lang="ru-RU" sz="1400" b="1" dirty="0" smtClean="0"/>
            <a:t>Принятие локальных нормативных актов, связанных с оплатой труда работника, с учетом мнения первичной профсоюзной организации</a:t>
          </a:r>
          <a:endParaRPr lang="ru-RU" sz="1400" b="1" dirty="0"/>
        </a:p>
      </dgm:t>
    </dgm:pt>
    <dgm:pt modelId="{747E199F-D03B-45BF-B737-CC8B110D6E64}" type="parTrans" cxnId="{7AD00122-E3FD-4D8B-A79C-81900403CE7E}">
      <dgm:prSet/>
      <dgm:spPr/>
      <dgm:t>
        <a:bodyPr/>
        <a:lstStyle/>
        <a:p>
          <a:endParaRPr lang="ru-RU"/>
        </a:p>
      </dgm:t>
    </dgm:pt>
    <dgm:pt modelId="{85B45495-50AB-468F-B468-AB44A80D2B95}" type="sibTrans" cxnId="{7AD00122-E3FD-4D8B-A79C-81900403CE7E}">
      <dgm:prSet/>
      <dgm:spPr/>
      <dgm:t>
        <a:bodyPr/>
        <a:lstStyle/>
        <a:p>
          <a:endParaRPr lang="ru-RU"/>
        </a:p>
      </dgm:t>
    </dgm:pt>
    <dgm:pt modelId="{6163383B-3253-4A2C-8892-1013DB506A67}">
      <dgm:prSet custT="1"/>
      <dgm:spPr/>
      <dgm:t>
        <a:bodyPr/>
        <a:lstStyle/>
        <a:p>
          <a:pPr algn="ctr"/>
          <a:r>
            <a:rPr lang="ru-RU" sz="1600" b="1" dirty="0" smtClean="0"/>
            <a:t>Конкретизация трудовой функции и условий оплаты труда педагогических работников</a:t>
          </a:r>
          <a:endParaRPr lang="ru-RU" sz="1600" b="1" dirty="0"/>
        </a:p>
      </dgm:t>
    </dgm:pt>
    <dgm:pt modelId="{F35D2319-2DC6-499D-AF61-633B6697CF27}" type="parTrans" cxnId="{93AB143A-86BD-4095-B59A-D02B9E388F85}">
      <dgm:prSet/>
      <dgm:spPr/>
      <dgm:t>
        <a:bodyPr/>
        <a:lstStyle/>
        <a:p>
          <a:endParaRPr lang="ru-RU"/>
        </a:p>
      </dgm:t>
    </dgm:pt>
    <dgm:pt modelId="{988F047B-9560-4A4B-ACE7-23885AEB1E47}" type="sibTrans" cxnId="{93AB143A-86BD-4095-B59A-D02B9E388F85}">
      <dgm:prSet/>
      <dgm:spPr/>
      <dgm:t>
        <a:bodyPr/>
        <a:lstStyle/>
        <a:p>
          <a:endParaRPr lang="ru-RU"/>
        </a:p>
      </dgm:t>
    </dgm:pt>
    <dgm:pt modelId="{FCCF3206-8C88-47D2-8D35-9ACFD1AB7AB5}" type="pres">
      <dgm:prSet presAssocID="{562FF0EF-3811-4273-9986-C414E17578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3F8FEC-4AD0-40E8-8965-A97103398D7D}" type="pres">
      <dgm:prSet presAssocID="{94B135E3-8536-488C-8559-51AD9FBAF869}" presName="composite" presStyleCnt="0"/>
      <dgm:spPr/>
    </dgm:pt>
    <dgm:pt modelId="{7440C8D4-0EDB-4F4D-ACBD-BB1F593B448C}" type="pres">
      <dgm:prSet presAssocID="{94B135E3-8536-488C-8559-51AD9FBAF869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21129-44E5-44A7-9042-9DB209F073BB}" type="pres">
      <dgm:prSet presAssocID="{94B135E3-8536-488C-8559-51AD9FBAF869}" presName="rect2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544F81-304C-4368-9F6D-050253AE2913}" type="pres">
      <dgm:prSet presAssocID="{6DC8E3AA-CE72-473E-A618-B1FF3F8E2E72}" presName="sibTrans" presStyleCnt="0"/>
      <dgm:spPr/>
    </dgm:pt>
    <dgm:pt modelId="{F9795168-A7F5-475D-B5C3-08A1FC203408}" type="pres">
      <dgm:prSet presAssocID="{DE1F245D-07A6-4F69-9158-9BF20A3777EB}" presName="composite" presStyleCnt="0"/>
      <dgm:spPr/>
    </dgm:pt>
    <dgm:pt modelId="{8220DDE7-1EB8-46B1-9A22-390BDF586EF6}" type="pres">
      <dgm:prSet presAssocID="{DE1F245D-07A6-4F69-9158-9BF20A3777EB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562FA-5AC5-4B68-8BBD-A14819CA519B}" type="pres">
      <dgm:prSet presAssocID="{DE1F245D-07A6-4F69-9158-9BF20A3777EB}" presName="rect2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43F616-2FE4-475F-977C-9C084ABDA21C}" type="pres">
      <dgm:prSet presAssocID="{0A5530F2-D6D7-4AC0-AE72-02358C6457C3}" presName="sibTrans" presStyleCnt="0"/>
      <dgm:spPr/>
    </dgm:pt>
    <dgm:pt modelId="{9D291508-0B1E-4D1B-A369-417B6C2C8905}" type="pres">
      <dgm:prSet presAssocID="{EE9CD527-14D4-46D9-BE26-B77A03AF9A19}" presName="composite" presStyleCnt="0"/>
      <dgm:spPr/>
    </dgm:pt>
    <dgm:pt modelId="{40727CD2-A1A2-426A-9C8C-51E877C72156}" type="pres">
      <dgm:prSet presAssocID="{EE9CD527-14D4-46D9-BE26-B77A03AF9A19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08713-06DC-4736-8545-3D9F5EEBA098}" type="pres">
      <dgm:prSet presAssocID="{EE9CD527-14D4-46D9-BE26-B77A03AF9A19}" presName="rect2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74CF23-3D3A-483A-9B6A-D197618D33DA}" type="pres">
      <dgm:prSet presAssocID="{CB21CE8C-1CAB-4917-87CB-52CB1EDFB9F4}" presName="sibTrans" presStyleCnt="0"/>
      <dgm:spPr/>
    </dgm:pt>
    <dgm:pt modelId="{0F1B36A6-21DB-4EBB-B165-F3FB23E3B229}" type="pres">
      <dgm:prSet presAssocID="{2A030DC5-38AA-4F3C-9E19-6ABBCE4D7853}" presName="composite" presStyleCnt="0"/>
      <dgm:spPr/>
    </dgm:pt>
    <dgm:pt modelId="{1F6EB32D-021E-4E6A-93C8-33DC339F9D8E}" type="pres">
      <dgm:prSet presAssocID="{2A030DC5-38AA-4F3C-9E19-6ABBCE4D7853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BA6BE-9D76-4B20-94E7-A42EAA0C91C5}" type="pres">
      <dgm:prSet presAssocID="{2A030DC5-38AA-4F3C-9E19-6ABBCE4D7853}" presName="rect2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D4B0E5-D200-4E15-AEE3-5C3E155645DD}" type="pres">
      <dgm:prSet presAssocID="{3D66666E-EA37-43C0-BD02-EE8413CA96C5}" presName="sibTrans" presStyleCnt="0"/>
      <dgm:spPr/>
    </dgm:pt>
    <dgm:pt modelId="{A7D759D2-549C-4CA8-8E52-1481DCD9A292}" type="pres">
      <dgm:prSet presAssocID="{CBFE3A79-CC83-41E2-B59B-2A41080FE358}" presName="composite" presStyleCnt="0"/>
      <dgm:spPr/>
    </dgm:pt>
    <dgm:pt modelId="{F1FB965D-DE87-42F0-91E5-1A062AE6BF09}" type="pres">
      <dgm:prSet presAssocID="{CBFE3A79-CC83-41E2-B59B-2A41080FE35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E1AD-5C32-4F6A-884A-C8FF84409D45}" type="pres">
      <dgm:prSet presAssocID="{CBFE3A79-CC83-41E2-B59B-2A41080FE358}" presName="rect2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8B3ABF-0C01-4922-AF26-F519474090B7}" type="pres">
      <dgm:prSet presAssocID="{85B45495-50AB-468F-B468-AB44A80D2B95}" presName="sibTrans" presStyleCnt="0"/>
      <dgm:spPr/>
    </dgm:pt>
    <dgm:pt modelId="{0D4F360C-2A91-4929-95AD-D508C3812BCD}" type="pres">
      <dgm:prSet presAssocID="{6163383B-3253-4A2C-8892-1013DB506A67}" presName="composite" presStyleCnt="0"/>
      <dgm:spPr/>
    </dgm:pt>
    <dgm:pt modelId="{268493A8-C597-4825-8E10-C8B4F60E0907}" type="pres">
      <dgm:prSet presAssocID="{6163383B-3253-4A2C-8892-1013DB506A6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E4490-65AB-4C83-B2AC-CB8E68A0FEED}" type="pres">
      <dgm:prSet presAssocID="{6163383B-3253-4A2C-8892-1013DB506A67}" presName="rect2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AD00122-E3FD-4D8B-A79C-81900403CE7E}" srcId="{562FF0EF-3811-4273-9986-C414E17578E0}" destId="{CBFE3A79-CC83-41E2-B59B-2A41080FE358}" srcOrd="4" destOrd="0" parTransId="{747E199F-D03B-45BF-B737-CC8B110D6E64}" sibTransId="{85B45495-50AB-468F-B468-AB44A80D2B95}"/>
    <dgm:cxn modelId="{2B5938BF-6005-4B0A-BE60-9B52AE2E8870}" type="presOf" srcId="{CBFE3A79-CC83-41E2-B59B-2A41080FE358}" destId="{F1FB965D-DE87-42F0-91E5-1A062AE6BF09}" srcOrd="0" destOrd="0" presId="urn:microsoft.com/office/officeart/2008/layout/PictureStrips"/>
    <dgm:cxn modelId="{CAB96917-571C-4850-B0AB-6661AA9EDF5F}" type="presOf" srcId="{DE1F245D-07A6-4F69-9158-9BF20A3777EB}" destId="{8220DDE7-1EB8-46B1-9A22-390BDF586EF6}" srcOrd="0" destOrd="0" presId="urn:microsoft.com/office/officeart/2008/layout/PictureStrips"/>
    <dgm:cxn modelId="{FC360B67-A5A1-4240-9851-045116FCC778}" type="presOf" srcId="{2A030DC5-38AA-4F3C-9E19-6ABBCE4D7853}" destId="{1F6EB32D-021E-4E6A-93C8-33DC339F9D8E}" srcOrd="0" destOrd="0" presId="urn:microsoft.com/office/officeart/2008/layout/PictureStrips"/>
    <dgm:cxn modelId="{F9B59468-557A-451A-A132-4863EE6DEB3C}" srcId="{562FF0EF-3811-4273-9986-C414E17578E0}" destId="{DE1F245D-07A6-4F69-9158-9BF20A3777EB}" srcOrd="1" destOrd="0" parTransId="{427A1042-6610-409F-B526-3B6EEF5CA1CB}" sibTransId="{0A5530F2-D6D7-4AC0-AE72-02358C6457C3}"/>
    <dgm:cxn modelId="{646BDCE7-DBDD-403A-B464-49CB8BECD0E1}" type="presOf" srcId="{6163383B-3253-4A2C-8892-1013DB506A67}" destId="{268493A8-C597-4825-8E10-C8B4F60E0907}" srcOrd="0" destOrd="0" presId="urn:microsoft.com/office/officeart/2008/layout/PictureStrips"/>
    <dgm:cxn modelId="{698CCE1F-50F2-4AB9-988C-CA4CF528F2D9}" srcId="{562FF0EF-3811-4273-9986-C414E17578E0}" destId="{94B135E3-8536-488C-8559-51AD9FBAF869}" srcOrd="0" destOrd="0" parTransId="{07AE67CA-9AA5-405E-8FD4-54788DA1DAB1}" sibTransId="{6DC8E3AA-CE72-473E-A618-B1FF3F8E2E72}"/>
    <dgm:cxn modelId="{93AB143A-86BD-4095-B59A-D02B9E388F85}" srcId="{562FF0EF-3811-4273-9986-C414E17578E0}" destId="{6163383B-3253-4A2C-8892-1013DB506A67}" srcOrd="5" destOrd="0" parTransId="{F35D2319-2DC6-499D-AF61-633B6697CF27}" sibTransId="{988F047B-9560-4A4B-ACE7-23885AEB1E47}"/>
    <dgm:cxn modelId="{7754BF75-F077-4FF8-B572-D9F207F4DF03}" srcId="{562FF0EF-3811-4273-9986-C414E17578E0}" destId="{2A030DC5-38AA-4F3C-9E19-6ABBCE4D7853}" srcOrd="3" destOrd="0" parTransId="{5E0C193D-1EB9-418B-A029-92BDF871DCA5}" sibTransId="{3D66666E-EA37-43C0-BD02-EE8413CA96C5}"/>
    <dgm:cxn modelId="{4439D840-5BB4-4EEC-98F4-171D51BF79AD}" type="presOf" srcId="{EE9CD527-14D4-46D9-BE26-B77A03AF9A19}" destId="{40727CD2-A1A2-426A-9C8C-51E877C72156}" srcOrd="0" destOrd="0" presId="urn:microsoft.com/office/officeart/2008/layout/PictureStrips"/>
    <dgm:cxn modelId="{77AAE42E-AE8B-470F-A3DB-EE8B06E77D5C}" srcId="{562FF0EF-3811-4273-9986-C414E17578E0}" destId="{EE9CD527-14D4-46D9-BE26-B77A03AF9A19}" srcOrd="2" destOrd="0" parTransId="{77B0B82D-55A9-42A5-AF5D-B0881CE9377E}" sibTransId="{CB21CE8C-1CAB-4917-87CB-52CB1EDFB9F4}"/>
    <dgm:cxn modelId="{7AD79DE2-70D6-42DF-BB7D-DBF18E5E2444}" type="presOf" srcId="{94B135E3-8536-488C-8559-51AD9FBAF869}" destId="{7440C8D4-0EDB-4F4D-ACBD-BB1F593B448C}" srcOrd="0" destOrd="0" presId="urn:microsoft.com/office/officeart/2008/layout/PictureStrips"/>
    <dgm:cxn modelId="{E281E5FF-AE7A-4FF5-ACCC-DAA91FB0D315}" type="presOf" srcId="{562FF0EF-3811-4273-9986-C414E17578E0}" destId="{FCCF3206-8C88-47D2-8D35-9ACFD1AB7AB5}" srcOrd="0" destOrd="0" presId="urn:microsoft.com/office/officeart/2008/layout/PictureStrips"/>
    <dgm:cxn modelId="{7A0E1BCA-4FB2-448B-88EA-4CD2C4F2D065}" type="presParOf" srcId="{FCCF3206-8C88-47D2-8D35-9ACFD1AB7AB5}" destId="{273F8FEC-4AD0-40E8-8965-A97103398D7D}" srcOrd="0" destOrd="0" presId="urn:microsoft.com/office/officeart/2008/layout/PictureStrips"/>
    <dgm:cxn modelId="{A0A08EBF-8856-4353-A8D3-03216AE5C4DE}" type="presParOf" srcId="{273F8FEC-4AD0-40E8-8965-A97103398D7D}" destId="{7440C8D4-0EDB-4F4D-ACBD-BB1F593B448C}" srcOrd="0" destOrd="0" presId="urn:microsoft.com/office/officeart/2008/layout/PictureStrips"/>
    <dgm:cxn modelId="{BAD1ADEE-D4E2-4DAA-8DDD-0A2ED25C71FD}" type="presParOf" srcId="{273F8FEC-4AD0-40E8-8965-A97103398D7D}" destId="{E3321129-44E5-44A7-9042-9DB209F073BB}" srcOrd="1" destOrd="0" presId="urn:microsoft.com/office/officeart/2008/layout/PictureStrips"/>
    <dgm:cxn modelId="{56241A8C-1E8F-48D8-B3CE-39459D9EA469}" type="presParOf" srcId="{FCCF3206-8C88-47D2-8D35-9ACFD1AB7AB5}" destId="{9E544F81-304C-4368-9F6D-050253AE2913}" srcOrd="1" destOrd="0" presId="urn:microsoft.com/office/officeart/2008/layout/PictureStrips"/>
    <dgm:cxn modelId="{503C0587-5B9F-441F-AA30-689A5AF7BEBC}" type="presParOf" srcId="{FCCF3206-8C88-47D2-8D35-9ACFD1AB7AB5}" destId="{F9795168-A7F5-475D-B5C3-08A1FC203408}" srcOrd="2" destOrd="0" presId="urn:microsoft.com/office/officeart/2008/layout/PictureStrips"/>
    <dgm:cxn modelId="{EE3D0708-72A8-4BBD-BE46-B727327E9FC6}" type="presParOf" srcId="{F9795168-A7F5-475D-B5C3-08A1FC203408}" destId="{8220DDE7-1EB8-46B1-9A22-390BDF586EF6}" srcOrd="0" destOrd="0" presId="urn:microsoft.com/office/officeart/2008/layout/PictureStrips"/>
    <dgm:cxn modelId="{DE1FEE1D-83BA-42E8-8C2E-E2CAD3FBB1F9}" type="presParOf" srcId="{F9795168-A7F5-475D-B5C3-08A1FC203408}" destId="{6B5562FA-5AC5-4B68-8BBD-A14819CA519B}" srcOrd="1" destOrd="0" presId="urn:microsoft.com/office/officeart/2008/layout/PictureStrips"/>
    <dgm:cxn modelId="{2D909B8A-0377-4C56-B68C-75332B3CEE72}" type="presParOf" srcId="{FCCF3206-8C88-47D2-8D35-9ACFD1AB7AB5}" destId="{C443F616-2FE4-475F-977C-9C084ABDA21C}" srcOrd="3" destOrd="0" presId="urn:microsoft.com/office/officeart/2008/layout/PictureStrips"/>
    <dgm:cxn modelId="{B6A5E922-439C-49E7-887D-E45027742B6F}" type="presParOf" srcId="{FCCF3206-8C88-47D2-8D35-9ACFD1AB7AB5}" destId="{9D291508-0B1E-4D1B-A369-417B6C2C8905}" srcOrd="4" destOrd="0" presId="urn:microsoft.com/office/officeart/2008/layout/PictureStrips"/>
    <dgm:cxn modelId="{952B85C7-0F0B-4FE6-B850-26F6EB70130C}" type="presParOf" srcId="{9D291508-0B1E-4D1B-A369-417B6C2C8905}" destId="{40727CD2-A1A2-426A-9C8C-51E877C72156}" srcOrd="0" destOrd="0" presId="urn:microsoft.com/office/officeart/2008/layout/PictureStrips"/>
    <dgm:cxn modelId="{77B7DD95-301E-4B2F-BAF0-4C76216D252B}" type="presParOf" srcId="{9D291508-0B1E-4D1B-A369-417B6C2C8905}" destId="{9A108713-06DC-4736-8545-3D9F5EEBA098}" srcOrd="1" destOrd="0" presId="urn:microsoft.com/office/officeart/2008/layout/PictureStrips"/>
    <dgm:cxn modelId="{F6D37F8A-792A-4590-BDF4-208C177CA517}" type="presParOf" srcId="{FCCF3206-8C88-47D2-8D35-9ACFD1AB7AB5}" destId="{1074CF23-3D3A-483A-9B6A-D197618D33DA}" srcOrd="5" destOrd="0" presId="urn:microsoft.com/office/officeart/2008/layout/PictureStrips"/>
    <dgm:cxn modelId="{D11CC185-CB18-4ED0-B9B3-E1BCC96275F4}" type="presParOf" srcId="{FCCF3206-8C88-47D2-8D35-9ACFD1AB7AB5}" destId="{0F1B36A6-21DB-4EBB-B165-F3FB23E3B229}" srcOrd="6" destOrd="0" presId="urn:microsoft.com/office/officeart/2008/layout/PictureStrips"/>
    <dgm:cxn modelId="{811D0723-CCCA-44FD-9637-374493E4DFAA}" type="presParOf" srcId="{0F1B36A6-21DB-4EBB-B165-F3FB23E3B229}" destId="{1F6EB32D-021E-4E6A-93C8-33DC339F9D8E}" srcOrd="0" destOrd="0" presId="urn:microsoft.com/office/officeart/2008/layout/PictureStrips"/>
    <dgm:cxn modelId="{15421743-C5E3-46EA-AE0C-7BD9179F0D31}" type="presParOf" srcId="{0F1B36A6-21DB-4EBB-B165-F3FB23E3B229}" destId="{AE0BA6BE-9D76-4B20-94E7-A42EAA0C91C5}" srcOrd="1" destOrd="0" presId="urn:microsoft.com/office/officeart/2008/layout/PictureStrips"/>
    <dgm:cxn modelId="{CB55A7A3-6262-401A-82C7-434C75E75B5A}" type="presParOf" srcId="{FCCF3206-8C88-47D2-8D35-9ACFD1AB7AB5}" destId="{7FD4B0E5-D200-4E15-AEE3-5C3E155645DD}" srcOrd="7" destOrd="0" presId="urn:microsoft.com/office/officeart/2008/layout/PictureStrips"/>
    <dgm:cxn modelId="{03AFD52C-AB73-4210-8DAD-FE1287557C28}" type="presParOf" srcId="{FCCF3206-8C88-47D2-8D35-9ACFD1AB7AB5}" destId="{A7D759D2-549C-4CA8-8E52-1481DCD9A292}" srcOrd="8" destOrd="0" presId="urn:microsoft.com/office/officeart/2008/layout/PictureStrips"/>
    <dgm:cxn modelId="{FDDCDE24-E2C2-4137-A077-668AD60C7FA8}" type="presParOf" srcId="{A7D759D2-549C-4CA8-8E52-1481DCD9A292}" destId="{F1FB965D-DE87-42F0-91E5-1A062AE6BF09}" srcOrd="0" destOrd="0" presId="urn:microsoft.com/office/officeart/2008/layout/PictureStrips"/>
    <dgm:cxn modelId="{8E95F3A3-122A-4FFE-9E0A-F764A20465CB}" type="presParOf" srcId="{A7D759D2-549C-4CA8-8E52-1481DCD9A292}" destId="{6CCFE1AD-5C32-4F6A-884A-C8FF84409D45}" srcOrd="1" destOrd="0" presId="urn:microsoft.com/office/officeart/2008/layout/PictureStrips"/>
    <dgm:cxn modelId="{38ADF867-1330-4041-A6ED-76C1E7506B1A}" type="presParOf" srcId="{FCCF3206-8C88-47D2-8D35-9ACFD1AB7AB5}" destId="{0B8B3ABF-0C01-4922-AF26-F519474090B7}" srcOrd="9" destOrd="0" presId="urn:microsoft.com/office/officeart/2008/layout/PictureStrips"/>
    <dgm:cxn modelId="{BBFA0E74-AFF8-4050-BA7A-F872760C46EE}" type="presParOf" srcId="{FCCF3206-8C88-47D2-8D35-9ACFD1AB7AB5}" destId="{0D4F360C-2A91-4929-95AD-D508C3812BCD}" srcOrd="10" destOrd="0" presId="urn:microsoft.com/office/officeart/2008/layout/PictureStrips"/>
    <dgm:cxn modelId="{0F18B87D-B071-4596-8F97-1775AF035EF7}" type="presParOf" srcId="{0D4F360C-2A91-4929-95AD-D508C3812BCD}" destId="{268493A8-C597-4825-8E10-C8B4F60E0907}" srcOrd="0" destOrd="0" presId="urn:microsoft.com/office/officeart/2008/layout/PictureStrips"/>
    <dgm:cxn modelId="{68850628-416C-452F-99F2-F4162AB5F3B9}" type="presParOf" srcId="{0D4F360C-2A91-4929-95AD-D508C3812BCD}" destId="{AD7E4490-65AB-4C83-B2AC-CB8E68A0FEE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FF0EF-3811-4273-9986-C414E17578E0}" type="doc">
      <dgm:prSet loTypeId="urn:microsoft.com/office/officeart/2008/layout/PictureStrips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94B135E3-8536-488C-8559-51AD9FBAF869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Подготовка и внесение изменений в трудовые договоры работников</a:t>
          </a:r>
          <a:endParaRPr lang="ru-RU" sz="1600" b="1" dirty="0"/>
        </a:p>
      </dgm:t>
    </dgm:pt>
    <dgm:pt modelId="{07AE67CA-9AA5-405E-8FD4-54788DA1DAB1}" type="parTrans" cxnId="{698CCE1F-50F2-4AB9-988C-CA4CF528F2D9}">
      <dgm:prSet/>
      <dgm:spPr/>
      <dgm:t>
        <a:bodyPr/>
        <a:lstStyle/>
        <a:p>
          <a:endParaRPr lang="ru-RU"/>
        </a:p>
      </dgm:t>
    </dgm:pt>
    <dgm:pt modelId="{6DC8E3AA-CE72-473E-A618-B1FF3F8E2E72}" type="sibTrans" cxnId="{698CCE1F-50F2-4AB9-988C-CA4CF528F2D9}">
      <dgm:prSet/>
      <dgm:spPr/>
      <dgm:t>
        <a:bodyPr/>
        <a:lstStyle/>
        <a:p>
          <a:endParaRPr lang="ru-RU"/>
        </a:p>
      </dgm:t>
    </dgm:pt>
    <dgm:pt modelId="{DE1F245D-07A6-4F69-9158-9BF20A3777E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Уведомление педагогических работников об изменении определенных условий трудового договора в письменной форме не менее чем за два месяца согласно ст.74 Трудового кодекса Российской Федерации</a:t>
          </a:r>
          <a:endParaRPr lang="ru-RU" sz="1400" b="1" dirty="0"/>
        </a:p>
      </dgm:t>
    </dgm:pt>
    <dgm:pt modelId="{427A1042-6610-409F-B526-3B6EEF5CA1CB}" type="parTrans" cxnId="{F9B59468-557A-451A-A132-4863EE6DEB3C}">
      <dgm:prSet/>
      <dgm:spPr/>
      <dgm:t>
        <a:bodyPr/>
        <a:lstStyle/>
        <a:p>
          <a:endParaRPr lang="ru-RU"/>
        </a:p>
      </dgm:t>
    </dgm:pt>
    <dgm:pt modelId="{0A5530F2-D6D7-4AC0-AE72-02358C6457C3}" type="sibTrans" cxnId="{F9B59468-557A-451A-A132-4863EE6DEB3C}">
      <dgm:prSet/>
      <dgm:spPr/>
      <dgm:t>
        <a:bodyPr/>
        <a:lstStyle/>
        <a:p>
          <a:endParaRPr lang="ru-RU"/>
        </a:p>
      </dgm:t>
    </dgm:pt>
    <dgm:pt modelId="{FCCF3206-8C88-47D2-8D35-9ACFD1AB7AB5}" type="pres">
      <dgm:prSet presAssocID="{562FF0EF-3811-4273-9986-C414E17578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3F8FEC-4AD0-40E8-8965-A97103398D7D}" type="pres">
      <dgm:prSet presAssocID="{94B135E3-8536-488C-8559-51AD9FBAF869}" presName="composite" presStyleCnt="0"/>
      <dgm:spPr/>
    </dgm:pt>
    <dgm:pt modelId="{7440C8D4-0EDB-4F4D-ACBD-BB1F593B448C}" type="pres">
      <dgm:prSet presAssocID="{94B135E3-8536-488C-8559-51AD9FBAF869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21129-44E5-44A7-9042-9DB209F073BB}" type="pres">
      <dgm:prSet presAssocID="{94B135E3-8536-488C-8559-51AD9FBAF869}" presName="rect2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544F81-304C-4368-9F6D-050253AE2913}" type="pres">
      <dgm:prSet presAssocID="{6DC8E3AA-CE72-473E-A618-B1FF3F8E2E72}" presName="sibTrans" presStyleCnt="0"/>
      <dgm:spPr/>
    </dgm:pt>
    <dgm:pt modelId="{F9795168-A7F5-475D-B5C3-08A1FC203408}" type="pres">
      <dgm:prSet presAssocID="{DE1F245D-07A6-4F69-9158-9BF20A3777EB}" presName="composite" presStyleCnt="0"/>
      <dgm:spPr/>
    </dgm:pt>
    <dgm:pt modelId="{8220DDE7-1EB8-46B1-9A22-390BDF586EF6}" type="pres">
      <dgm:prSet presAssocID="{DE1F245D-07A6-4F69-9158-9BF20A3777EB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562FA-5AC5-4B68-8BBD-A14819CA519B}" type="pres">
      <dgm:prSet presAssocID="{DE1F245D-07A6-4F69-9158-9BF20A3777EB}" presName="rect2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CED4937-0063-4389-9068-C0ECBA148DEA}" type="presOf" srcId="{94B135E3-8536-488C-8559-51AD9FBAF869}" destId="{7440C8D4-0EDB-4F4D-ACBD-BB1F593B448C}" srcOrd="0" destOrd="0" presId="urn:microsoft.com/office/officeart/2008/layout/PictureStrips"/>
    <dgm:cxn modelId="{698CCE1F-50F2-4AB9-988C-CA4CF528F2D9}" srcId="{562FF0EF-3811-4273-9986-C414E17578E0}" destId="{94B135E3-8536-488C-8559-51AD9FBAF869}" srcOrd="0" destOrd="0" parTransId="{07AE67CA-9AA5-405E-8FD4-54788DA1DAB1}" sibTransId="{6DC8E3AA-CE72-473E-A618-B1FF3F8E2E72}"/>
    <dgm:cxn modelId="{B6CE402E-9AB6-429F-B99F-C8E0741B51A3}" type="presOf" srcId="{DE1F245D-07A6-4F69-9158-9BF20A3777EB}" destId="{8220DDE7-1EB8-46B1-9A22-390BDF586EF6}" srcOrd="0" destOrd="0" presId="urn:microsoft.com/office/officeart/2008/layout/PictureStrips"/>
    <dgm:cxn modelId="{860C072C-B65C-4EF9-93D7-0B57314F874B}" type="presOf" srcId="{562FF0EF-3811-4273-9986-C414E17578E0}" destId="{FCCF3206-8C88-47D2-8D35-9ACFD1AB7AB5}" srcOrd="0" destOrd="0" presId="urn:microsoft.com/office/officeart/2008/layout/PictureStrips"/>
    <dgm:cxn modelId="{F9B59468-557A-451A-A132-4863EE6DEB3C}" srcId="{562FF0EF-3811-4273-9986-C414E17578E0}" destId="{DE1F245D-07A6-4F69-9158-9BF20A3777EB}" srcOrd="1" destOrd="0" parTransId="{427A1042-6610-409F-B526-3B6EEF5CA1CB}" sibTransId="{0A5530F2-D6D7-4AC0-AE72-02358C6457C3}"/>
    <dgm:cxn modelId="{ACD2FB3D-DE84-4054-8BEE-835A2D12C9A0}" type="presParOf" srcId="{FCCF3206-8C88-47D2-8D35-9ACFD1AB7AB5}" destId="{273F8FEC-4AD0-40E8-8965-A97103398D7D}" srcOrd="0" destOrd="0" presId="urn:microsoft.com/office/officeart/2008/layout/PictureStrips"/>
    <dgm:cxn modelId="{C74EEDCF-5C89-48D9-BD41-D87C5CFA037F}" type="presParOf" srcId="{273F8FEC-4AD0-40E8-8965-A97103398D7D}" destId="{7440C8D4-0EDB-4F4D-ACBD-BB1F593B448C}" srcOrd="0" destOrd="0" presId="urn:microsoft.com/office/officeart/2008/layout/PictureStrips"/>
    <dgm:cxn modelId="{D47F8162-A25E-4197-8F47-A4C206E26EC1}" type="presParOf" srcId="{273F8FEC-4AD0-40E8-8965-A97103398D7D}" destId="{E3321129-44E5-44A7-9042-9DB209F073BB}" srcOrd="1" destOrd="0" presId="urn:microsoft.com/office/officeart/2008/layout/PictureStrips"/>
    <dgm:cxn modelId="{AC03A79E-22C7-449B-AF57-0F315BEB7B82}" type="presParOf" srcId="{FCCF3206-8C88-47D2-8D35-9ACFD1AB7AB5}" destId="{9E544F81-304C-4368-9F6D-050253AE2913}" srcOrd="1" destOrd="0" presId="urn:microsoft.com/office/officeart/2008/layout/PictureStrips"/>
    <dgm:cxn modelId="{C726A754-C7E0-4B7C-9741-9E540BFC50FD}" type="presParOf" srcId="{FCCF3206-8C88-47D2-8D35-9ACFD1AB7AB5}" destId="{F9795168-A7F5-475D-B5C3-08A1FC203408}" srcOrd="2" destOrd="0" presId="urn:microsoft.com/office/officeart/2008/layout/PictureStrips"/>
    <dgm:cxn modelId="{7F0F7327-ADBB-4337-9301-3BE97A729625}" type="presParOf" srcId="{F9795168-A7F5-475D-B5C3-08A1FC203408}" destId="{8220DDE7-1EB8-46B1-9A22-390BDF586EF6}" srcOrd="0" destOrd="0" presId="urn:microsoft.com/office/officeart/2008/layout/PictureStrips"/>
    <dgm:cxn modelId="{543E834E-20CC-40A5-B553-AEE47A7D2A63}" type="presParOf" srcId="{F9795168-A7F5-475D-B5C3-08A1FC203408}" destId="{6B5562FA-5AC5-4B68-8BBD-A14819CA51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38DAD6-9EF8-483D-9BD8-1BCBDF149738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B2860E-4763-4F5F-BA49-D962AEDA1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7EB803-EA93-46B2-9AB0-8F38BFFD21B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D91445-1A90-44F3-8BF0-5935A3CA0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631F4-0731-4A40-B2F6-BBE36ECAA3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3A89-DBAB-4901-A46E-D8B0F6570067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816-F9C0-4E7B-9DD8-B4D3A1AB7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947D-5984-46DE-9BE1-8FF91EDBD582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D66C-9B6D-471C-9E9B-F68BE1499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B2D2-9261-45A8-9405-ADFFDD15B074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0E8B-E5B0-44F6-BD79-0D8B41B84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C021-E0C9-43A6-9479-251891A0A87B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64E7-A07E-4DDF-BFA5-83426D133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03EC-7C57-4527-BF5A-8EEE8DA4CC86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030C-32C2-42AC-8A71-CBF37D0DF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E5F3-8B92-40AC-B653-78B0343A5D54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2F44-8F04-4DA9-B15B-A026B1CBD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5484-0034-4018-A743-7B8E719EDD7C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759E-1E5B-4546-9AE7-2BB60450B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E436-504E-4EAB-AECF-556372402294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6E35-4902-4DF5-B7B7-279F2D02D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5DC5-B528-4891-A9DC-868222651F1C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C48E-FD2B-4CB0-BCA4-8A57B4CC3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0D5A-514C-4D43-92C3-7960C7C4F17C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F8DE4-A899-4C33-B79D-598DF598D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5C98-9DFD-47FD-BC79-06FD542D9CD6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1E41-7587-4FBF-963C-C25DE7283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13F5-F89C-4B18-BD28-8C6EF1377F61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DBDF-F19E-47F0-8FAE-C45689300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20AA4F-3C03-4F3F-A096-D6908AADFD85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759E4-3E1B-4AE1-842B-4CE75F26C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43000" y="2500313"/>
            <a:ext cx="7500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Эффективный контракт как инструмент управления образовательной организацией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28938" y="550068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г. Ярославль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2015 год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1026" name="Picture 2" descr="C:\Users\User\Desktop\ФГОС-ДО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285750"/>
            <a:ext cx="262096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75" y="1428750"/>
            <a:ext cx="4786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МАСТЕР – КЛАСС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ru-RU" sz="2800" b="1" smtClean="0"/>
              <a:t>Основные организационно-управленческие мероприятия по внедрению эффективного контракта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700213"/>
            <a:ext cx="7632700" cy="45370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Установление оптимальной пропорции в фонде заработной платы между базовой и стимулирующей частями, обеспечивающие дифференциацию оплаты труда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Установление критериев, показателей периодичности оценки эффективности деятельности;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Разработка и внесение изменений в существующие локальные нормативные акты: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               - коллективный договор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               - положение об оплате труда работников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               - дополнительные соглашения к трудовым договорам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               - другие локальные акты.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Утверждение системы нормирования труда;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Разработка уточненных и конкретизированных должностных обязанностей</a:t>
            </a: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1196975"/>
            <a:ext cx="7704137" cy="4048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Компенсационные выплаты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2060575"/>
            <a:ext cx="7273925" cy="4060825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</a:rPr>
              <a:t>За работу во вредных и (или) опасных условиях труда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</a:rPr>
              <a:t>За работу в выходные и праздничные дни, в ночное время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</a:rPr>
              <a:t>За работу на условиях совмещения должностей, сверхурочную работу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</a:rPr>
              <a:t>За дополнительные обязанности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</a:rPr>
              <a:t>За выполнение работы в сложных условиях</a:t>
            </a:r>
          </a:p>
        </p:txBody>
      </p:sp>
      <p:pic>
        <p:nvPicPr>
          <p:cNvPr id="27651" name="Picture 1" descr="C:\Users\User\Desktop\tim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357188"/>
            <a:ext cx="19288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25" y="2571750"/>
            <a:ext cx="7931150" cy="2447925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Компенсационные выплаты выплачиваются при наличии оснований (в зависимости от их конкретного вида), подлежат отмене в случае, если прекращаются основания для их сохранения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Выплачиваются по факту работы в определенных условиях, независимо от ее качества</a:t>
            </a:r>
          </a:p>
        </p:txBody>
      </p:sp>
      <p:pic>
        <p:nvPicPr>
          <p:cNvPr id="9218" name="Picture 2" descr="C:\Users\User\Desktop\evin-metrekupu-nasil-hesaplanir-1361789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28625"/>
            <a:ext cx="3571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71813" y="142875"/>
            <a:ext cx="5713412" cy="316865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Любую работу, не относящуюся к обычному кругу должностных обязанностей по должности, определяемому в соответствии с ЕКС, (т.е. установленному для всех работников в соответствующей должности), либо в соответствии с должностными инструкциями и иными локальными актами,  следует относить к работе в условиях, отклоняющихся от нормальных </a:t>
            </a:r>
          </a:p>
        </p:txBody>
      </p:sp>
      <p:pic>
        <p:nvPicPr>
          <p:cNvPr id="44034" name="Picture 2" descr="C:\Users\User\Desktop\atten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2500312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2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857375"/>
            <a:ext cx="7272338" cy="4048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Стимулирующие выплаты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2643188"/>
            <a:ext cx="7632700" cy="2952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Связаны с качеством выполнения работником своих обязанностей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Характеризуют результат труда (а не рабочую дисциплину саму по себе)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Результат может быть достигнут, а может быть и не достигнут при добросовестной работе </a:t>
            </a:r>
          </a:p>
        </p:txBody>
      </p:sp>
      <p:pic>
        <p:nvPicPr>
          <p:cNvPr id="43009" name="Picture 1" descr="C:\Users\User\Desktop\20150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57188"/>
            <a:ext cx="29289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143125"/>
            <a:ext cx="7561263" cy="4762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</a:rPr>
              <a:t>Распределение стимулирующих выплат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2857500"/>
            <a:ext cx="8208963" cy="2879725"/>
          </a:xfrm>
        </p:spPr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</a:rPr>
              <a:t>Балльная или иная система распределения </a:t>
            </a:r>
          </a:p>
          <a:p>
            <a:r>
              <a:rPr lang="ru-RU" altLang="ru-RU" smtClean="0">
                <a:solidFill>
                  <a:schemeClr val="tx2"/>
                </a:solidFill>
              </a:rPr>
              <a:t>Порядок распределения, в т.ч. участвующие в распределении органы учреждения – определяются в положении (об оплате труда, о стимулирующих выплатах)</a:t>
            </a:r>
          </a:p>
        </p:txBody>
      </p:sp>
      <p:pic>
        <p:nvPicPr>
          <p:cNvPr id="4" name="Picture 1" descr="C:\Users\User\Desktop\20150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0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44624"/>
            <a:ext cx="79208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Алгоритм введения эффективного контракта в ДОУ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83569" y="1397000"/>
          <a:ext cx="7776863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44624"/>
            <a:ext cx="79208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Алгоритм введения эффективного контракта в ДОУ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83569" y="1397000"/>
          <a:ext cx="7776863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14500" y="4929188"/>
            <a:ext cx="6048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Работа по введению эффективного контракта должна проводиться в обстановке гласности и обсуждения в трудовом коллективе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042988" y="1528763"/>
            <a:ext cx="7993062" cy="532923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Уведомление об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изменении условий трудового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договора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Соглашение о внесении изменений в трудовой договор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Положение 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выплатах стимулирующего характера педагогическим работникам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Положение о комиссии по установлению стимулирующих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выплат педагогическим работникам</a:t>
            </a:r>
            <a:endParaRPr lang="ru-RU" b="1" dirty="0">
              <a:solidFill>
                <a:srgbClr val="003300"/>
              </a:solidFill>
            </a:endParaRP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Положение по установлению показателей и критериев эффективности деятельности педагогических работников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 комиссии по оценке показателей и критериев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эффективности деятельности педагогических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Оценочный лист к положению по установлению  критериев и показателей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инструкции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ПВТР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Коллективный договор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Заголовок 1"/>
          <p:cNvSpPr txBox="1">
            <a:spLocks/>
          </p:cNvSpPr>
          <p:nvPr/>
        </p:nvSpPr>
        <p:spPr bwMode="auto">
          <a:xfrm>
            <a:off x="268288" y="228600"/>
            <a:ext cx="88757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нормативные документы, разработанные в процессе введения эффективного контракта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00250" y="1428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ПОЛОЖЕНИЕ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о комиссии по оценке 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показателей и критериев эффективности деятельности педагогических работников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250" y="2643188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ПОЛОЖЕНИЕ</a:t>
            </a:r>
            <a:endParaRPr lang="ru-RU" sz="2400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по установлению показателей и критериев эффективности деятельности педагогических работников </a:t>
            </a:r>
            <a:endParaRPr lang="ru-RU" sz="2400">
              <a:latin typeface="Calibri" pitchFamily="34" charset="0"/>
            </a:endParaRPr>
          </a:p>
        </p:txBody>
      </p:sp>
      <p:graphicFrame>
        <p:nvGraphicFramePr>
          <p:cNvPr id="2052" name="Object 15"/>
          <p:cNvGraphicFramePr>
            <a:graphicFrameLocks noChangeAspect="1"/>
          </p:cNvGraphicFramePr>
          <p:nvPr/>
        </p:nvGraphicFramePr>
        <p:xfrm>
          <a:off x="5286375" y="1357313"/>
          <a:ext cx="3714750" cy="5075237"/>
        </p:xfrm>
        <a:graphic>
          <a:graphicData uri="http://schemas.openxmlformats.org/presentationml/2006/ole">
            <p:oleObj spid="_x0000_s2063" name="PDF" r:id="rId3" imgW="0" imgH="0" progId="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636838"/>
            <a:ext cx="7570788" cy="3455987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Перед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образовательными учреждениями поставлена глобальная задача переоценки качества труда своих работников. Каждое учреждение имеет те или иные критерии и показатели эффективности своей деятельности. Именно их и должен достигать трудовой коллектив, что делает неизбежным связь эффективного контракта работника, системы оплаты труда и стимулирующих выплат с теми показателями, по которым будет оцениваться учреждение в целом.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9" name="Picture 3" descr="C:\Users\Детский сад\Desktop\subsection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0"/>
            <a:ext cx="40973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28813" y="285750"/>
            <a:ext cx="6858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ПОКАЗАТЕЛИ  И  КРИТЕРИИ  ЭФФЕКТИВНОСТИ  ДЕЯТЕЛЬНОСТИ ПЕДАГОГИЧЕСКИХ РАБОТНИКОВ</a:t>
            </a:r>
            <a:endParaRPr lang="ru-RU" sz="2400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1428750" y="1571625"/>
          <a:ext cx="7478713" cy="4694238"/>
        </p:xfrm>
        <a:graphic>
          <a:graphicData uri="http://schemas.openxmlformats.org/presentationml/2006/ole">
            <p:oleObj spid="_x0000_s3085" name="PDF" r:id="rId3" imgW="0" imgH="0" progId="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57375" y="428625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СВОДНЫЙ ОЦЕНОЧНЫЙ ЛИСТ ОЦЕНКИ  ЭФФЕКТИВНОСТИ  ДЕЯТЕЛЬНОСТИ ПЕДАГОГИЧЕСКИХ РАБОТНИКОВ ДОУ</a:t>
            </a:r>
            <a:endParaRPr lang="ru-RU" sz="2000">
              <a:latin typeface="Calibri" pitchFamily="34" charset="0"/>
            </a:endParaRPr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1785938" y="1500188"/>
          <a:ext cx="6904037" cy="4929187"/>
        </p:xfrm>
        <a:graphic>
          <a:graphicData uri="http://schemas.openxmlformats.org/presentationml/2006/ole">
            <p:oleObj spid="_x0000_s4109" name="PDF" r:id="rId3" imgW="0" imgH="0" progId="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28688" y="2643188"/>
            <a:ext cx="4000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ПОЛОЖЕНИЕ</a:t>
            </a:r>
            <a:endParaRPr lang="ru-RU" sz="2400">
              <a:latin typeface="Calibri" pitchFamily="34" charset="0"/>
            </a:endParaRPr>
          </a:p>
          <a:p>
            <a:pPr algn="ctr"/>
            <a:r>
              <a:rPr lang="ru-RU" sz="2400" b="1">
                <a:latin typeface="Calibri" pitchFamily="34" charset="0"/>
              </a:rPr>
              <a:t>о комиссии по распределению выплат стимулирующего характера  </a:t>
            </a:r>
            <a:endParaRPr lang="ru-RU" sz="2400">
              <a:latin typeface="Calibri" pitchFamily="34" charset="0"/>
            </a:endParaRPr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4786313" y="357188"/>
          <a:ext cx="4214812" cy="5992812"/>
        </p:xfrm>
        <a:graphic>
          <a:graphicData uri="http://schemas.openxmlformats.org/presentationml/2006/ole">
            <p:oleObj spid="_x0000_s5133" name="PDF" r:id="rId3" imgW="0" imgH="0" progId="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2714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ПОЛОЖЕНИЕ</a:t>
            </a:r>
          </a:p>
          <a:p>
            <a:pPr algn="ctr"/>
            <a:r>
              <a:rPr lang="ru-RU" sz="2400" b="1">
                <a:latin typeface="Calibri" pitchFamily="34" charset="0"/>
              </a:rPr>
              <a:t>о выплатах стимулирующего </a:t>
            </a:r>
          </a:p>
          <a:p>
            <a:pPr algn="ctr"/>
            <a:r>
              <a:rPr lang="ru-RU" sz="2400" b="1">
                <a:latin typeface="Calibri" pitchFamily="34" charset="0"/>
              </a:rPr>
              <a:t>характера работникам</a:t>
            </a:r>
            <a:endParaRPr lang="ru-RU" sz="2400">
              <a:latin typeface="Calibri" pitchFamily="34" charset="0"/>
            </a:endParaRPr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4857750" y="428625"/>
          <a:ext cx="4071938" cy="5956300"/>
        </p:xfrm>
        <a:graphic>
          <a:graphicData uri="http://schemas.openxmlformats.org/presentationml/2006/ole">
            <p:oleObj spid="_x0000_s6157" name="PDF" r:id="rId3" imgW="0" imgH="0" progId="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57250" y="2428875"/>
            <a:ext cx="3500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Уведомление об изменении </a:t>
            </a:r>
          </a:p>
          <a:p>
            <a:pPr algn="ctr"/>
            <a:r>
              <a:rPr lang="ru-RU" sz="2400" b="1">
                <a:latin typeface="Calibri" pitchFamily="34" charset="0"/>
              </a:rPr>
              <a:t>условий трудового договора</a:t>
            </a:r>
            <a:endParaRPr lang="ru-RU" sz="2400">
              <a:latin typeface="Calibri" pitchFamily="34" charset="0"/>
            </a:endParaRPr>
          </a:p>
        </p:txBody>
      </p:sp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4500563" y="500063"/>
          <a:ext cx="4248150" cy="5662612"/>
        </p:xfrm>
        <a:graphic>
          <a:graphicData uri="http://schemas.openxmlformats.org/presentationml/2006/ole">
            <p:oleObj spid="_x0000_s7181" name="PDF" r:id="rId3" imgW="0" imgH="0" progId="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63" y="2214563"/>
            <a:ext cx="3000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Соглашение о внесении изменений в трудовой договор </a:t>
            </a:r>
            <a:endParaRPr lang="ru-RU" sz="2800">
              <a:latin typeface="Calibri" pitchFamily="34" charset="0"/>
            </a:endParaRPr>
          </a:p>
        </p:txBody>
      </p:sp>
      <p:graphicFrame>
        <p:nvGraphicFramePr>
          <p:cNvPr id="8194" name="Object 13"/>
          <p:cNvGraphicFramePr>
            <a:graphicFrameLocks noChangeAspect="1"/>
          </p:cNvGraphicFramePr>
          <p:nvPr/>
        </p:nvGraphicFramePr>
        <p:xfrm>
          <a:off x="4071938" y="285750"/>
          <a:ext cx="4643437" cy="6000750"/>
        </p:xfrm>
        <a:graphic>
          <a:graphicData uri="http://schemas.openxmlformats.org/presentationml/2006/ole">
            <p:oleObj spid="_x0000_s8205" name="PDF" r:id="rId3" imgW="0" imgH="0" progId="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609600"/>
            <a:ext cx="6686550" cy="6683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Барьеры, препятствующие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Lucida Grande"/>
              </a:rPr>
              <a:t/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Lucida Grande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освоению инноваций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88" y="1500188"/>
            <a:ext cx="7786687" cy="5178425"/>
          </a:xfrm>
        </p:spPr>
        <p:txBody>
          <a:bodyPr rtlCol="0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Отсутствие материальных стимулов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Большая учебная нагрузка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Слабая информированность о возможных инновациях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Отсутствие помощи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Разногласия, конфликты в коллективе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Плохое здоровье, другие личные причины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Небольшой опыт работы, при котором не получается и традиционное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Убеждение, что эффективно учить можно и по-старому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Lucida Grande"/>
              </a:rPr>
              <a:t>Чувство страха перед отрицательными результатами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0179" name="Picture 2" descr="C:\Users\User\Desktop\moskva-psihologicheskiy_centr_pazl_2947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500063"/>
            <a:ext cx="6686550" cy="85725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424242"/>
                </a:solidFill>
                <a:latin typeface="Open Sans" panose="020B0606030504020204" pitchFamily="34" charset="0"/>
              </a:rPr>
              <a:t>Базовые принципы </a:t>
            </a:r>
            <a:r>
              <a:rPr lang="ru-RU" sz="2400" dirty="0" smtClean="0">
                <a:solidFill>
                  <a:srgbClr val="424242"/>
                </a:solidFill>
                <a:latin typeface="Open Sans" panose="020B0606030504020204" pitchFamily="34" charset="0"/>
              </a:rPr>
              <a:t/>
            </a:r>
            <a:br>
              <a:rPr lang="ru-RU" sz="2400" dirty="0" smtClean="0">
                <a:solidFill>
                  <a:srgbClr val="424242"/>
                </a:solidFill>
                <a:latin typeface="Open Sans" panose="020B0606030504020204" pitchFamily="34" charset="0"/>
              </a:rPr>
            </a:br>
            <a:r>
              <a:rPr lang="ru-RU" sz="2400" dirty="0" smtClean="0">
                <a:solidFill>
                  <a:srgbClr val="424242"/>
                </a:solidFill>
                <a:latin typeface="Open Sans" panose="020B0606030504020204" pitchFamily="34" charset="0"/>
              </a:rPr>
              <a:t>проведения </a:t>
            </a:r>
            <a:r>
              <a:rPr lang="ru-RU" sz="2400" dirty="0">
                <a:solidFill>
                  <a:srgbClr val="424242"/>
                </a:solidFill>
                <a:latin typeface="Open Sans" panose="020B0606030504020204" pitchFamily="34" charset="0"/>
              </a:rPr>
              <a:t>изменений: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7125" y="1643063"/>
            <a:ext cx="8016875" cy="43576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правило, ожесточеннее всего сопротивляются переменам именно те, кто больше всего в них нуждаются; это касается как отдельных работников или руководителей, так и подразделений и организаций в целом.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Часто сопротивление изменениям — симптом неверной технологии их осуществления.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Пассивное неприятие изменений часто связано с прошлым опытом, — люди, уже пережившие массу реорганизаций, которые не принесли пользы, становятся особенно подозрительными.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00250" y="0"/>
            <a:ext cx="6686550" cy="411163"/>
          </a:xfrm>
        </p:spPr>
        <p:txBody>
          <a:bodyPr/>
          <a:lstStyle/>
          <a:p>
            <a:r>
              <a:rPr lang="ru-RU" sz="4000" smtClean="0"/>
              <a:t>Нормативно – правовая база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 rot="-217549">
            <a:off x="153988" y="398463"/>
            <a:ext cx="35607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Calibri" pitchFamily="34" charset="0"/>
              </a:rPr>
              <a:t>На Федеральном уровне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0188" y="825500"/>
            <a:ext cx="74295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Федеральный закон от 29.12.2012 № 273-ФЗ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"Об образовании в Российской Федерации"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Распоряжение Правительства РФ от 15 мая 2013 г. N 792-р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"Об утверждении государственной программы РФ "Развитие образования" на 2013-2020 г.г. "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Постановление Правительства РФ от 3 июня 2013 года№ 459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"Об утверждении  порядка предоставления и распределения субсидий из федерального бюджета бюджетам субъектов РФ на реализацию мероприятий по модернизации региональных систем дошкольного образования в 2013 году"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Постановление Правительства РФ от8 августа2013 года №678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"Об утверждении номенклатуры должностей педагогически работников организаций, осуществляющих образовательную деятельность руководителей образовательных организаций" 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(Минобрнауки России) от17 октября 2013 г. №1155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г. Москва "Об утверждении федерального государственного образовательного стандарта дошкольного образования"    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Приказ Минобрнауки России от 24 марта 2010 г. №209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«О порядке аттестации педагогических работников государственных и муниципальных образовательных учреждений» (Зарегистрирован в Минюст России от 26 апреля 2010 г. № 6999)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Бюджетное послание президента РФ от 28 июня 2012 года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"О бюджетной политике в 2013-2015 годах"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Распоряжение Правительства РФ от 26.11.2012 № 2190-р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"Об утверждении Программы поэтапного совершенствования системы оплаты труда в государственных (муниципальных) учреждениях на 2012-2018 годы"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Послание Президента РФ Федеральному собранию на 2013 год от 12 декабря 2012 года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РФ  от 26 апреля 2013 г.№167 н «Об утверждении рекомендаций по оформлению трудовых отношений с работниками государственного (муниципального) учреждения при введении эффективного контракта»</a:t>
            </a:r>
            <a:endParaRPr lang="ru-RU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Распоряжение от 30 декабря 2012 г. N 2620-р  "Об утверждении плана мероприятий ("дорожная карта") «Изменения в отраслях социальной сферы, направленные на повышение эффективности образования стандарт педагога и науки"</a:t>
            </a:r>
          </a:p>
          <a:p>
            <a:pPr algn="just">
              <a:buFont typeface="Arial" charset="0"/>
              <a:buChar char="•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Профессиональный стандарт педагога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. Проект Министерства образования и науки РФ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Распоряжение от  30 апреля  2014 г. N 722-р  «О плане мероприятий («дорожную карту») «Изменения в отраслях социальной сферы направленные на повышение эффективности образования и науки»</a:t>
            </a:r>
            <a:endParaRPr lang="ru-RU" sz="1400" b="1">
              <a:latin typeface="Calibri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75" y="285750"/>
            <a:ext cx="8027988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от  30 апреля  2014 г. N 722-р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плане мероприятий («дорожная карта») «Изменения в отраслях социальной сферы направленные на повышение эффективности образования и науки»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совершенствование нормативной правовой базы, регулирующей систему оплаты труда в дошкольных образовательных организациях;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разработку и внедрение механизмов эффективного контракта с педагогическими работниками организаций дошкольного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разработку и внедрение мероприятий по проведению аттестации педагогических работников организаций дошкольного образования с последующим их переводом на эффективный контракт;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внедрение показателей эффективности деятельности руководителей организаций дошкольного образования и педагогических работников;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разработку и внедрение механизмов эффективного контракта с руководителями образовательных организаций дошкольного образования в части установления взаимосвязи между показателями качества предоставляемых государственных (муниципальных) услуг организацией и эффективностью деятельности руководителя образовательной организации дошкольного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информационное и мониторинговое сопровождение введения эффективного контракта.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00125" y="285750"/>
            <a:ext cx="7929563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РФ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от 26 апреля 2013 г.№167 н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«Об утверждении рекомендаций по оформлению трудовых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отношений с работниками государственного (муниципального)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учреждения при введении эффективного контракта»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Утверждены рекомендации по оформлению трудовых отношений с работниками при его введении.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В отношении каждого работника должны быть уточнены и конкретизированы его трудовая функция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Условия получения вознаграждения должны быть понятны и не допускать двойного толкования.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При поступлении на работу договор заключается с использованием примерной формы, предусмотренной программой.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С работником, уже состоящим в трудовых отношениях с работодателем, рекомендуется оформлять соглашение об изменении определенных сторонами условий трудового договора.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По общему правилу работодатель уведомляет работника о предстоящих изменениях, а также об их причинах в письменной форме не позднее чем за 2 месяца.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Дополнительное соглашение рекомендуется заключать по мере разработки показателей и критериев оценки эффективности труда.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5875" y="1285875"/>
            <a:ext cx="76327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* </a:t>
            </a:r>
            <a:r>
              <a:rPr lang="ru-RU" sz="1600" b="1">
                <a:latin typeface="Calibri" pitchFamily="34" charset="0"/>
              </a:rPr>
              <a:t>Областная целевая программа  "Обеспечение доступности дошкольного образования в            Ярославской области на 2011 - 2014 годы"</a:t>
            </a:r>
            <a:r>
              <a:rPr lang="ru-RU" sz="1600">
                <a:latin typeface="Calibri" pitchFamily="34" charset="0"/>
              </a:rPr>
              <a:t>, утвержденная постановлением Правительства             области от 17.02.2011 № 90-п</a:t>
            </a:r>
          </a:p>
          <a:p>
            <a:r>
              <a:rPr lang="ru-RU" sz="1600">
                <a:latin typeface="Calibri" pitchFamily="34" charset="0"/>
              </a:rPr>
              <a:t> * </a:t>
            </a:r>
            <a:r>
              <a:rPr lang="ru-RU" sz="1600" b="1">
                <a:latin typeface="Calibri" pitchFamily="34" charset="0"/>
              </a:rPr>
              <a:t>Приказ департамента образования Ярославской области </a:t>
            </a:r>
            <a:r>
              <a:rPr lang="ru-RU" sz="1600">
                <a:latin typeface="Calibri" pitchFamily="34" charset="0"/>
              </a:rPr>
              <a:t>от 06.04.2012 № 01-03/202 "Об организации аттестации педагогических работников".</a:t>
            </a:r>
          </a:p>
          <a:p>
            <a:r>
              <a:rPr lang="ru-RU" sz="1600">
                <a:latin typeface="Calibri" pitchFamily="34" charset="0"/>
              </a:rPr>
              <a:t> * </a:t>
            </a:r>
            <a:r>
              <a:rPr lang="ru-RU" sz="1600" b="1">
                <a:latin typeface="Calibri" pitchFamily="34" charset="0"/>
              </a:rPr>
              <a:t>Пояснительная записка к проекту постановления Правительства</a:t>
            </a:r>
            <a:r>
              <a:rPr lang="ru-RU" sz="1600">
                <a:latin typeface="Calibri" pitchFamily="34" charset="0"/>
              </a:rPr>
              <a:t> Ярославской области "О  внесении изменений в постановление Правительства области от 23.04.2013 №435-п"</a:t>
            </a:r>
          </a:p>
          <a:p>
            <a:r>
              <a:rPr lang="ru-RU" sz="1600">
                <a:latin typeface="Calibri" pitchFamily="34" charset="0"/>
              </a:rPr>
              <a:t> * </a:t>
            </a:r>
            <a:r>
              <a:rPr lang="ru-RU" sz="1600" b="1">
                <a:latin typeface="Calibri" pitchFamily="34" charset="0"/>
              </a:rPr>
              <a:t>Постановление Правительство Ярославской области   от 23 апреля 2013 г. № 435-п</a:t>
            </a:r>
            <a:r>
              <a:rPr lang="ru-RU" sz="1600">
                <a:latin typeface="Calibri" pitchFamily="34" charset="0"/>
              </a:rPr>
              <a:t>   "Об утверждении плана мероприятий ("дорожной карты") по повышению эффективности и качества образовательных услуг в Ярославской области"</a:t>
            </a:r>
          </a:p>
          <a:p>
            <a:r>
              <a:rPr lang="ru-RU" sz="1600">
                <a:latin typeface="Calibri" pitchFamily="34" charset="0"/>
              </a:rPr>
              <a:t> * </a:t>
            </a:r>
            <a:r>
              <a:rPr lang="ru-RU" sz="1600" b="1">
                <a:latin typeface="Calibri" pitchFamily="34" charset="0"/>
              </a:rPr>
              <a:t>Постановление Правительства области от 21.08.2013 №1090-п</a:t>
            </a:r>
            <a:r>
              <a:rPr lang="ru-RU" sz="1600">
                <a:latin typeface="Calibri" pitchFamily="34" charset="0"/>
              </a:rPr>
              <a:t> " О внесении изменений в постановление Правительства области от 23.04.2013 № 435-п" </a:t>
            </a:r>
          </a:p>
          <a:p>
            <a:r>
              <a:rPr lang="ru-RU" sz="1400" b="1">
                <a:latin typeface="Calibri" pitchFamily="34" charset="0"/>
              </a:rPr>
              <a:t>Приказ департамента образования Ярославской области от 27.09.2013 №543/01-03</a:t>
            </a:r>
            <a:r>
              <a:rPr lang="ru-RU" sz="1400">
                <a:latin typeface="Calibri" pitchFamily="34" charset="0"/>
              </a:rPr>
              <a:t>  "Об утверждении порядка оценки эффективности деятельности государственных бюджетных учреждений /Постановление Правительства области от 23.04.2013 № 435-п «Об утверждении плана мероприятий «Дорожной карты» по повышению эффективности и качества образовательных услуг в Ярославской области»</a:t>
            </a:r>
          </a:p>
          <a:p>
            <a:r>
              <a:rPr lang="ru-RU" sz="1400" b="1">
                <a:latin typeface="Calibri" pitchFamily="34" charset="0"/>
              </a:rPr>
              <a:t> * Приказ департамента образования Ярославской области от 26.09.2013 №537/01-03</a:t>
            </a:r>
            <a:r>
              <a:rPr lang="ru-RU" sz="1400">
                <a:latin typeface="Calibri" pitchFamily="34" charset="0"/>
              </a:rPr>
              <a:t> "Об утверждении показателей эффективности"</a:t>
            </a:r>
          </a:p>
          <a:p>
            <a:r>
              <a:rPr lang="ru-RU" sz="1400">
                <a:latin typeface="Calibri" pitchFamily="34" charset="0"/>
              </a:rPr>
              <a:t>* </a:t>
            </a:r>
            <a:r>
              <a:rPr lang="ru-RU" sz="1400" b="1">
                <a:latin typeface="Calibri" pitchFamily="34" charset="0"/>
              </a:rPr>
              <a:t>Приказ департамента образования Ярославской области от 05.09.2013 №490/01-03</a:t>
            </a:r>
            <a:r>
              <a:rPr lang="ru-RU" sz="1400">
                <a:latin typeface="Calibri" pitchFamily="34" charset="0"/>
              </a:rPr>
              <a:t> "Об утверждении показателей эффективности  Г(М)ОУ в сфере образования"</a:t>
            </a:r>
          </a:p>
          <a:p>
            <a:endParaRPr lang="ru-RU" sz="1200">
              <a:latin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715250" cy="411162"/>
          </a:xfrm>
        </p:spPr>
        <p:txBody>
          <a:bodyPr/>
          <a:lstStyle/>
          <a:p>
            <a:r>
              <a:rPr lang="ru-RU" sz="4000" smtClean="0"/>
              <a:t>Нормативно – правовая база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rot="-712969">
            <a:off x="11113" y="831850"/>
            <a:ext cx="3709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Calibri" pitchFamily="34" charset="0"/>
              </a:rPr>
              <a:t>На Региональном уровне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76375" y="1412875"/>
            <a:ext cx="74882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</a:rPr>
              <a:t>Постановление мэрии г. Ярославля от 4 июля 2011 г. N 1842</a:t>
            </a:r>
            <a:r>
              <a:rPr lang="ru-RU">
                <a:latin typeface="Calibri" pitchFamily="34" charset="0"/>
              </a:rPr>
              <a:t> "О долгосрочной целевой программе "Обеспечение доступности дошкольного образования в городе Ярославле на 2011 - 2013 годы»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* Постановление мэрии г. Ярославля от 27 декабря 2012 г. N 2902</a:t>
            </a:r>
            <a:r>
              <a:rPr lang="ru-RU">
                <a:latin typeface="Calibri" pitchFamily="34" charset="0"/>
              </a:rPr>
              <a:t> "О внесении изменений в постановление мэрии города Ярославля от 04.07.2011 N 1842»</a:t>
            </a:r>
          </a:p>
          <a:p>
            <a:r>
              <a:rPr lang="ru-RU">
                <a:latin typeface="Calibri" pitchFamily="34" charset="0"/>
              </a:rPr>
              <a:t>* </a:t>
            </a:r>
            <a:r>
              <a:rPr lang="ru-RU" b="1">
                <a:latin typeface="Calibri" pitchFamily="34" charset="0"/>
              </a:rPr>
              <a:t>Приказ № 01-05/28</a:t>
            </a:r>
            <a:r>
              <a:rPr lang="ru-RU">
                <a:latin typeface="Calibri" pitchFamily="34" charset="0"/>
              </a:rPr>
              <a:t> - с изменениями от 21.06.2013, 07.10.2013</a:t>
            </a:r>
          </a:p>
          <a:p>
            <a:r>
              <a:rPr lang="ru-RU">
                <a:latin typeface="Calibri" pitchFamily="34" charset="0"/>
              </a:rPr>
              <a:t>«Об утверждении ведомственной целевой Программы функционирования отрасли «Образование» на 2013 год и плановый период 2014-2015 годов»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715250" cy="411163"/>
          </a:xfrm>
        </p:spPr>
        <p:txBody>
          <a:bodyPr/>
          <a:lstStyle/>
          <a:p>
            <a:r>
              <a:rPr lang="ru-RU" sz="4000" smtClean="0"/>
              <a:t>Нормативно – правовая база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-321840">
            <a:off x="11113" y="623888"/>
            <a:ext cx="394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Calibri" pitchFamily="34" charset="0"/>
              </a:rPr>
              <a:t>На Муниципальном уровне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013" y="2133600"/>
            <a:ext cx="8013700" cy="3671888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Зачастую показатели и критерии эффективности деятельности работников учреждений недостаточно проработаны, а их применение носит формальный характер. Требование обеспечить определенный процент от фонда оплаты труда на стимулирующие выплаты подтолкнуло многие учреждения к, фактически, симулированию стимулирующих выплат. В стимулирующие выплаты включались выплаты регулярного характера, которые никак не были связаны с результатами труда, а также выплаты, назначаемые достаточно субъективно (например, «за высокое качество работы» без расшифровки, в чем именно состоит это высокое качество). Подобные стимулирующие выплаты необходимо исключать из состава стимулирующих.</a:t>
            </a:r>
          </a:p>
        </p:txBody>
      </p:sp>
      <p:pic>
        <p:nvPicPr>
          <p:cNvPr id="10242" name="Picture 2" descr="C:\Users\Детский сад\Desktop\uderzhanie-iz-z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5193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0"/>
            <a:ext cx="7239000" cy="5391150"/>
          </a:xfrm>
        </p:spPr>
        <p:txBody>
          <a:bodyPr rtlCol="0">
            <a:normAutofit/>
          </a:bodyPr>
          <a:lstStyle/>
          <a:p>
            <a:pPr lvl="2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lvl="2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Структура заработной платы           работника </a:t>
            </a:r>
          </a:p>
          <a:p>
            <a:pPr lvl="2" fontAlgn="auto">
              <a:spcAft>
                <a:spcPts val="0"/>
              </a:spcAft>
              <a:buFontTx/>
              <a:buNone/>
              <a:defRPr/>
            </a:pPr>
            <a:endParaRPr lang="ru-RU" altLang="ru-RU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1187450" y="1341438"/>
            <a:ext cx="2376488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/>
              <a:t>Должность</a:t>
            </a: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3779838" y="1341438"/>
            <a:ext cx="2159000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Условия работы, </a:t>
            </a:r>
          </a:p>
          <a:p>
            <a:pPr algn="ctr"/>
            <a:r>
              <a:rPr lang="ru-RU" altLang="ru-RU"/>
              <a:t>отклоняющиеся от </a:t>
            </a:r>
          </a:p>
          <a:p>
            <a:pPr algn="ctr"/>
            <a:r>
              <a:rPr lang="ru-RU" altLang="ru-RU"/>
              <a:t>нормальных</a:t>
            </a: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6227763" y="1341438"/>
            <a:ext cx="2160587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Качество работы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258888" y="4006850"/>
            <a:ext cx="2159000" cy="1439863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Оклад </a:t>
            </a:r>
          </a:p>
          <a:p>
            <a:pPr algn="ctr"/>
            <a:r>
              <a:rPr lang="ru-RU" altLang="ru-RU"/>
              <a:t>по должности</a:t>
            </a:r>
          </a:p>
          <a:p>
            <a:pPr algn="ctr"/>
            <a:r>
              <a:rPr lang="ru-RU" altLang="ru-RU"/>
              <a:t>(+ коэффициенты </a:t>
            </a:r>
          </a:p>
          <a:p>
            <a:pPr algn="ctr"/>
            <a:r>
              <a:rPr lang="ru-RU" altLang="ru-RU"/>
              <a:t>и </a:t>
            </a:r>
          </a:p>
          <a:p>
            <a:pPr algn="ctr"/>
            <a:r>
              <a:rPr lang="ru-RU" altLang="ru-RU"/>
              <a:t>доплаты) 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3922713" y="4006850"/>
            <a:ext cx="2017712" cy="1439863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Компенсационные</a:t>
            </a:r>
          </a:p>
          <a:p>
            <a:pPr algn="ctr"/>
            <a:r>
              <a:rPr lang="ru-RU" altLang="ru-RU"/>
              <a:t>выплаты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6443663" y="4006850"/>
            <a:ext cx="2089150" cy="1439863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  <a:p>
            <a:pPr algn="ctr"/>
            <a:r>
              <a:rPr lang="ru-RU" altLang="ru-RU"/>
              <a:t>Стимулирующие</a:t>
            </a:r>
          </a:p>
          <a:p>
            <a:pPr algn="ctr"/>
            <a:r>
              <a:rPr lang="ru-RU" altLang="ru-RU"/>
              <a:t>выплаты</a:t>
            </a:r>
          </a:p>
          <a:p>
            <a:pPr algn="ctr"/>
            <a:endParaRPr lang="ru-RU" altLang="ru-RU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1114425" y="2782888"/>
            <a:ext cx="4895850" cy="936625"/>
          </a:xfrm>
          <a:prstGeom prst="flowChartPunchedTap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latin typeface="Arial Narrow" pitchFamily="34" charset="0"/>
              </a:rPr>
              <a:t>«Гарантированная» часть оплаты труда</a:t>
            </a:r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2339975" y="2206625"/>
            <a:ext cx="71438" cy="503238"/>
          </a:xfrm>
          <a:prstGeom prst="downArrow">
            <a:avLst>
              <a:gd name="adj1" fmla="val 50000"/>
              <a:gd name="adj2" fmla="val 176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>
            <a:off x="4787900" y="2278063"/>
            <a:ext cx="71438" cy="503237"/>
          </a:xfrm>
          <a:prstGeom prst="downArrow">
            <a:avLst>
              <a:gd name="adj1" fmla="val 50000"/>
              <a:gd name="adj2" fmla="val 176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>
            <a:off x="7235825" y="2278063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2" name="AutoShape 13"/>
          <p:cNvSpPr>
            <a:spLocks noChangeArrowheads="1"/>
          </p:cNvSpPr>
          <p:nvPr/>
        </p:nvSpPr>
        <p:spPr bwMode="auto">
          <a:xfrm>
            <a:off x="2339975" y="3790950"/>
            <a:ext cx="71438" cy="215900"/>
          </a:xfrm>
          <a:prstGeom prst="upArrow">
            <a:avLst>
              <a:gd name="adj1" fmla="val 50000"/>
              <a:gd name="adj2" fmla="val 75555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3" name="AutoShape 14"/>
          <p:cNvSpPr>
            <a:spLocks noChangeArrowheads="1"/>
          </p:cNvSpPr>
          <p:nvPr/>
        </p:nvSpPr>
        <p:spPr bwMode="auto">
          <a:xfrm>
            <a:off x="4859338" y="3717925"/>
            <a:ext cx="73025" cy="287338"/>
          </a:xfrm>
          <a:prstGeom prst="upArrow">
            <a:avLst>
              <a:gd name="adj1" fmla="val 50000"/>
              <a:gd name="adj2" fmla="val 9837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4" name="AutoShape 15"/>
          <p:cNvSpPr>
            <a:spLocks noChangeArrowheads="1"/>
          </p:cNvSpPr>
          <p:nvPr/>
        </p:nvSpPr>
        <p:spPr bwMode="auto">
          <a:xfrm>
            <a:off x="7307263" y="3717925"/>
            <a:ext cx="73025" cy="287338"/>
          </a:xfrm>
          <a:prstGeom prst="upArrow">
            <a:avLst>
              <a:gd name="adj1" fmla="val 50000"/>
              <a:gd name="adj2" fmla="val 9837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5" name="AutoShape 16"/>
          <p:cNvSpPr>
            <a:spLocks noChangeArrowheads="1"/>
          </p:cNvSpPr>
          <p:nvPr/>
        </p:nvSpPr>
        <p:spPr bwMode="auto">
          <a:xfrm>
            <a:off x="6299200" y="2493963"/>
            <a:ext cx="2160588" cy="1295400"/>
          </a:xfrm>
          <a:prstGeom prst="flowChartPunchedTap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latin typeface="Arial Narrow" pitchFamily="34" charset="0"/>
              </a:rPr>
              <a:t>Не гарантирована </a:t>
            </a:r>
          </a:p>
          <a:p>
            <a:pPr algn="ctr"/>
            <a:r>
              <a:rPr lang="ru-RU" altLang="ru-RU" sz="1600">
                <a:latin typeface="Arial Narrow" pitchFamily="34" charset="0"/>
              </a:rPr>
              <a:t>работнику</a:t>
            </a:r>
            <a:endParaRPr lang="ru-RU" alt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1" build="p"/>
    </p:bldLst>
  </p:timing>
</p:sld>
</file>

<file path=ppt/theme/theme1.xml><?xml version="1.0" encoding="utf-8"?>
<a:theme xmlns:a="http://schemas.openxmlformats.org/drawingml/2006/main" name="shablon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shablon5</Template>
  <TotalTime>776</TotalTime>
  <Words>1452</Words>
  <Application>Microsoft Office PowerPoint</Application>
  <PresentationFormat>Экран (4:3)</PresentationFormat>
  <Paragraphs>146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Calibri</vt:lpstr>
      <vt:lpstr>Arial</vt:lpstr>
      <vt:lpstr>Times New Roman</vt:lpstr>
      <vt:lpstr>Arial Narrow</vt:lpstr>
      <vt:lpstr>Lucida Grande</vt:lpstr>
      <vt:lpstr>Open Sans</vt:lpstr>
      <vt:lpstr>shablon5</vt:lpstr>
      <vt:lpstr>shablon5</vt:lpstr>
      <vt:lpstr>PDF</vt:lpstr>
      <vt:lpstr>Слайд 1</vt:lpstr>
      <vt:lpstr>Слайд 2</vt:lpstr>
      <vt:lpstr>Нормативно – правовая база</vt:lpstr>
      <vt:lpstr>Слайд 4</vt:lpstr>
      <vt:lpstr>Слайд 5</vt:lpstr>
      <vt:lpstr>Нормативно – правовая база</vt:lpstr>
      <vt:lpstr>Нормативно – правовая база</vt:lpstr>
      <vt:lpstr>Слайд 8</vt:lpstr>
      <vt:lpstr>Слайд 9</vt:lpstr>
      <vt:lpstr>Основные организационно-управленческие мероприятия по внедрению эффективного контракта</vt:lpstr>
      <vt:lpstr>Компенсационные выплаты</vt:lpstr>
      <vt:lpstr>Слайд 12</vt:lpstr>
      <vt:lpstr>Слайд 13</vt:lpstr>
      <vt:lpstr>Стимулирующие выплаты</vt:lpstr>
      <vt:lpstr>Распределение стимулирующих выплат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Барьеры, препятствующие  освоению инноваций</vt:lpstr>
      <vt:lpstr>БАЗОВЫЕ ПРИНЦИПЫ  ПРОВЕДЕНИЯ ИЗМЕНЕНИЙ: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2015-06-10T17:34:16Z</dcterms:created>
  <dcterms:modified xsi:type="dcterms:W3CDTF">2015-10-26T19:52:07Z</dcterms:modified>
</cp:coreProperties>
</file>