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8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1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2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40" r:id="rId16"/>
    <p:sldMasterId id="2147483852" r:id="rId17"/>
    <p:sldMasterId id="2147483876" r:id="rId18"/>
    <p:sldMasterId id="2147483888" r:id="rId19"/>
    <p:sldMasterId id="2147483900" r:id="rId20"/>
    <p:sldMasterId id="2147483912" r:id="rId21"/>
    <p:sldMasterId id="2147484331" r:id="rId22"/>
    <p:sldMasterId id="2147484343" r:id="rId23"/>
  </p:sldMasterIdLst>
  <p:notesMasterIdLst>
    <p:notesMasterId r:id="rId74"/>
  </p:notesMasterIdLst>
  <p:handoutMasterIdLst>
    <p:handoutMasterId r:id="rId75"/>
  </p:handoutMasterIdLst>
  <p:sldIdLst>
    <p:sldId id="391" r:id="rId24"/>
    <p:sldId id="369" r:id="rId25"/>
    <p:sldId id="256" r:id="rId26"/>
    <p:sldId id="368" r:id="rId27"/>
    <p:sldId id="370" r:id="rId28"/>
    <p:sldId id="371" r:id="rId29"/>
    <p:sldId id="372" r:id="rId30"/>
    <p:sldId id="374" r:id="rId31"/>
    <p:sldId id="375" r:id="rId32"/>
    <p:sldId id="378" r:id="rId33"/>
    <p:sldId id="376" r:id="rId34"/>
    <p:sldId id="377" r:id="rId35"/>
    <p:sldId id="383" r:id="rId36"/>
    <p:sldId id="384" r:id="rId37"/>
    <p:sldId id="385" r:id="rId38"/>
    <p:sldId id="379" r:id="rId39"/>
    <p:sldId id="380" r:id="rId40"/>
    <p:sldId id="386" r:id="rId41"/>
    <p:sldId id="388" r:id="rId42"/>
    <p:sldId id="387" r:id="rId43"/>
    <p:sldId id="381" r:id="rId44"/>
    <p:sldId id="389" r:id="rId45"/>
    <p:sldId id="390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8" r:id="rId69"/>
    <p:sldId id="414" r:id="rId70"/>
    <p:sldId id="415" r:id="rId71"/>
    <p:sldId id="416" r:id="rId72"/>
    <p:sldId id="417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008000"/>
    <a:srgbClr val="9E0000"/>
    <a:srgbClr val="8E0000"/>
    <a:srgbClr val="68000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8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_9_&#1042;&#1099;&#1087;&#1091;&#1089;&#1082;&#1085;&#1099;&#1077;%20&#1088;&#1072;&#1073;&#1086;&#1090;&#1099;_1-9%20&#1075;&#1088;&#1091;&#1087;&#1087;&#1099;\_&#1041;&#1044;_1-13%20&#1075;&#1088;&#1091;&#1087;&#1087;&#1099;_&#1047;&#1072;&#1095;&#1077;&#1090;&#1085;&#1099;&#1077;%20&#1088;&#1072;&#1073;&#1086;&#1090;&#1099;_&#1050;&#1055;&#1050;_&#1048;&#1044;_&#1060;&#1083;&#1080;&#1087;&#1095;&#1072;&#1088;&#1090;&#109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I:\_9_&#1042;&#1099;&#1087;&#1091;&#1089;&#1082;&#1085;&#1099;&#1077;%20&#1088;&#1072;&#1073;&#1086;&#1090;&#1099;_1-9%20&#1075;&#1088;&#1091;&#1087;&#1087;&#1099;\_&#1041;&#1044;_1-13%20&#1075;&#1088;&#1091;&#1087;&#1087;&#1099;_&#1047;&#1072;&#1095;&#1077;&#1090;&#1085;&#1099;&#1077;%20&#1088;&#1072;&#1073;&#1086;&#1090;&#1099;_&#1050;&#1055;&#1050;_&#1048;&#1044;_&#1060;&#1083;&#1080;&#1087;&#1095;&#1072;&#1088;&#1090;&#1099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8080"/>
                </a:solidFill>
                <a:latin typeface="Arial"/>
                <a:ea typeface="Arial"/>
                <a:cs typeface="Arial"/>
              </a:defRPr>
            </a:pPr>
            <a:r>
              <a:rPr lang="ru-RU" sz="2800" baseline="0" dirty="0"/>
              <a:t>Количество выпускников КПК</a:t>
            </a:r>
            <a:r>
              <a:rPr lang="ru-RU" sz="2800" b="1" i="0" u="none" strike="noStrike" baseline="0" dirty="0">
                <a:effectLst/>
              </a:rPr>
              <a:t>
«Интерактивные средства обучения»</a:t>
            </a:r>
            <a:br>
              <a:rPr lang="ru-RU" sz="2800" b="1" i="0" u="none" strike="noStrike" baseline="0" dirty="0">
                <a:effectLst/>
              </a:rPr>
            </a:br>
            <a:r>
              <a:rPr lang="ru-RU" sz="2800" baseline="0" dirty="0"/>
              <a:t>(по образовательным организациям)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Диаграммы_13!$A$5:$A$16</c:f>
              <c:strCache>
                <c:ptCount val="12"/>
                <c:pt idx="0">
                  <c:v>гимназия</c:v>
                </c:pt>
                <c:pt idx="1">
                  <c:v>сош 1</c:v>
                </c:pt>
                <c:pt idx="2">
                  <c:v>сош 2</c:v>
                </c:pt>
                <c:pt idx="3">
                  <c:v>оош 3</c:v>
                </c:pt>
                <c:pt idx="4">
                  <c:v>сош 4</c:v>
                </c:pt>
                <c:pt idx="5">
                  <c:v>МОУ НШ — ДС № 5</c:v>
                </c:pt>
                <c:pt idx="6">
                  <c:v>сош 6</c:v>
                </c:pt>
                <c:pt idx="7">
                  <c:v>сош 9</c:v>
                </c:pt>
                <c:pt idx="8">
                  <c:v>школа-интернат № 4</c:v>
                </c:pt>
                <c:pt idx="9">
                  <c:v>МОУ ДОД ЦТРГО</c:v>
                </c:pt>
                <c:pt idx="10">
                  <c:v>д/с «Колокольчик»</c:v>
                </c:pt>
                <c:pt idx="11">
                  <c:v>д/с «Родничок»</c:v>
                </c:pt>
              </c:strCache>
            </c:strRef>
          </c:cat>
          <c:val>
            <c:numRef>
              <c:f>Диаграммы_13!$B$5:$B$16</c:f>
              <c:numCache>
                <c:formatCode>General</c:formatCode>
                <c:ptCount val="12"/>
                <c:pt idx="0">
                  <c:v>24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  <c:pt idx="4">
                  <c:v>22</c:v>
                </c:pt>
                <c:pt idx="5">
                  <c:v>7</c:v>
                </c:pt>
                <c:pt idx="6">
                  <c:v>22</c:v>
                </c:pt>
                <c:pt idx="7">
                  <c:v>23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Диаграммы_13!$A$5:$A$16</c:f>
              <c:strCache>
                <c:ptCount val="1"/>
                <c:pt idx="0">
                  <c:v>гимназия сош 1 сош 2 оош 3 сош 4 МОУ НШ — ДС № 5 сош 6 сош 9 школа-интернат № 4 МОУ ДОД ЦТРГО д/с «Колокольчик» д/с «Родничок»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899726419286757"/>
          <c:y val="0.22174291352202666"/>
          <c:w val="0.24397092452690441"/>
          <c:h val="0.5444292392463993"/>
        </c:manualLayout>
      </c:layout>
      <c:overlay val="0"/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Количество </a:t>
            </a:r>
            <a:r>
              <a:rPr lang="ru-RU" sz="2800" b="1" i="0" baseline="0" dirty="0" err="1" smtClean="0">
                <a:solidFill>
                  <a:srgbClr val="008080"/>
                </a:solidFill>
                <a:effectLst/>
              </a:rPr>
              <a:t>флипчартов</a:t>
            </a: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 </a:t>
            </a:r>
            <a:br>
              <a:rPr lang="ru-RU" sz="2800" b="1" i="0" baseline="0" dirty="0" smtClean="0">
                <a:solidFill>
                  <a:srgbClr val="008080"/>
                </a:solidFill>
                <a:effectLst/>
              </a:rPr>
            </a:br>
            <a:r>
              <a:rPr lang="ru-RU" sz="2800" b="1" i="0" baseline="0" dirty="0" smtClean="0">
                <a:solidFill>
                  <a:srgbClr val="008080"/>
                </a:solidFill>
                <a:effectLst/>
              </a:rPr>
              <a:t>по предметным областям</a:t>
            </a:r>
            <a:endParaRPr lang="ru-RU" sz="2800" dirty="0">
              <a:solidFill>
                <a:srgbClr val="008080"/>
              </a:solidFill>
              <a:effectLst/>
            </a:endParaRPr>
          </a:p>
        </c:rich>
      </c:tx>
      <c:layout>
        <c:manualLayout>
          <c:xMode val="edge"/>
          <c:yMode val="edge"/>
          <c:x val="0.16876803900585505"/>
          <c:y val="5.596523985732328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1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00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Диаграммы_13!$A$20:$A$38</c:f>
              <c:strCache>
                <c:ptCount val="19"/>
                <c:pt idx="0">
                  <c:v>Дошкольное образование</c:v>
                </c:pt>
                <c:pt idx="1">
                  <c:v>Начальное образование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ИЗО</c:v>
                </c:pt>
                <c:pt idx="6">
                  <c:v>Информатика</c:v>
                </c:pt>
                <c:pt idx="7">
                  <c:v>История</c:v>
                </c:pt>
                <c:pt idx="8">
                  <c:v>Математика</c:v>
                </c:pt>
                <c:pt idx="9">
                  <c:v>Музыка</c:v>
                </c:pt>
                <c:pt idx="10">
                  <c:v>МХК</c:v>
                </c:pt>
                <c:pt idx="11">
                  <c:v>ОБЖ</c:v>
                </c:pt>
                <c:pt idx="12">
                  <c:v>Обществознание</c:v>
                </c:pt>
                <c:pt idx="13">
                  <c:v>Русский язык</c:v>
                </c:pt>
                <c:pt idx="14">
                  <c:v>Литература</c:v>
                </c:pt>
                <c:pt idx="15">
                  <c:v>Технология</c:v>
                </c:pt>
                <c:pt idx="16">
                  <c:v>Физика</c:v>
                </c:pt>
                <c:pt idx="17">
                  <c:v>Химия</c:v>
                </c:pt>
                <c:pt idx="18">
                  <c:v>УВР</c:v>
                </c:pt>
              </c:strCache>
            </c:strRef>
          </c:cat>
          <c:val>
            <c:numRef>
              <c:f>Диаграммы_13!$B$20:$B$38</c:f>
              <c:numCache>
                <c:formatCode>General</c:formatCode>
                <c:ptCount val="19"/>
                <c:pt idx="0">
                  <c:v>13</c:v>
                </c:pt>
                <c:pt idx="1">
                  <c:v>46</c:v>
                </c:pt>
                <c:pt idx="2">
                  <c:v>16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10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14</c:v>
                </c:pt>
                <c:pt idx="14">
                  <c:v>5</c:v>
                </c:pt>
                <c:pt idx="15">
                  <c:v>2</c:v>
                </c:pt>
                <c:pt idx="16">
                  <c:v>7</c:v>
                </c:pt>
                <c:pt idx="17">
                  <c:v>5</c:v>
                </c:pt>
                <c:pt idx="1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6858BD-A1A0-48AA-80B2-C506AA5223DA}" type="datetimeFigureOut">
              <a:rPr lang="ru-RU"/>
              <a:pPr/>
              <a:t>21.10.2015</a:t>
            </a:fld>
            <a:endParaRPr lang="ru-RU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065E7D-1ACC-41C7-A82B-9BC4D50A41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7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20D32C-69F5-45EE-927D-2AAB38D10D9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4131683-18FB-4A95-ACB1-D677A161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8A549-1C65-4ACC-AC6E-D9B26F2BABFD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60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7189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176665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54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66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029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63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15114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8794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1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08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306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4810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45417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0614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446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31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6548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32701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427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045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09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5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4C08C-2A24-4F17-BBAC-0ABDE3AA1B14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1ED6E-1487-441D-8669-221753C8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0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088A7E6-CC68-4C50-930A-61017298C47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D40E91-F558-408F-ABF5-B1F07FEF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6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7FCF9B-DB3A-4D5F-AA80-9181445A03CD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56A84A-BA65-4CAC-93FC-4EEDA3047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493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7C6086-9870-46B1-94C4-4F0B19F821B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D1A6A4-5233-4A10-BE76-71770F04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619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D9AC5B-D8FA-4FA2-81AF-46BD5A59CB01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8C3F21-2A68-4BAD-B576-74EF98627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6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5051CE-BAAE-4204-83D3-36FDD219C922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6CC60E-D620-40D9-A6E3-B9E048E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872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5DCADD1-8E18-4D0B-93AB-73ADDFD8044A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49DF12-119C-4EE5-871D-43D969DFF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6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6109BD-BC6F-4A23-8DE8-899F35FB766D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29977-F55D-45C2-884E-96D03286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02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A90716-9540-463A-B209-6B3A56121B96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3DC49E-C1A1-4A46-BB95-B4514CAE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14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C24240-10E7-426E-A04D-84FC96C1ECC3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256CE9F-B0FB-4CE5-B771-C7C210C72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27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E3406F-A2E7-40F8-BB39-02C76F46AAC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45C8A5-8050-4ACE-B244-93C9D3B1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A53BD1-6480-45CE-89E2-594C63F2A750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0FF8F1-7CEC-4280-9C18-E6B216FF0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40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DC9B4A-3551-4741-9DA8-ABF7D9348B1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9A4FA6-3CF4-4724-838B-AE6D3A197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2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8B72EE-B3EC-4D4F-9B6E-C89963567B89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6C614-CD93-4667-8068-F74CD4984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A18DA6-592F-4047-9FB9-004F9719D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C373D4-AE7D-4C2E-BDA8-480EDB92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F5AE861-8843-4794-9F60-40FB8D091A06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FA2428-1A45-4B80-9258-93927B72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2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74CB0-0A72-46C8-9F0A-80D3D9E4A2D3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9DDE89-C07E-4F4C-BCC3-DDA3A3C52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4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D1D060-C148-4E38-A78D-6D81AF59E91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C83FAD-53D1-4F06-BD55-8AE46F8A8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FABA38-814D-45B1-B4CF-2132D286AA4C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E01B04-8EE7-4A1F-8A22-4F645C64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12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23BB231-FA99-4F7C-80A8-6DA64616E9DA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29F45DB-B3F5-4A12-9E00-544DA16D1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6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99E357-3DE0-43E5-AF93-000CE4CF9BBB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6B37DC-9493-4FCB-9B4C-451CA8BD1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40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67FD519-5113-4426-8324-AB1BDFF5F2B1}" type="datetime1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63ECE3-B21A-4EFC-BDD5-889E90CB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83000"/>
                  <a:shade val="100000"/>
                  <a:satMod val="200000"/>
                </a:schemeClr>
              </a:gs>
              <a:gs pos="75000">
                <a:schemeClr val="accent1">
                  <a:tint val="100000"/>
                  <a:shade val="50000"/>
                  <a:satMod val="150000"/>
                </a:schemeClr>
              </a:gs>
            </a:gsLst>
            <a:lin ang="5400000"/>
          </a:gra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0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7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cloud.mail.ru/public/3JXG/WB6UYqUUk" TargetMode="External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6" Type="http://schemas.openxmlformats.org/officeDocument/2006/relationships/hyperlink" Target="https://cloud.mail.ru/public/3JXG/WB6UYqUUk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2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5603" name="Группа 1"/>
          <p:cNvGrpSpPr>
            <a:grpSpLocks/>
          </p:cNvGrpSpPr>
          <p:nvPr/>
        </p:nvGrpSpPr>
        <p:grpSpPr bwMode="auto">
          <a:xfrm>
            <a:off x="611188" y="350838"/>
            <a:ext cx="7921625" cy="5815012"/>
            <a:chOff x="577012" y="3003092"/>
            <a:chExt cx="6092905" cy="4958339"/>
          </a:xfrm>
        </p:grpSpPr>
        <p:pic>
          <p:nvPicPr>
            <p:cNvPr id="2560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3" y="3003092"/>
              <a:ext cx="5817217" cy="48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Надпись 2"/>
            <p:cNvSpPr txBox="1">
              <a:spLocks noChangeArrowheads="1"/>
            </p:cNvSpPr>
            <p:nvPr/>
          </p:nvSpPr>
          <p:spPr bwMode="auto">
            <a:xfrm rot="-159595">
              <a:off x="1001752" y="4792849"/>
              <a:ext cx="5668165" cy="11810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sz="2800" b="1" i="1" smtClean="0">
                  <a:solidFill>
                    <a:srgbClr val="006400"/>
                  </a:solidFill>
                  <a:latin typeface="Arial" pitchFamily="34" charset="0"/>
                </a:rPr>
                <a:t>Презентация городской дидактической копилки флипчартов «Интерактивный калейдоскоп»</a:t>
              </a:r>
            </a:p>
          </p:txBody>
        </p:sp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577012" y="6281348"/>
              <a:ext cx="1652587" cy="1680083"/>
              <a:chOff x="845" y="3332"/>
              <a:chExt cx="2826" cy="2416"/>
            </a:xfrm>
          </p:grpSpPr>
          <p:pic>
            <p:nvPicPr>
              <p:cNvPr id="25609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332"/>
                <a:ext cx="2826" cy="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63" y="4574"/>
                <a:ext cx="17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04" name="Прямоугольник 10"/>
          <p:cNvSpPr>
            <a:spLocks noChangeArrowheads="1"/>
          </p:cNvSpPr>
          <p:nvPr/>
        </p:nvSpPr>
        <p:spPr bwMode="auto">
          <a:xfrm rot="-180000">
            <a:off x="1558925" y="981075"/>
            <a:ext cx="5653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Региональный педагогический субботник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sp>
        <p:nvSpPr>
          <p:cNvPr id="25605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b="1" i="1" smtClean="0">
                <a:solidFill>
                  <a:srgbClr val="006400"/>
                </a:solidFill>
                <a:cs typeface="Arial" pitchFamily="34" charset="0"/>
              </a:rPr>
              <a:t>г. Переславль-Залесский, 2015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sz="2000" b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521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0700" y="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781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Участие в региональных </a:t>
            </a:r>
          </a:p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педагогических субботниках</a:t>
            </a:r>
            <a:endParaRPr lang="ru-RU" sz="320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781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781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781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781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2124075" y="2276475"/>
            <a:ext cx="4824413" cy="2222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Ярославль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Рыбинск </a:t>
            </a:r>
          </a:p>
          <a:p>
            <a:pPr marL="442913" indent="-442913">
              <a:spcBef>
                <a:spcPts val="600"/>
              </a:spcBef>
            </a:pP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Углич</a:t>
            </a:r>
            <a:endParaRPr lang="ru-RU" sz="2400">
              <a:solidFill>
                <a:srgbClr val="1025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8834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Школы-соисполнители   ГИП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883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883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8839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8840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468313" y="1189038"/>
            <a:ext cx="8207375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МОУ СОШ № 1</a:t>
            </a:r>
            <a:r>
              <a:rPr lang="ru-RU" sz="24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ru-RU" sz="2400" dirty="0"/>
              <a:t>«Разработка механизмов реализации междисциплинарных программ в рамках основной образовательной программы  ООО»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МОУ СОШ № 2</a:t>
            </a:r>
            <a:r>
              <a:rPr lang="ru-RU" sz="24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«Разработка и апробация инструментария для осуществления </a:t>
            </a:r>
            <a:r>
              <a:rPr lang="ru-RU" sz="2400" dirty="0" err="1">
                <a:solidFill>
                  <a:srgbClr val="10253F"/>
                </a:solidFill>
                <a:cs typeface="Arial" charset="0"/>
              </a:rPr>
              <a:t>внутришкольного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 мониторинга </a:t>
            </a:r>
            <a:r>
              <a:rPr lang="ru-RU" sz="2400" dirty="0" err="1">
                <a:solidFill>
                  <a:srgbClr val="10253F"/>
                </a:solidFill>
                <a:cs typeface="Arial" charset="0"/>
              </a:rPr>
              <a:t>метапредметных</a:t>
            </a:r>
            <a:r>
              <a:rPr lang="ru-RU" sz="2400" dirty="0">
                <a:solidFill>
                  <a:srgbClr val="10253F"/>
                </a:solidFill>
                <a:cs typeface="Arial" charset="0"/>
              </a:rPr>
              <a:t> достижений обучающихся в образовательных учреждениях, реализующих ФГОС»</a:t>
            </a:r>
            <a:endParaRPr lang="ru-RU" sz="2400" dirty="0"/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Начальная школа – сад № 5</a:t>
            </a:r>
            <a:r>
              <a:rPr lang="ru-RU" sz="2400" dirty="0">
                <a:solidFill>
                  <a:srgbClr val="C00000"/>
                </a:solidFill>
              </a:rPr>
              <a:t>: </a:t>
            </a:r>
            <a:r>
              <a:rPr lang="ru-RU" sz="2400" dirty="0"/>
              <a:t>«Модель методического сопровождения применения технологии проблемного диалога в аспекте непрерывности и преемственности на всех уровнях общего образования в условиях реализации ФГОС»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985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группа 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«Банк актуального педагогического опыта»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985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986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86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9863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9864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9860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6771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0882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группа 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«Иновационная деятельность»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088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088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088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0887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888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0884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97038"/>
            <a:ext cx="7845425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190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группа «Конкурсы</a:t>
            </a:r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190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190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191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1911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1912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1908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70" y="1269330"/>
            <a:ext cx="78152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293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Рабочая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группа  «Сообщества</a:t>
            </a:r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293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293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293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293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293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2932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196752"/>
            <a:ext cx="72723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54" name="Прямоугольник 2"/>
          <p:cNvSpPr>
            <a:spLocks noChangeArrowheads="1"/>
          </p:cNvSpPr>
          <p:nvPr/>
        </p:nvSpPr>
        <p:spPr bwMode="auto">
          <a:xfrm>
            <a:off x="323850" y="765175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Эффективные инициативы ИРО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395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395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3959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960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58813" y="2205038"/>
            <a:ext cx="8016875" cy="253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Программа повышения квалификации для методистов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региональных методических объединений учителей-предметников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32656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497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СОШ № 1</a:t>
            </a:r>
            <a:endParaRPr lang="ru-RU" sz="320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497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498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498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4983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4984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58813" y="1125538"/>
            <a:ext cx="8016875" cy="4981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РИП «Разработка механизмов реализации междисциплинарных программ в рамках основной образовательной программы  ООО»</a:t>
            </a:r>
          </a:p>
          <a:p>
            <a:pPr>
              <a:spcBef>
                <a:spcPts val="60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Создано методическое </a:t>
            </a:r>
            <a:r>
              <a:rPr lang="ru-RU" sz="2000" dirty="0" err="1"/>
              <a:t>метапредметное</a:t>
            </a:r>
            <a:r>
              <a:rPr lang="ru-RU" sz="2000" dirty="0"/>
              <a:t> объединение учителей, работающих над темой «Достижение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средствами образовательной среды урока»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Утверждены локальные акты, регламентирующие эту деятельность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Ведется работа над созданием учительского научно-исследовательского сообщества 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Проведена комплексная  проверка материалов по сопровождению экспертной оценки уровня достижения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 обучающимися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2067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ООШ  № 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2068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206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207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2071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2072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052736"/>
            <a:ext cx="8016875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РП </a:t>
            </a:r>
            <a:r>
              <a:rPr lang="ru-RU" sz="2400" dirty="0"/>
              <a:t>«Разработка и внедрение региональной стратегии помощи школам, работающим в сложных социальных контекстах и показывающим низкие образовательные результаты</a:t>
            </a:r>
            <a:r>
              <a:rPr lang="ru-RU" sz="2400" dirty="0" smtClean="0"/>
              <a:t>» (</a:t>
            </a:r>
            <a:r>
              <a:rPr lang="ru-RU" sz="2400" dirty="0"/>
              <a:t>2013-2016 гг.) 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Педагоги прошли обучение на курсах повышения квалификации, освоили метод </a:t>
            </a:r>
            <a:r>
              <a:rPr lang="ru-RU" sz="2000" dirty="0" err="1"/>
              <a:t>Lesson</a:t>
            </a:r>
            <a:r>
              <a:rPr lang="ru-RU" sz="2000" dirty="0"/>
              <a:t> </a:t>
            </a:r>
            <a:r>
              <a:rPr lang="ru-RU" sz="2000" dirty="0" err="1"/>
              <a:t>Study</a:t>
            </a:r>
            <a:r>
              <a:rPr lang="ru-RU" sz="2000" dirty="0"/>
              <a:t>, технологию формирующего оценивания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За счет средств проекта закуплены интерактивно-методические комплексы по предметам, интерактивные доски 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Опыт работы школы представлен на региональном и федеральном уровне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4115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СОШ  № </a:t>
            </a:r>
            <a:r>
              <a:rPr lang="ru-RU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4116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411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411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4119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4120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412875"/>
            <a:ext cx="8016875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РП </a:t>
            </a:r>
            <a:r>
              <a:rPr lang="ru-RU" sz="2400" dirty="0"/>
              <a:t>««Создание школьных мультимедийных ресурсных центров» </a:t>
            </a:r>
            <a:r>
              <a:rPr lang="ru-RU" sz="2400" dirty="0" smtClean="0"/>
              <a:t>(</a:t>
            </a:r>
            <a:r>
              <a:rPr lang="ru-RU" sz="2400" dirty="0"/>
              <a:t>2013) с Центром информационных технологий ИРО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dirty="0"/>
              <a:t>Разработаны дидактические и методические материалы к 30 урокам с использованием интерактивной доски в основной и старшей школе по 6 учебным предметам с использованием комплектов тестов для электронной системы тестирования. </a:t>
            </a:r>
            <a:endParaRPr lang="ru-RU" sz="2000" dirty="0"/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dirty="0"/>
              <a:t>Обучены 12 педагогов по ППК «Проектирование сетевого учебного пространства средствами сервисов сети Интернет» </a:t>
            </a:r>
          </a:p>
          <a:p>
            <a:pPr>
              <a:spcBef>
                <a:spcPts val="600"/>
              </a:spcBef>
            </a:pP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В </a:t>
            </a:r>
            <a:r>
              <a:rPr lang="ru-RU" sz="2000" dirty="0"/>
              <a:t>рамках деятельности муниципального ресурсного центра «Формирование культуры здорового образа жизни» организовано взаимодействие с Кафедрой укрепления и сохранения здоровья участников образовательного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8594" name="Picture 2" descr="C:\Documents and Settings\1\Рабочий стол\25-11-2014\Бумага\karanda1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-26988"/>
            <a:ext cx="7564437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5" name="Надпись 2"/>
          <p:cNvSpPr txBox="1">
            <a:spLocks noChangeArrowheads="1"/>
          </p:cNvSpPr>
          <p:nvPr/>
        </p:nvSpPr>
        <p:spPr bwMode="auto">
          <a:xfrm rot="-159595">
            <a:off x="603958" y="1377134"/>
            <a:ext cx="7710909" cy="29546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400" b="1" i="1" dirty="0">
              <a:solidFill>
                <a:srgbClr val="006400"/>
              </a:solidFill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Сапожникова Елена </a:t>
            </a:r>
            <a:r>
              <a:rPr lang="ru-RU" sz="3200" b="1" i="1" dirty="0" smtClean="0">
                <a:solidFill>
                  <a:srgbClr val="C00000"/>
                </a:solidFill>
              </a:rPr>
              <a:t>Владимировна,</a:t>
            </a:r>
            <a:endParaRPr lang="ru-RU" sz="3200" b="1" i="1" dirty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6400"/>
                </a:solidFill>
              </a:rPr>
              <a:t>заместитель </a:t>
            </a:r>
            <a:r>
              <a:rPr lang="ru-RU" sz="2800" b="1" i="1" dirty="0">
                <a:solidFill>
                  <a:srgbClr val="006400"/>
                </a:solidFill>
              </a:rPr>
              <a:t>начальника </a:t>
            </a:r>
          </a:p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Управления образования Администрации </a:t>
            </a:r>
          </a:p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г</a:t>
            </a:r>
            <a:r>
              <a:rPr lang="ru-RU" sz="2800" b="1" i="1" dirty="0" smtClean="0">
                <a:solidFill>
                  <a:srgbClr val="006400"/>
                </a:solidFill>
              </a:rPr>
              <a:t>. Переславля-Залесского</a:t>
            </a:r>
            <a:endParaRPr lang="ru-RU" sz="2800" b="1" i="1" dirty="0">
              <a:solidFill>
                <a:srgbClr val="006400"/>
              </a:solidFill>
            </a:endParaRPr>
          </a:p>
          <a:p>
            <a:pPr algn="ctr"/>
            <a:endParaRPr lang="ru-RU" sz="2800" b="1" i="1" dirty="0">
              <a:solidFill>
                <a:srgbClr val="006400"/>
              </a:solidFill>
            </a:endParaRPr>
          </a:p>
        </p:txBody>
      </p:sp>
      <p:grpSp>
        <p:nvGrpSpPr>
          <p:cNvPr id="238596" name="Group 6"/>
          <p:cNvGrpSpPr>
            <a:grpSpLocks/>
          </p:cNvGrpSpPr>
          <p:nvPr/>
        </p:nvGrpSpPr>
        <p:grpSpPr bwMode="auto">
          <a:xfrm>
            <a:off x="615950" y="3817938"/>
            <a:ext cx="2149475" cy="1970087"/>
            <a:chOff x="845" y="3332"/>
            <a:chExt cx="2826" cy="2416"/>
          </a:xfrm>
        </p:grpSpPr>
        <p:pic>
          <p:nvPicPr>
            <p:cNvPr id="238598" name="Picture 7" descr="3a1758019b7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3332"/>
              <a:ext cx="2826" cy="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599" name="Picture 8" descr="fgos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3" y="4574"/>
              <a:ext cx="175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8597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i="1">
                <a:solidFill>
                  <a:srgbClr val="006400"/>
                </a:solidFill>
                <a:latin typeface="Calibri" pitchFamily="34" charset="0"/>
                <a:cs typeface="Arial" charset="0"/>
              </a:rPr>
              <a:t>г. Переславль-Залесский,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3091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МОУ СОШ № </a:t>
            </a:r>
            <a:r>
              <a:rPr lang="ru-RU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3092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309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30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309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309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052513"/>
            <a:ext cx="8016875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</a:rPr>
              <a:t>РИП </a:t>
            </a:r>
            <a:r>
              <a:rPr lang="ru-RU" sz="2400" dirty="0"/>
              <a:t>«Управление формированием ключевых компетенций школьников на основе системы «Электронный журнал», ЛСМ и ЛСМ-мониторинга» (</a:t>
            </a:r>
            <a:r>
              <a:rPr lang="ru-RU" sz="2400" dirty="0" smtClean="0"/>
              <a:t>2009—2011 </a:t>
            </a:r>
            <a:r>
              <a:rPr lang="ru-RU" sz="2400" dirty="0"/>
              <a:t>гг</a:t>
            </a:r>
            <a:r>
              <a:rPr lang="ru-RU" sz="2400" dirty="0" smtClean="0"/>
              <a:t>.)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 smtClean="0"/>
              <a:t> </a:t>
            </a:r>
            <a:r>
              <a:rPr lang="ru-RU" sz="2000" dirty="0"/>
              <a:t>Приобретение педагогическим коллективом новых компетентностей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Улучшению результатов итоговой аттестации учащихся за курс как основной, так и средней школы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Повышение творческой активности участников образовательного процесса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Совершенствованию система мониторинга на всех ступенях обучения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Созданию маршрутов повышенного индивидуального внимания для разных категорий обучающихся</a:t>
            </a:r>
          </a:p>
          <a:p>
            <a:pPr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000" dirty="0"/>
              <a:t> Повышению мотивации к учению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02" name="Прямоугольник 2"/>
          <p:cNvSpPr>
            <a:spLocks noChangeArrowheads="1"/>
          </p:cNvSpPr>
          <p:nvPr/>
        </p:nvSpPr>
        <p:spPr bwMode="auto">
          <a:xfrm>
            <a:off x="269875" y="689322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Традиционные формы взаимодействия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5600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5600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0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56007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08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515938" y="1989138"/>
            <a:ext cx="8016875" cy="339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Семинары, вебинары, конференции, круглые столы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Консультации с сотрудниками кафедр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Встречи с авторами учебников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Методические письма  о преподавании предметов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 Конкурсы профессионального мастерства «Учитель года», «Воспитатель года»</a:t>
            </a:r>
            <a:endParaRPr lang="ru-RU" sz="2400"/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2575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5139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Повышение квалификации на базе ИРО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475140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514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514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5143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5144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75146" name="Object 10"/>
          <p:cNvGraphicFramePr>
            <a:graphicFrameLocks noChangeAspect="1"/>
          </p:cNvGraphicFramePr>
          <p:nvPr/>
        </p:nvGraphicFramePr>
        <p:xfrm>
          <a:off x="827088" y="1268413"/>
          <a:ext cx="785018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51" name="Диаграмма" r:id="rId6" imgW="4572143" imgH="2600468" progId="Excel.Chart.8">
                  <p:embed/>
                </p:oleObj>
              </mc:Choice>
              <mc:Fallback>
                <p:oleObj name="Диаграмма" r:id="rId6" imgW="4572143" imgH="2600468" progId="Excel.Char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7850187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180" y="260350"/>
            <a:ext cx="8623300" cy="6192838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76164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47616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616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6167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6168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250825" y="765175"/>
            <a:ext cx="8528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</a:rPr>
              <a:t>ПОЗДРАВЛЯЕМ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</a:rPr>
              <a:t>ИНСТИТУТ С ЮБИЛЕЕМ!</a:t>
            </a:r>
          </a:p>
        </p:txBody>
      </p:sp>
      <p:pic>
        <p:nvPicPr>
          <p:cNvPr id="476172" name="Picture 12" descr="http://www.sksi-spf.ru/sites/default/files/news/Kosmicheskij_shar_new92099456_1_3919981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464050" cy="4464050"/>
          </a:xfrm>
          <a:prstGeom prst="rect">
            <a:avLst/>
          </a:prstGeom>
          <a:noFill/>
        </p:spPr>
      </p:pic>
      <p:pic>
        <p:nvPicPr>
          <p:cNvPr id="476174" name="Picture 14" descr="192dfa820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6250"/>
            <a:ext cx="2952750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6627" name="Группа 1"/>
          <p:cNvGrpSpPr>
            <a:grpSpLocks/>
          </p:cNvGrpSpPr>
          <p:nvPr/>
        </p:nvGrpSpPr>
        <p:grpSpPr bwMode="auto">
          <a:xfrm>
            <a:off x="655638" y="350838"/>
            <a:ext cx="7877175" cy="5808662"/>
            <a:chOff x="611048" y="3003092"/>
            <a:chExt cx="6058312" cy="4953470"/>
          </a:xfrm>
        </p:grpSpPr>
        <p:pic>
          <p:nvPicPr>
            <p:cNvPr id="266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43" y="3003092"/>
              <a:ext cx="5817217" cy="48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Надпись 2"/>
            <p:cNvSpPr txBox="1">
              <a:spLocks noChangeArrowheads="1"/>
            </p:cNvSpPr>
            <p:nvPr/>
          </p:nvSpPr>
          <p:spPr bwMode="auto">
            <a:xfrm rot="-159595">
              <a:off x="611048" y="3623661"/>
              <a:ext cx="5668165" cy="17583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Подготовка педагогов</a:t>
              </a:r>
              <a:b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</a:br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к использованию интерактивного оборудования</a:t>
              </a:r>
              <a:b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</a:br>
              <a:r>
                <a:rPr lang="ru-RU" sz="3200" b="1" smtClean="0">
                  <a:solidFill>
                    <a:srgbClr val="006400"/>
                  </a:solidFill>
                  <a:latin typeface="Arial" pitchFamily="34" charset="0"/>
                </a:rPr>
                <a:t>в учебном процессе</a:t>
              </a:r>
            </a:p>
          </p:txBody>
        </p:sp>
        <p:grpSp>
          <p:nvGrpSpPr>
            <p:cNvPr id="26637" name="Group 6"/>
            <p:cNvGrpSpPr>
              <a:grpSpLocks/>
            </p:cNvGrpSpPr>
            <p:nvPr/>
          </p:nvGrpSpPr>
          <p:grpSpPr bwMode="auto">
            <a:xfrm>
              <a:off x="743674" y="6671466"/>
              <a:ext cx="1218681" cy="1285096"/>
              <a:chOff x="1130" y="3893"/>
              <a:chExt cx="2084" cy="1848"/>
            </a:xfrm>
          </p:grpSpPr>
          <p:pic>
            <p:nvPicPr>
              <p:cNvPr id="26638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0" y="3959"/>
                <a:ext cx="2084" cy="1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63" y="4574"/>
                <a:ext cx="17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Скругленный прямоугольник 2"/>
          <p:cNvSpPr/>
          <p:nvPr/>
        </p:nvSpPr>
        <p:spPr>
          <a:xfrm>
            <a:off x="6084888" y="3629025"/>
            <a:ext cx="2643187" cy="2676525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88" y="3629025"/>
            <a:ext cx="26558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b="1" i="1" smtClean="0">
                <a:solidFill>
                  <a:prstClr val="black"/>
                </a:solidFill>
                <a:cs typeface="Arial" pitchFamily="34" charset="0"/>
              </a:rPr>
              <a:t>г. Переславль-Залесский, 2015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b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 rot="-164395">
            <a:off x="2012950" y="3176588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prstClr val="black"/>
                </a:solidFill>
                <a:latin typeface="Calibri" pitchFamily="34" charset="0"/>
              </a:rPr>
              <a:t>Юрчак Ольга Тарасовна,</a:t>
            </a:r>
            <a:r>
              <a:rPr lang="ru-RU" b="1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ru-RU" b="1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b="1" smtClean="0">
                <a:solidFill>
                  <a:prstClr val="black"/>
                </a:solidFill>
                <a:latin typeface="Calibri" pitchFamily="34" charset="0"/>
              </a:rPr>
              <a:t>методист МУ «Центр обеспечения функционирования муниципальных образовательных учреждений города Переславля-Залесского»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67050" y="4786313"/>
            <a:ext cx="3017838" cy="1296987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3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4862513"/>
            <a:ext cx="1541463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4862513"/>
            <a:ext cx="1328738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8344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56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Проекты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Центра информационных технологий ИРО</a:t>
            </a:r>
          </a:p>
        </p:txBody>
      </p:sp>
      <p:grpSp>
        <p:nvGrpSpPr>
          <p:cNvPr id="2765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2765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7655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6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468313" y="1700213"/>
            <a:ext cx="8280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Международная благотворительная программа 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Intel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«Обучение для будущего» (2004—2014 гг.)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Проект «Информатизация системы образования» (ИСО, 2006—2008)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комплексный проект модернизации системы общего образования (КПМО, 2011—2014 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2867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8680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67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6" name="Picture 2" descr="C:\0_ИД_2013\_10_ИД_Сайты_Телеканал_1-2 гр\1 гр_Защита_Фото_ИД_17-01-2013\DSC_00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063" y="1400175"/>
            <a:ext cx="70167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2555875" y="609282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 группа, декабрь 2012</a:t>
            </a:r>
          </a:p>
        </p:txBody>
      </p:sp>
    </p:spTree>
    <p:extLst>
      <p:ext uri="{BB962C8B-B14F-4D97-AF65-F5344CB8AC3E}">
        <p14:creationId xmlns:p14="http://schemas.microsoft.com/office/powerpoint/2010/main" val="28891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2969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9704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5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70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2 группа, педагоги МОУ — гимназии</a:t>
            </a:r>
          </a:p>
        </p:txBody>
      </p:sp>
      <p:pic>
        <p:nvPicPr>
          <p:cNvPr id="29701" name="Picture 2" descr="C:\0_ИД_2013\_10_ИД_Сайты_Телеканал_1-2 гр\2 гр_Защита_Фото_ИД_27-02-2013\IMG_13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8" y="1439863"/>
            <a:ext cx="70167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072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0728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2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3 группа, педагоги МОУ СОШ № 2</a:t>
            </a:r>
          </a:p>
        </p:txBody>
      </p:sp>
      <p:pic>
        <p:nvPicPr>
          <p:cNvPr id="30725" name="Picture 2" descr="C:\0_ИД_2013\_10_ИД_Сайты_Телеканал_1-2 гр\3 гр_Защита_Фото_ИД_03-04-2013\IMGP77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63" y="1412875"/>
            <a:ext cx="6883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174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1752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3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4 группа, педагоги МОУ СОШ № 4</a:t>
            </a:r>
          </a:p>
        </p:txBody>
      </p:sp>
      <p:pic>
        <p:nvPicPr>
          <p:cNvPr id="31749" name="Picture 2" descr="C:\0_ИД_2013\_10_ИД_Сайты_Телеканал_1-2 гр\4 гр_Защита_Фото_ИД_07-05-2013\07-05-2013_Защита_4 г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341438"/>
            <a:ext cx="701516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9618" name="Picture 2" descr="C:\Documents and Settings\1\Рабочий стол\25-11-2014\Бумага\karanda1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350838"/>
            <a:ext cx="7564438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Надпись 2"/>
          <p:cNvSpPr txBox="1">
            <a:spLocks noChangeArrowheads="1"/>
          </p:cNvSpPr>
          <p:nvPr/>
        </p:nvSpPr>
        <p:spPr bwMode="auto">
          <a:xfrm rot="-159595">
            <a:off x="1091551" y="1473975"/>
            <a:ext cx="6938962" cy="22272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Взаимодействие с ГОАУ ИРО </a:t>
            </a:r>
          </a:p>
          <a:p>
            <a:pPr algn="ctr"/>
            <a:r>
              <a:rPr lang="ru-RU" sz="2800" b="1" i="1" dirty="0">
                <a:solidFill>
                  <a:srgbClr val="006400"/>
                </a:solidFill>
              </a:rPr>
              <a:t>как один из ресурсов развития муниципальной системы образования </a:t>
            </a:r>
          </a:p>
          <a:p>
            <a:pPr algn="ctr"/>
            <a:r>
              <a:rPr lang="ru-RU" sz="2800" b="1" i="1" dirty="0" err="1">
                <a:solidFill>
                  <a:srgbClr val="006400"/>
                </a:solidFill>
              </a:rPr>
              <a:t>г.Переславля</a:t>
            </a:r>
            <a:r>
              <a:rPr lang="ru-RU" sz="2800" b="1" i="1" dirty="0">
                <a:solidFill>
                  <a:srgbClr val="006400"/>
                </a:solidFill>
              </a:rPr>
              <a:t>-Залесского</a:t>
            </a:r>
          </a:p>
        </p:txBody>
      </p:sp>
      <p:grpSp>
        <p:nvGrpSpPr>
          <p:cNvPr id="239620" name="Group 6"/>
          <p:cNvGrpSpPr>
            <a:grpSpLocks/>
          </p:cNvGrpSpPr>
          <p:nvPr/>
        </p:nvGrpSpPr>
        <p:grpSpPr bwMode="auto">
          <a:xfrm>
            <a:off x="611188" y="4195763"/>
            <a:ext cx="2149475" cy="1970087"/>
            <a:chOff x="845" y="3332"/>
            <a:chExt cx="2826" cy="2416"/>
          </a:xfrm>
        </p:grpSpPr>
        <p:pic>
          <p:nvPicPr>
            <p:cNvPr id="239624" name="Picture 7" descr="3a1758019b7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3332"/>
              <a:ext cx="2826" cy="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9625" name="Picture 8" descr="fgos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3" y="4574"/>
              <a:ext cx="1753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9622" name="Rectangle 5"/>
          <p:cNvSpPr txBox="1">
            <a:spLocks noChangeArrowheads="1"/>
          </p:cNvSpPr>
          <p:nvPr/>
        </p:nvSpPr>
        <p:spPr bwMode="auto">
          <a:xfrm>
            <a:off x="271463" y="6165850"/>
            <a:ext cx="862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i="1">
                <a:solidFill>
                  <a:srgbClr val="006400"/>
                </a:solidFill>
                <a:latin typeface="Calibri" pitchFamily="34" charset="0"/>
                <a:cs typeface="Arial" charset="0"/>
              </a:rPr>
              <a:t>г. Переславль-Залесский,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39623" name="TextBox 1"/>
          <p:cNvSpPr txBox="1">
            <a:spLocks noChangeArrowheads="1"/>
          </p:cNvSpPr>
          <p:nvPr/>
        </p:nvSpPr>
        <p:spPr bwMode="auto">
          <a:xfrm rot="21443802">
            <a:off x="2646813" y="3729940"/>
            <a:ext cx="37600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Кук </a:t>
            </a:r>
            <a:r>
              <a:rPr lang="ru-RU" b="1" dirty="0" smtClean="0"/>
              <a:t>Надежда Алексеевна,</a:t>
            </a:r>
            <a:endParaRPr lang="ru-RU" b="1" dirty="0"/>
          </a:p>
          <a:p>
            <a:r>
              <a:rPr lang="ru-RU" dirty="0" smtClean="0"/>
              <a:t>заместитель директора </a:t>
            </a:r>
            <a:r>
              <a:rPr lang="ru-RU" dirty="0"/>
              <a:t>МУ ЦОФ,</a:t>
            </a:r>
          </a:p>
          <a:p>
            <a:r>
              <a:rPr lang="ru-RU" dirty="0"/>
              <a:t>руководитель ММС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277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2776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5 группа, педагоги МОУ СОШ № 1</a:t>
            </a:r>
          </a:p>
        </p:txBody>
      </p:sp>
      <p:pic>
        <p:nvPicPr>
          <p:cNvPr id="32773" name="Picture 5" descr="\\Dc\home metod center\Фотографии\1_2012-2013 учебный год\Защита_КПК_ИД_5 группа_июнь 2013\SAM_43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1347788"/>
            <a:ext cx="6997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379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3800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1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79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6 группа, педагоги МОУ СОШ № 9, ЦТРГО</a:t>
            </a:r>
          </a:p>
        </p:txBody>
      </p:sp>
      <p:pic>
        <p:nvPicPr>
          <p:cNvPr id="33797" name="Picture 2" descr="I:\_10_ИД_Сайты_Телеканал_1-9 гр\6 гр_Защита_Фото_ИД_29-11-2013\6 гр_Защита_Фото_ИД_29-11-2013\DSC_0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66838"/>
            <a:ext cx="7064375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481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4824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2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7 группа, педагоги МОУ СОШ № 6</a:t>
            </a:r>
          </a:p>
        </p:txBody>
      </p:sp>
      <p:pic>
        <p:nvPicPr>
          <p:cNvPr id="34821" name="Picture 2" descr="I:\_10_ИД_Сайты_Телеканал_1-9 гр\7 (1) гр_Защита_Фото_ИД_18-03-2014\Облегч\DSC_12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1341438"/>
            <a:ext cx="6997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584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5848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8 группа, педагоги МОУ СОШ № 4, нш — д/с № 5,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ЦТРГО, школы-интерната № 4 </a:t>
            </a:r>
          </a:p>
        </p:txBody>
      </p:sp>
      <p:pic>
        <p:nvPicPr>
          <p:cNvPr id="35845" name="Picture 2" descr="I:\_10_ИД_Сайты_Телеканал_1-9 гр\8 (2) гр_Защита_Фото_ИД_30-04-2014\Отправить\DSC_02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1341438"/>
            <a:ext cx="711676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686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6872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3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87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9 группа, педагоги МОУ СОШ № 1, ЦТРГО</a:t>
            </a:r>
          </a:p>
        </p:txBody>
      </p:sp>
      <p:pic>
        <p:nvPicPr>
          <p:cNvPr id="36869" name="Picture 2" descr="I:\_10_ИД_Сайты_Телеканал_1-9 гр\9 (3) гр_Защита_Фото_ИД_30-06-2014\ОБЛ\IMG_44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19213"/>
            <a:ext cx="6364288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7891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7896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7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Прямоугольник 7"/>
          <p:cNvSpPr>
            <a:spLocks noChangeArrowheads="1"/>
          </p:cNvSpPr>
          <p:nvPr/>
        </p:nvSpPr>
        <p:spPr bwMode="auto">
          <a:xfrm>
            <a:off x="0" y="6092825"/>
            <a:ext cx="8893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10 группа, педагоги МОУ СОШ № 9, МОУ ООШ № 3</a:t>
            </a: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школы-интерната </a:t>
            </a:r>
            <a:r>
              <a:rPr lang="ru-RU" sz="2400" dirty="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№ 4 </a:t>
            </a:r>
          </a:p>
        </p:txBody>
      </p:sp>
      <p:pic>
        <p:nvPicPr>
          <p:cNvPr id="37893" name="Picture 2" descr="I:\_10_ИД_Сайты_Телеканал_1-9 гр\10 (4) гр_Защита_Фото_ИД_11-12-2014\обл\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343025"/>
            <a:ext cx="703738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891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8920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1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91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6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11 группа, педагоги МОУ СОШ № 6, МОУ ООШ № 3,</a:t>
            </a:r>
            <a:b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д/с «Родничок» </a:t>
            </a:r>
          </a:p>
        </p:txBody>
      </p:sp>
      <p:pic>
        <p:nvPicPr>
          <p:cNvPr id="38917" name="Picture 2" descr="I:\_10_ИД_Сайты_Телеканал_1-9 гр\11 (1) гр_Защита_Фото_ИД_03-03-2015\ОБЛ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1341438"/>
            <a:ext cx="71040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3993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39944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5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94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Прямоугольник 7"/>
          <p:cNvSpPr>
            <a:spLocks noChangeArrowheads="1"/>
          </p:cNvSpPr>
          <p:nvPr/>
        </p:nvSpPr>
        <p:spPr bwMode="auto">
          <a:xfrm>
            <a:off x="34925" y="60928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12 группа, педагоги МОУ — гимназии, нш — д/с № 5</a:t>
            </a:r>
          </a:p>
        </p:txBody>
      </p:sp>
      <p:pic>
        <p:nvPicPr>
          <p:cNvPr id="39941" name="Picture 2" descr="I:\_10_ИД_Сайты_Телеканал_1-9 гр\12 (2) гр_Защита_Фото_ИД_06-04-2015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11517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787525" y="460375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  <p:grpSp>
        <p:nvGrpSpPr>
          <p:cNvPr id="4096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0968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69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6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250825" y="6092825"/>
            <a:ext cx="864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13 группа, педагоги д/с «Родничок»</a:t>
            </a:r>
          </a:p>
        </p:txBody>
      </p:sp>
      <p:pic>
        <p:nvPicPr>
          <p:cNvPr id="40965" name="Picture 2" descr="I:\_10_ИД_Сайты_Телеканал_1-9 гр\Фото_25-05-2015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343025"/>
            <a:ext cx="6972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198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1991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2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2195513" y="1884363"/>
            <a:ext cx="55451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2012 год. 1 группа / 12 педагогов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2013 год. 5 групп / 62 педагогов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2014 год. 4 групп / 47 педагогов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6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2015 год. 3 группы / 36 педагогов</a:t>
            </a:r>
          </a:p>
          <a:p>
            <a:pPr marL="442913" indent="-442913">
              <a:buFontTx/>
              <a:buBlip>
                <a:blip r:embed="rId6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1787525" y="603250"/>
            <a:ext cx="56530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КПК «Интерактивные средства обучения (основная школа)»</a:t>
            </a:r>
          </a:p>
        </p:txBody>
      </p:sp>
    </p:spTree>
    <p:extLst>
      <p:ext uri="{BB962C8B-B14F-4D97-AF65-F5344CB8AC3E}">
        <p14:creationId xmlns:p14="http://schemas.microsoft.com/office/powerpoint/2010/main" val="17615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0642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Миссия методической службы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0643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064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064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0647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0648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0644" name="Прямоугольник 9"/>
          <p:cNvSpPr>
            <a:spLocks noChangeArrowheads="1"/>
          </p:cNvSpPr>
          <p:nvPr/>
        </p:nvSpPr>
        <p:spPr bwMode="auto">
          <a:xfrm>
            <a:off x="684213" y="1196975"/>
            <a:ext cx="80168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Содействие комплексному развитию системы образования города, оказание адресной помощи педагогам и руководителям об­разовательных учреждений в развитии их профессионального мастерства, повышении творческого потенциала педагогических коллективов школ, УДО и ДОУ, а в конечном счете совершенствование образовательного процесса, достижение оптимального уровня образования, воспитания и развития обучающихся</a:t>
            </a:r>
            <a:r>
              <a:rPr lang="ru-RU" sz="2800"/>
              <a:t> </a:t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305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57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3058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59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556417" y="478810"/>
          <a:ext cx="8640960" cy="620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92725" y="1892300"/>
          <a:ext cx="3198813" cy="43402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79863"/>
                <a:gridCol w="518950"/>
              </a:tblGrid>
              <a:tr h="45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</a:rPr>
                        <a:t>гимназия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9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6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effectLst/>
                        </a:rPr>
                        <a:t>сош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 2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МОУ НШ — ДС № 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оош 3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д/с «Родничок»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д/с «Колокольчик»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МОУ ДОД ЦТРГО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школа-интернат № 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  <a:tr h="32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157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600" marR="686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2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410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10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4103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4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756592" y="188640"/>
          <a:ext cx="9025927" cy="635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76900" y="404813"/>
          <a:ext cx="3148013" cy="62567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82151"/>
                <a:gridCol w="565862"/>
              </a:tblGrid>
              <a:tr h="59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Начальное образование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46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Английский язык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Биология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География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ИЗО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Информатика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История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Математика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Музыка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МХК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ОБЖ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Обществознание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ru-RU" sz="1700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Литература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Технология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Физика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7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Химия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УВР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  <a:tr h="297921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</a:rPr>
                        <a:t>157</a:t>
                      </a:r>
                      <a:endParaRPr lang="ru-RU" sz="17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96" marR="685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505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5062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3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5064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5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105025"/>
            <a:ext cx="413543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650" y="2095500"/>
            <a:ext cx="415131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608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608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608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939800" y="2852738"/>
            <a:ext cx="7705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Режим доступа: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https://cloud.mail.ru/public/3JXG/WB6UYqUUk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1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Городская дидактическая копилка флипчартов</a:t>
            </a:r>
            <a:b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«Интерактивный калейдоскоп»</a:t>
            </a:r>
          </a:p>
        </p:txBody>
      </p:sp>
      <p:grpSp>
        <p:nvGrpSpPr>
          <p:cNvPr id="4710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7110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7112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3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7108" name="Прямоугольник 1"/>
          <p:cNvSpPr>
            <a:spLocks noChangeArrowheads="1"/>
          </p:cNvSpPr>
          <p:nvPr/>
        </p:nvSpPr>
        <p:spPr bwMode="auto">
          <a:xfrm>
            <a:off x="971550" y="2187575"/>
            <a:ext cx="7704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smtClean="0">
                <a:solidFill>
                  <a:prstClr val="black"/>
                </a:solidFill>
                <a:latin typeface="Calibri" pitchFamily="34" charset="0"/>
              </a:rPr>
              <a:t>Режим доступа: </a:t>
            </a:r>
            <a:r>
              <a:rPr lang="en-US" sz="2800" smtClean="0">
                <a:solidFill>
                  <a:prstClr val="black"/>
                </a:solidFill>
                <a:latin typeface="Calibri" pitchFamily="34" charset="0"/>
                <a:hlinkClick r:id="rId6"/>
              </a:rPr>
              <a:t>https://cloud.mail.ru/public/3JXG/WB6UYqUUk</a:t>
            </a:r>
            <a:r>
              <a:rPr lang="ru-RU" sz="2800" smtClean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81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813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2" name="Прямоугольник 10"/>
          <p:cNvSpPr>
            <a:spLocks noChangeArrowheads="1"/>
          </p:cNvSpPr>
          <p:nvPr/>
        </p:nvSpPr>
        <p:spPr bwMode="auto">
          <a:xfrm>
            <a:off x="323850" y="476250"/>
            <a:ext cx="8621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Городской</a:t>
            </a: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фестиваль открытых уроков 2015 г. 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pic>
        <p:nvPicPr>
          <p:cNvPr id="48133" name="Рисунок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07741"/>
            <a:ext cx="6143668" cy="486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88950" y="6072206"/>
            <a:ext cx="4874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Федотова Л. Н., МОУ </a:t>
            </a:r>
            <a:r>
              <a:rPr lang="ru-RU" sz="24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гимназия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813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8137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8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2" name="Прямоугольник 10"/>
          <p:cNvSpPr>
            <a:spLocks noChangeArrowheads="1"/>
          </p:cNvSpPr>
          <p:nvPr/>
        </p:nvSpPr>
        <p:spPr bwMode="auto">
          <a:xfrm>
            <a:off x="323850" y="476250"/>
            <a:ext cx="8621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Городской</a:t>
            </a: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фестиваль открытых уроков 2015 г. </a:t>
            </a:r>
            <a:endParaRPr lang="ru-RU" sz="3200" smtClean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pic>
        <p:nvPicPr>
          <p:cNvPr id="12" name="Picture 2" descr="C:\Users\1\Documents\Рабочие материалы\Проект_Конструирование урока\Фестиваль открытых уроков _2015\Фото\Пасхина Н.В\DSCN69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084892" cy="48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8950" y="6072206"/>
            <a:ext cx="426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Calibri" pitchFamily="34" charset="0"/>
              </a:rPr>
              <a:t>Пасхина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 Н. В. , МОУ ООШ № 3 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6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23850" y="684213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Планы на ближайшее будущее</a:t>
            </a:r>
          </a:p>
        </p:txBody>
      </p:sp>
      <p:grpSp>
        <p:nvGrpSpPr>
          <p:cNvPr id="49155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49157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49159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160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468313" y="1700213"/>
            <a:ext cx="8280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В ноябре 2015 года будет организовано обучение группы педагогов школ на базе ООШ № 3</a:t>
            </a:r>
          </a:p>
          <a:p>
            <a:pPr marL="442913" indent="-442913">
              <a:buFontTx/>
              <a:buBlip>
                <a:blip r:embed="rId7"/>
              </a:buBlip>
              <a:defRPr/>
            </a:pPr>
            <a:endParaRPr 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  <a:defRPr/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В марте и ноябре 2016 года обучение для педагогов дошкольных образовательных организаций</a:t>
            </a:r>
            <a:endParaRPr lang="ru-RU" sz="24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3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Основные задачи</a:t>
            </a:r>
            <a:b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Городского конкурса </a:t>
            </a:r>
            <a:r>
              <a:rPr lang="ru-RU" sz="3200" dirty="0" err="1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флипчартов</a:t>
            </a:r>
            <a: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</a:br>
            <a:endParaRPr lang="ru-RU" sz="3200" dirty="0" smtClean="0">
              <a:solidFill>
                <a:srgbClr val="A50021"/>
              </a:solidFill>
              <a:latin typeface="Impact" pitchFamily="34" charset="0"/>
              <a:cs typeface="Times New Roman" pitchFamily="18" charset="0"/>
            </a:endParaRPr>
          </a:p>
        </p:txBody>
      </p:sp>
      <p:grpSp>
        <p:nvGrpSpPr>
          <p:cNvPr id="50179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0181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182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0183" name="Picture 7" descr="3a1758019b7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4" name="Picture 8" descr="fgos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80" name="Прямоугольник 8"/>
          <p:cNvSpPr>
            <a:spLocks noChangeArrowheads="1"/>
          </p:cNvSpPr>
          <p:nvPr/>
        </p:nvSpPr>
        <p:spPr bwMode="auto">
          <a:xfrm>
            <a:off x="468313" y="1557338"/>
            <a:ext cx="8280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Выявление успешных образцов педагогической практики по использованию интерактивных средств обучения (интерактивной доски, системы опроса и тестирования, </a:t>
            </a:r>
            <a:r>
              <a:rPr lang="ru-RU" sz="2400" dirty="0" err="1" smtClean="0">
                <a:solidFill>
                  <a:prstClr val="black"/>
                </a:solidFill>
                <a:latin typeface="Calibri" pitchFamily="34" charset="0"/>
              </a:rPr>
              <a:t>документ-камеры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 marL="442913" indent="-442913">
              <a:buFontTx/>
              <a:buBlip>
                <a:blip r:embed="rId7"/>
              </a:buBlip>
            </a:pPr>
            <a:endParaRPr lang="ru-RU" sz="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Выявление и поощрение педагогов, внедряющих интерактивные средства обучения в образовательный процесс</a:t>
            </a:r>
          </a:p>
          <a:p>
            <a:pPr marL="442913" indent="-442913">
              <a:buFontTx/>
              <a:buBlip>
                <a:blip r:embed="rId7"/>
              </a:buBlip>
            </a:pPr>
            <a:endParaRPr lang="ru-RU" sz="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442913" indent="-442913">
              <a:buFontTx/>
              <a:buBlip>
                <a:blip r:embed="rId7"/>
              </a:buBlip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Способствование эффективному обмену опытом использования интерактивных средств обучения в образовательном процессе, развитию </a:t>
            </a:r>
            <a:b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профессиональной компетентности педагогов</a:t>
            </a:r>
            <a:endParaRPr lang="ru-RU" sz="2400" dirty="0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7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250825" y="1733550"/>
            <a:ext cx="86423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Технические достижения не стоят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ровным счетом ничего, если педагоги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не в состоянии их использовать.</a:t>
            </a:r>
            <a:br>
              <a:rPr lang="ru-RU" sz="3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Чудеса творят не компьютеры, а учителя!</a:t>
            </a:r>
          </a:p>
        </p:txBody>
      </p:sp>
      <p:grpSp>
        <p:nvGrpSpPr>
          <p:cNvPr id="51203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1205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1207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08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5867400" y="3995738"/>
            <a:ext cx="2655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smtClean="0">
                <a:solidFill>
                  <a:prstClr val="black"/>
                </a:solidFill>
                <a:latin typeface="Calibri" pitchFamily="34" charset="0"/>
              </a:rPr>
              <a:t>Крейг Барретт</a:t>
            </a: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166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Противоречивость ситуации с 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166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1670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1671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1672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1673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900113" y="1700213"/>
            <a:ext cx="5857875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800">
                <a:solidFill>
                  <a:srgbClr val="10253F"/>
                </a:solidFill>
                <a:cs typeface="Arial" charset="0"/>
              </a:rPr>
              <a:t>Неопределенность статуса МС                        в ФЗ «Об образовании в РФ»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2975" y="3635375"/>
            <a:ext cx="5265738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выполнять методические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50825" y="2349500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СПАСИБО ЗА ВНИМАНИЕ!</a:t>
            </a:r>
          </a:p>
        </p:txBody>
      </p:sp>
      <p:grpSp>
        <p:nvGrpSpPr>
          <p:cNvPr id="52227" name="Группа 2"/>
          <p:cNvGrpSpPr>
            <a:grpSpLocks/>
          </p:cNvGrpSpPr>
          <p:nvPr/>
        </p:nvGrpSpPr>
        <p:grpSpPr bwMode="auto">
          <a:xfrm>
            <a:off x="7143750" y="5005388"/>
            <a:ext cx="1887538" cy="1682750"/>
            <a:chOff x="-56615" y="0"/>
            <a:chExt cx="1888412" cy="1683283"/>
          </a:xfrm>
        </p:grpSpPr>
        <p:pic>
          <p:nvPicPr>
            <p:cNvPr id="52228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29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52230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1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63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2690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Основные задачи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2691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269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2695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2696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468313" y="1189038"/>
            <a:ext cx="80168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>
                <a:solidFill>
                  <a:srgbClr val="10253F"/>
                </a:solidFill>
                <a:cs typeface="Arial" charset="0"/>
              </a:rPr>
              <a:t>А</a:t>
            </a:r>
            <a:r>
              <a:rPr lang="ru-RU" sz="2400"/>
              <a:t>нализ состояния, прогнозировании и планировании развития системы образования в городе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Участие в разработке городских целевых программ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Методическое сопровождение ОО, руководителей, педагогов инновационных образовательных учреждений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Участие в разработке проектов, ОП ОО</a:t>
            </a:r>
          </a:p>
          <a:p>
            <a:pPr marL="442913" indent="-442913">
              <a:spcBef>
                <a:spcPts val="600"/>
              </a:spcBef>
              <a:buFontTx/>
              <a:buBlip>
                <a:blip r:embed="rId5"/>
              </a:buBlip>
            </a:pPr>
            <a:r>
              <a:rPr lang="ru-RU" sz="2400"/>
              <a:t>Экспертиза проектов (программ, концепций) развития образовательных учреждений, авторских программ, методических разработок учителей, образовательных инноваций</a:t>
            </a:r>
            <a:endParaRPr lang="ru-RU" sz="2400">
              <a:solidFill>
                <a:srgbClr val="10253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4651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3714" name="Прямоугольник 2"/>
          <p:cNvSpPr>
            <a:spLocks noChangeArrowheads="1"/>
          </p:cNvSpPr>
          <p:nvPr/>
        </p:nvSpPr>
        <p:spPr bwMode="auto">
          <a:xfrm>
            <a:off x="269875" y="617314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Выход найден </a:t>
            </a:r>
            <a:r>
              <a:rPr lang="ru-RU" sz="3200" b="1" dirty="0" smtClean="0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 —  интеграция</a:t>
            </a:r>
            <a:endParaRPr lang="ru-RU" sz="3200" b="1" dirty="0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3715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3726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3727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3728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3729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571625"/>
            <a:ext cx="8016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3717" name="Picture 8" descr="http://www.iro.yar.ru/fileadmin/iro/shabl/images/iro_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363" y="1633538"/>
            <a:ext cx="14525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011863" y="1938338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Муниципальные методические службы региона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57788" y="4376738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ВУЗы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89088" y="4387850"/>
            <a:ext cx="25209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Учреждения дополнительного образования взрослых</a:t>
            </a:r>
          </a:p>
        </p:txBody>
      </p:sp>
      <p:sp>
        <p:nvSpPr>
          <p:cNvPr id="7" name="Овал 6"/>
          <p:cNvSpPr/>
          <p:nvPr/>
        </p:nvSpPr>
        <p:spPr>
          <a:xfrm>
            <a:off x="3203575" y="2095500"/>
            <a:ext cx="2089150" cy="19097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ММЦ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81250" y="2341563"/>
            <a:ext cx="935038" cy="265112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92725" y="2395538"/>
            <a:ext cx="628650" cy="282575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546350" y="3698875"/>
            <a:ext cx="904875" cy="552450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94338" y="3619500"/>
            <a:ext cx="681037" cy="569913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4738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Школа методиста </a:t>
            </a:r>
            <a:r>
              <a:rPr lang="ru-RU" b="1">
                <a:solidFill>
                  <a:schemeClr val="folHlink"/>
                </a:solidFill>
              </a:rPr>
              <a:t>–</a:t>
            </a:r>
            <a:r>
              <a:rPr lang="ru-RU"/>
              <a:t> </a:t>
            </a:r>
            <a:r>
              <a:rPr lang="ru-RU" sz="32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  <p:grpSp>
        <p:nvGrpSpPr>
          <p:cNvPr id="244739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4743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4744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4745" name="Picture 7" descr="3a1758019b7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4746" name="Picture 8" descr="fgos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684213" y="1571625"/>
            <a:ext cx="8016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4741" name="Picture 8" descr="http://www.iro.yar.ru/fileadmin/iro/shabl/images/iro_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1995488"/>
            <a:ext cx="14525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9"/>
          <a:stretch>
            <a:fillRect/>
          </a:stretch>
        </p:blipFill>
        <p:spPr bwMode="auto">
          <a:xfrm>
            <a:off x="250825" y="1025525"/>
            <a:ext cx="86423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350838"/>
            <a:ext cx="8623300" cy="619283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786" name="Прямоугольник 2"/>
          <p:cNvSpPr>
            <a:spLocks noChangeArrowheads="1"/>
          </p:cNvSpPr>
          <p:nvPr/>
        </p:nvSpPr>
        <p:spPr bwMode="auto">
          <a:xfrm>
            <a:off x="269875" y="476250"/>
            <a:ext cx="862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Impact" pitchFamily="34" charset="0"/>
                <a:cs typeface="Times New Roman" pitchFamily="18" charset="0"/>
              </a:rPr>
              <a:t>Взаимодействие ММС</a:t>
            </a:r>
            <a:endParaRPr lang="ru-RU" sz="3200" b="1">
              <a:solidFill>
                <a:srgbClr val="003366"/>
              </a:solidFill>
              <a:latin typeface="Optima"/>
              <a:cs typeface="Times New Roman" pitchFamily="18" charset="0"/>
            </a:endParaRPr>
          </a:p>
        </p:txBody>
      </p:sp>
      <p:grpSp>
        <p:nvGrpSpPr>
          <p:cNvPr id="246787" name="Группа 4"/>
          <p:cNvGrpSpPr>
            <a:grpSpLocks/>
          </p:cNvGrpSpPr>
          <p:nvPr/>
        </p:nvGrpSpPr>
        <p:grpSpPr bwMode="auto">
          <a:xfrm>
            <a:off x="7254875" y="5084763"/>
            <a:ext cx="1889125" cy="1684337"/>
            <a:chOff x="-56615" y="0"/>
            <a:chExt cx="1888412" cy="1683283"/>
          </a:xfrm>
        </p:grpSpPr>
        <p:pic>
          <p:nvPicPr>
            <p:cNvPr id="246789" name="Picture 2" descr="C:\Documents and Settings\1\Рабочий стол\25-11-2014\Бумага\karanda133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615" y="0"/>
              <a:ext cx="1888412" cy="168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50889" y="72008"/>
              <a:ext cx="1240340" cy="1155195"/>
              <a:chOff x="845" y="3152"/>
              <a:chExt cx="2826" cy="1945"/>
            </a:xfrm>
          </p:grpSpPr>
          <p:pic>
            <p:nvPicPr>
              <p:cNvPr id="246791" name="Picture 7" descr="3a1758019b7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3152"/>
                <a:ext cx="2826" cy="1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792" name="Picture 8" descr="fgos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0" y="4110"/>
                <a:ext cx="13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81" y="1692301"/>
            <a:ext cx="7992888" cy="3384377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eeee49-56-29cc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eeee49-56-29ccv</Template>
  <TotalTime>2321</TotalTime>
  <Words>1175</Words>
  <Application>Microsoft Office PowerPoint</Application>
  <PresentationFormat>Экран (4:3)</PresentationFormat>
  <Paragraphs>229</Paragraphs>
  <Slides>50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74" baseType="lpstr">
      <vt:lpstr>eeee49-56-29ccv</vt:lpstr>
      <vt:lpstr>1_eeee49-56-29ccv</vt:lpstr>
      <vt:lpstr>2_eeee49-56-29ccv</vt:lpstr>
      <vt:lpstr>3_eeee49-56-29ccv</vt:lpstr>
      <vt:lpstr>4_eeee49-56-29ccv</vt:lpstr>
      <vt:lpstr>5_eeee49-56-29ccv</vt:lpstr>
      <vt:lpstr>6_eeee49-56-29ccv</vt:lpstr>
      <vt:lpstr>7_eeee49-56-29ccv</vt:lpstr>
      <vt:lpstr>8_eeee49-56-29ccv</vt:lpstr>
      <vt:lpstr>9_eeee49-56-29ccv</vt:lpstr>
      <vt:lpstr>10_eeee49-56-29ccv</vt:lpstr>
      <vt:lpstr>11_eeee49-56-29ccv</vt:lpstr>
      <vt:lpstr>12_eeee49-56-29ccv</vt:lpstr>
      <vt:lpstr>13_eeee49-56-29ccv</vt:lpstr>
      <vt:lpstr>14_eeee49-56-29ccv</vt:lpstr>
      <vt:lpstr>16_eeee49-56-29ccv</vt:lpstr>
      <vt:lpstr>17_eeee49-56-29ccv</vt:lpstr>
      <vt:lpstr>19_eeee49-56-29ccv</vt:lpstr>
      <vt:lpstr>20_eeee49-56-29ccv</vt:lpstr>
      <vt:lpstr>21_eeee49-56-29ccv</vt:lpstr>
      <vt:lpstr>22_eeee49-56-29ccv</vt:lpstr>
      <vt:lpstr>15_eeee49-56-29ccv</vt:lpstr>
      <vt:lpstr>18_eeee49-56-29ccv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 Николаевна Новикова</cp:lastModifiedBy>
  <cp:revision>148</cp:revision>
  <dcterms:created xsi:type="dcterms:W3CDTF">2015-08-14T09:40:03Z</dcterms:created>
  <dcterms:modified xsi:type="dcterms:W3CDTF">2015-10-21T13:14:30Z</dcterms:modified>
</cp:coreProperties>
</file>