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9" r:id="rId3"/>
    <p:sldId id="258" r:id="rId4"/>
    <p:sldId id="280" r:id="rId5"/>
    <p:sldId id="286" r:id="rId6"/>
    <p:sldId id="267" r:id="rId7"/>
    <p:sldId id="281" r:id="rId8"/>
    <p:sldId id="283" r:id="rId9"/>
    <p:sldId id="284" r:id="rId10"/>
    <p:sldId id="287" r:id="rId11"/>
    <p:sldId id="285" r:id="rId12"/>
    <p:sldId id="282" r:id="rId13"/>
    <p:sldId id="290" r:id="rId14"/>
    <p:sldId id="291" r:id="rId15"/>
    <p:sldId id="288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35D"/>
    <a:srgbClr val="E96333"/>
    <a:srgbClr val="F0D4D0"/>
    <a:srgbClr val="E1A59F"/>
    <a:srgbClr val="E9B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05" autoAdjust="0"/>
    <p:restoredTop sz="73871" autoAdjust="0"/>
  </p:normalViewPr>
  <p:slideViewPr>
    <p:cSldViewPr>
      <p:cViewPr varScale="1">
        <p:scale>
          <a:sx n="53" d="100"/>
          <a:sy n="5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1E3D1-14B7-444C-AEBD-4AE4F282B01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71D651-8A8F-4310-8B2C-E9C827C7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E5D19-21ED-408B-B8E9-319594603C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1513D-A14F-4FAF-BEFA-0151ADB395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CC67D-440F-4FE7-8BBA-E79B62E93C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6B5A4-FE8B-4CDC-AD68-30F75E5100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B3B8B93-3A72-4DEE-AC11-A453857841B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57735E-7073-49B2-AC85-D6003260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3979-3781-4B81-9334-340FBF60B52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BD25-37A4-468C-8586-B7F4C236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842E-CE3E-484C-808F-929EEAF14E7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18B1-4B41-497A-B230-ABEE5D05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70B4-C0D1-4E6E-9A23-EFEA790FA39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1E10-891D-4805-823D-85501017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EDF6D7-529E-4B3D-A35F-F9C1D8B4D5A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F4EC1-F288-4784-B543-A5114A5E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78FD8B-E110-414C-B0F2-2F61FC5CE30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B64076-C1F8-40BA-87F3-87FA71726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180148-FC78-4FDB-9E0D-256D871C2DB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E3E4C3-C219-4F54-9187-316E02AA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70E05-D532-4079-B64C-0B6FE91DAC0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527C54-225F-4EEE-85CF-8472974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69BF-2487-4303-B85E-61713831BED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A0C1-284D-49AA-8762-B05E1BB21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CB4DE-AC7A-481F-89B1-DE2A61C74EE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30EA4B-9B8A-4EA9-B4A6-A0A188B37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D3A0BC-547C-47DA-88F9-EC704269E0E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DC542E-E719-4347-A376-0A2566D2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B08E88-6C10-4830-B928-8BE8F27F9A5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264DE2-538A-4CA6-A3C3-3ACE08BF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tehnologia5/" TargetMode="External"/><Relationship Id="rId7" Type="http://schemas.openxmlformats.org/officeDocument/2006/relationships/hyperlink" Target="https://sites.google.com/site/novoeseloskola/" TargetMode="External"/><Relationship Id="rId2" Type="http://schemas.openxmlformats.org/officeDocument/2006/relationships/hyperlink" Target="https://sites.google.com/site/skolabolsoesel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geografia5klass/" TargetMode="External"/><Relationship Id="rId5" Type="http://schemas.openxmlformats.org/officeDocument/2006/relationships/hyperlink" Target="https://sites.google.com/site/moubolseselskaasos/" TargetMode="External"/><Relationship Id="rId4" Type="http://schemas.openxmlformats.org/officeDocument/2006/relationships/hyperlink" Target="https://sites.google.com/site/biologiazivojorganiz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Информационное пространство учителя в условиях ФГОС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50" y="3857625"/>
            <a:ext cx="6400800" cy="1600200"/>
          </a:xfrm>
        </p:spPr>
        <p:txBody>
          <a:bodyPr/>
          <a:lstStyle/>
          <a:p>
            <a:pPr marR="0" eaLnBrk="1" hangingPunct="1"/>
            <a:r>
              <a:rPr lang="ru-RU" sz="2400" smtClean="0"/>
              <a:t>Шалаева Л.В., учитель русского языка и литературы МОУ Бакунинской оош, тьютор ИСО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38982" t="11719" r="1170" b="15039"/>
          <a:stretch>
            <a:fillRect/>
          </a:stretch>
        </p:blipFill>
        <p:spPr bwMode="auto">
          <a:xfrm>
            <a:off x="642938" y="357188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лево 2"/>
          <p:cNvSpPr/>
          <p:nvPr/>
        </p:nvSpPr>
        <p:spPr>
          <a:xfrm rot="9874114">
            <a:off x="-1128713" y="6140450"/>
            <a:ext cx="2257426" cy="425450"/>
          </a:xfrm>
          <a:prstGeom prst="leftArrow">
            <a:avLst>
              <a:gd name="adj1" fmla="val 0"/>
              <a:gd name="adj2" fmla="val 147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00439 L 0.63385 -0.016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3177" t="8789" r="18741" b="15038"/>
          <a:stretch>
            <a:fillRect/>
          </a:stretch>
        </p:blipFill>
        <p:spPr bwMode="auto">
          <a:xfrm>
            <a:off x="-55563" y="214313"/>
            <a:ext cx="91995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лево 2"/>
          <p:cNvSpPr/>
          <p:nvPr/>
        </p:nvSpPr>
        <p:spPr>
          <a:xfrm rot="19121875">
            <a:off x="5586413" y="152400"/>
            <a:ext cx="3455987" cy="477838"/>
          </a:xfrm>
          <a:prstGeom prst="leftArrow">
            <a:avLst>
              <a:gd name="adj1" fmla="val 0"/>
              <a:gd name="adj2" fmla="val 204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2635E-6 L -0.59914 0.012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913 0.01248 L -0.03212 0.40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/>
          <a:srcRect l="774" t="16629" r="43034" b="3104"/>
          <a:stretch>
            <a:fillRect/>
          </a:stretch>
        </p:blipFill>
        <p:spPr bwMode="auto">
          <a:xfrm>
            <a:off x="500063" y="285750"/>
            <a:ext cx="82153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0" y="1857375"/>
            <a:ext cx="8715375" cy="4525963"/>
          </a:xfrm>
        </p:spPr>
        <p:txBody>
          <a:bodyPr/>
          <a:lstStyle/>
          <a:p>
            <a:r>
              <a:rPr lang="en-US" u="sng" smtClean="0">
                <a:hlinkClick r:id="rId2"/>
              </a:rPr>
              <a:t>https://sites.google.com/site/skolabolsoeselo/</a:t>
            </a:r>
            <a:endParaRPr lang="ru-RU" u="sng" smtClean="0"/>
          </a:p>
          <a:p>
            <a:r>
              <a:rPr lang="en-US" u="sng" smtClean="0">
                <a:hlinkClick r:id="rId3"/>
              </a:rPr>
              <a:t>https://sites.google.com/site/tehnologia5/</a:t>
            </a:r>
            <a:endParaRPr lang="ru-RU" u="sng" smtClean="0"/>
          </a:p>
          <a:p>
            <a:r>
              <a:rPr lang="en-US" u="sng" smtClean="0">
                <a:hlinkClick r:id="rId4"/>
              </a:rPr>
              <a:t>https://sites.google.com/site/biologiazivojorganizm/</a:t>
            </a:r>
            <a:endParaRPr lang="ru-RU" u="sng" smtClean="0"/>
          </a:p>
          <a:p>
            <a:r>
              <a:rPr lang="en-US" u="sng" smtClean="0">
                <a:hlinkClick r:id="rId5"/>
              </a:rPr>
              <a:t>https://sites.google.com/site/moubolseselskaasos/</a:t>
            </a:r>
            <a:endParaRPr lang="ru-RU" u="sng" smtClean="0"/>
          </a:p>
          <a:p>
            <a:r>
              <a:rPr lang="en-US" u="sng" smtClean="0">
                <a:hlinkClick r:id="rId6"/>
              </a:rPr>
              <a:t>https://sites.google.com/site/geografia5klass/</a:t>
            </a:r>
            <a:endParaRPr lang="ru-RU" u="sng" smtClean="0"/>
          </a:p>
          <a:p>
            <a:r>
              <a:rPr lang="en-US" u="sng" smtClean="0">
                <a:hlinkClick r:id="rId7"/>
              </a:rPr>
              <a:t>https://sites.google.com/site/novoeseloskola/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/>
              <a:t>Сайты, созданные в сетевом пространстве </a:t>
            </a:r>
            <a:r>
              <a:rPr lang="en-US" sz="4400" dirty="0" smtClean="0"/>
              <a:t>Google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5490" t="8789" r="24231" b="6250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941" t="7812" r="24781" b="6250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 l="3843" t="8789" r="25878" b="6250"/>
          <a:stretch>
            <a:fillRect/>
          </a:stretch>
        </p:blipFill>
        <p:spPr bwMode="auto">
          <a:xfrm>
            <a:off x="-64" y="0"/>
            <a:ext cx="914406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 t="8789" r="25329" b="6250"/>
          <a:stretch>
            <a:fillRect/>
          </a:stretch>
        </p:blipFill>
        <p:spPr bwMode="auto">
          <a:xfrm>
            <a:off x="0" y="214290"/>
            <a:ext cx="97155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 l="12115" t="8984" r="14861" b="7031"/>
          <a:stretch>
            <a:fillRect/>
          </a:stretch>
        </p:blipFill>
        <p:spPr bwMode="auto">
          <a:xfrm>
            <a:off x="-357222" y="0"/>
            <a:ext cx="9501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/>
          <a:srcRect l="12664" t="8008" r="12665" b="6054"/>
          <a:stretch>
            <a:fillRect/>
          </a:stretch>
        </p:blipFill>
        <p:spPr bwMode="auto">
          <a:xfrm>
            <a:off x="-285784" y="285728"/>
            <a:ext cx="97155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i="1" dirty="0" smtClean="0"/>
              <a:t>Спасибо за внимание ) ) ) 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47863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 i="1" dirty="0" smtClean="0"/>
              <a:t>Детей надо учить тому, что пригодится им, когда они вырастут.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                                  </a:t>
            </a:r>
            <a:r>
              <a:rPr lang="ru-RU" sz="3600" dirty="0" smtClean="0"/>
              <a:t>(Аристипп,  </a:t>
            </a:r>
            <a:br>
              <a:rPr lang="ru-RU" sz="3600" dirty="0" smtClean="0"/>
            </a:br>
            <a:r>
              <a:rPr lang="ru-RU" sz="3600" dirty="0" smtClean="0"/>
              <a:t>                                  древнегреческий </a:t>
            </a:r>
            <a:br>
              <a:rPr lang="ru-RU" sz="3600" dirty="0" smtClean="0"/>
            </a:br>
            <a:r>
              <a:rPr lang="ru-RU" sz="3600" dirty="0" smtClean="0"/>
              <a:t>                                   философ )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3" y="428625"/>
            <a:ext cx="8491537" cy="60245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sz="2800" b="1" dirty="0" smtClean="0"/>
              <a:t>Информационно-образовательная </a:t>
            </a:r>
            <a:r>
              <a:rPr lang="ru-RU" altLang="ru-RU" sz="2800" b="1" dirty="0"/>
              <a:t>среда </a:t>
            </a:r>
            <a:r>
              <a:rPr lang="ru-RU" dirty="0" smtClean="0"/>
              <a:t>включает: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комплекс </a:t>
            </a:r>
            <a:r>
              <a:rPr lang="ru-RU" dirty="0"/>
              <a:t>информационных образовательных ресурсов, в том числе цифровые образовательные </a:t>
            </a:r>
            <a:r>
              <a:rPr lang="ru-RU" dirty="0" smtClean="0"/>
              <a:t>ресурсы;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совокупность </a:t>
            </a:r>
            <a:r>
              <a:rPr lang="ru-RU" dirty="0"/>
              <a:t>технологических средств </a:t>
            </a:r>
            <a:r>
              <a:rPr lang="ru-RU" dirty="0" smtClean="0"/>
              <a:t>ИКТ: </a:t>
            </a:r>
            <a:r>
              <a:rPr lang="ru-RU" dirty="0"/>
              <a:t>компьютеры, иное ИКТ оборудование, коммуникационные </a:t>
            </a:r>
            <a:r>
              <a:rPr lang="ru-RU" dirty="0" smtClean="0"/>
              <a:t>каналы;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систему </a:t>
            </a:r>
            <a:r>
              <a:rPr lang="ru-RU" dirty="0"/>
              <a:t>современных педагогических технологий, обеспечивающих обучение в современной информационно-образовательной среде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2143108" y="1428736"/>
            <a:ext cx="4786346" cy="642942"/>
          </a:xfrm>
          <a:custGeom>
            <a:avLst/>
            <a:gdLst>
              <a:gd name="connsiteX0" fmla="*/ 0 w 349228"/>
              <a:gd name="connsiteY0" fmla="*/ 0 h 174614"/>
              <a:gd name="connsiteX1" fmla="*/ 349228 w 349228"/>
              <a:gd name="connsiteY1" fmla="*/ 0 h 174614"/>
              <a:gd name="connsiteX2" fmla="*/ 349228 w 349228"/>
              <a:gd name="connsiteY2" fmla="*/ 174614 h 174614"/>
              <a:gd name="connsiteX3" fmla="*/ 0 w 349228"/>
              <a:gd name="connsiteY3" fmla="*/ 174614 h 174614"/>
              <a:gd name="connsiteX4" fmla="*/ 0 w 349228"/>
              <a:gd name="connsiteY4" fmla="*/ 0 h 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28" h="174614">
                <a:moveTo>
                  <a:pt x="0" y="0"/>
                </a:moveTo>
                <a:lnTo>
                  <a:pt x="349228" y="0"/>
                </a:lnTo>
                <a:lnTo>
                  <a:pt x="349228" y="174614"/>
                </a:lnTo>
                <a:lnTo>
                  <a:pt x="0" y="1746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Активизацию учащихся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571604" y="4357694"/>
            <a:ext cx="5789094" cy="785818"/>
          </a:xfrm>
          <a:custGeom>
            <a:avLst/>
            <a:gdLst>
              <a:gd name="connsiteX0" fmla="*/ 0 w 349228"/>
              <a:gd name="connsiteY0" fmla="*/ 0 h 174614"/>
              <a:gd name="connsiteX1" fmla="*/ 349228 w 349228"/>
              <a:gd name="connsiteY1" fmla="*/ 0 h 174614"/>
              <a:gd name="connsiteX2" fmla="*/ 349228 w 349228"/>
              <a:gd name="connsiteY2" fmla="*/ 174614 h 174614"/>
              <a:gd name="connsiteX3" fmla="*/ 0 w 349228"/>
              <a:gd name="connsiteY3" fmla="*/ 174614 h 174614"/>
              <a:gd name="connsiteX4" fmla="*/ 0 w 349228"/>
              <a:gd name="connsiteY4" fmla="*/ 0 h 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28" h="174614">
                <a:moveTo>
                  <a:pt x="0" y="0"/>
                </a:moveTo>
                <a:lnTo>
                  <a:pt x="349228" y="0"/>
                </a:lnTo>
                <a:lnTo>
                  <a:pt x="349228" y="174614"/>
                </a:lnTo>
                <a:lnTo>
                  <a:pt x="0" y="1746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интереса к предмету у обучающихся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000232" y="2285992"/>
            <a:ext cx="5072098" cy="785818"/>
          </a:xfrm>
          <a:custGeom>
            <a:avLst/>
            <a:gdLst>
              <a:gd name="connsiteX0" fmla="*/ 0 w 349228"/>
              <a:gd name="connsiteY0" fmla="*/ 0 h 174614"/>
              <a:gd name="connsiteX1" fmla="*/ 349228 w 349228"/>
              <a:gd name="connsiteY1" fmla="*/ 0 h 174614"/>
              <a:gd name="connsiteX2" fmla="*/ 349228 w 349228"/>
              <a:gd name="connsiteY2" fmla="*/ 174614 h 174614"/>
              <a:gd name="connsiteX3" fmla="*/ 0 w 349228"/>
              <a:gd name="connsiteY3" fmla="*/ 174614 h 174614"/>
              <a:gd name="connsiteX4" fmla="*/ 0 w 349228"/>
              <a:gd name="connsiteY4" fmla="*/ 0 h 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28" h="174614">
                <a:moveTo>
                  <a:pt x="0" y="0"/>
                </a:moveTo>
                <a:lnTo>
                  <a:pt x="349228" y="0"/>
                </a:lnTo>
                <a:lnTo>
                  <a:pt x="349228" y="174614"/>
                </a:lnTo>
                <a:lnTo>
                  <a:pt x="0" y="1746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Ориентацию на самообразование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1785918" y="3286124"/>
            <a:ext cx="5357850" cy="785818"/>
          </a:xfrm>
          <a:custGeom>
            <a:avLst/>
            <a:gdLst>
              <a:gd name="connsiteX0" fmla="*/ 0 w 349228"/>
              <a:gd name="connsiteY0" fmla="*/ 0 h 174614"/>
              <a:gd name="connsiteX1" fmla="*/ 349228 w 349228"/>
              <a:gd name="connsiteY1" fmla="*/ 0 h 174614"/>
              <a:gd name="connsiteX2" fmla="*/ 349228 w 349228"/>
              <a:gd name="connsiteY2" fmla="*/ 174614 h 174614"/>
              <a:gd name="connsiteX3" fmla="*/ 0 w 349228"/>
              <a:gd name="connsiteY3" fmla="*/ 174614 h 174614"/>
              <a:gd name="connsiteX4" fmla="*/ 0 w 349228"/>
              <a:gd name="connsiteY4" fmla="*/ 0 h 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28" h="174614">
                <a:moveTo>
                  <a:pt x="0" y="0"/>
                </a:moveTo>
                <a:lnTo>
                  <a:pt x="349228" y="0"/>
                </a:lnTo>
                <a:lnTo>
                  <a:pt x="349228" y="174614"/>
                </a:lnTo>
                <a:lnTo>
                  <a:pt x="0" y="1746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Индивидуализацию учебного процесса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000100" y="5429264"/>
            <a:ext cx="7330329" cy="920029"/>
          </a:xfrm>
          <a:custGeom>
            <a:avLst/>
            <a:gdLst>
              <a:gd name="connsiteX0" fmla="*/ 0 w 349228"/>
              <a:gd name="connsiteY0" fmla="*/ 0 h 174614"/>
              <a:gd name="connsiteX1" fmla="*/ 349228 w 349228"/>
              <a:gd name="connsiteY1" fmla="*/ 0 h 174614"/>
              <a:gd name="connsiteX2" fmla="*/ 349228 w 349228"/>
              <a:gd name="connsiteY2" fmla="*/ 174614 h 174614"/>
              <a:gd name="connsiteX3" fmla="*/ 0 w 349228"/>
              <a:gd name="connsiteY3" fmla="*/ 174614 h 174614"/>
              <a:gd name="connsiteX4" fmla="*/ 0 w 349228"/>
              <a:gd name="connsiteY4" fmla="*/ 0 h 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28" h="174614">
                <a:moveTo>
                  <a:pt x="0" y="0"/>
                </a:moveTo>
                <a:lnTo>
                  <a:pt x="349228" y="0"/>
                </a:lnTo>
                <a:lnTo>
                  <a:pt x="349228" y="174614"/>
                </a:lnTo>
                <a:lnTo>
                  <a:pt x="0" y="1746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Организацию коллективной деятельности, групповой работы</a:t>
            </a:r>
          </a:p>
        </p:txBody>
      </p:sp>
      <p:sp>
        <p:nvSpPr>
          <p:cNvPr id="12305" name="TextBox 10"/>
          <p:cNvSpPr txBox="1">
            <a:spLocks noChangeArrowheads="1"/>
          </p:cNvSpPr>
          <p:nvPr/>
        </p:nvSpPr>
        <p:spPr bwMode="auto">
          <a:xfrm>
            <a:off x="0" y="2857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Lucida Sans Unicode" pitchFamily="34" charset="0"/>
              </a:rPr>
              <a:t>Создание информационного пространства </a:t>
            </a:r>
          </a:p>
          <a:p>
            <a:pPr algn="ctr"/>
            <a:r>
              <a:rPr lang="ru-RU" sz="3200" b="1">
                <a:latin typeface="Lucida Sans Unicode" pitchFamily="34" charset="0"/>
              </a:rPr>
              <a:t>позволяет учителю обеспечить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ru-RU" sz="2600" smtClean="0"/>
              <a:t>Экономия времени в процессе информационного общения;</a:t>
            </a:r>
          </a:p>
          <a:p>
            <a:r>
              <a:rPr lang="ru-RU" sz="2600" smtClean="0"/>
              <a:t>Автоматизация всех операций по обработке информации;</a:t>
            </a:r>
          </a:p>
          <a:p>
            <a:r>
              <a:rPr lang="ru-RU" sz="2600" smtClean="0"/>
              <a:t>Обеспечение информационной безопасности;</a:t>
            </a:r>
          </a:p>
          <a:p>
            <a:r>
              <a:rPr lang="ru-RU" sz="2600" smtClean="0"/>
              <a:t>Создание условий взаимовыгодного использования информационных ресурсов;</a:t>
            </a:r>
          </a:p>
          <a:p>
            <a:r>
              <a:rPr lang="ru-RU" sz="2600" smtClean="0"/>
              <a:t>Установление, сохранение и развитие деловых контактов;</a:t>
            </a:r>
          </a:p>
          <a:p>
            <a:r>
              <a:rPr lang="ru-RU" sz="2600" smtClean="0"/>
              <a:t>Беспрепятственное распространение информации.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Преимущества создания информационного пространства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>
                <a:cs typeface="Arabic Typesetting" pitchFamily="66" charset="-78"/>
              </a:rPr>
              <a:t>заключается не столько в овладении навыками ИКТ, сколько в 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ОПЫТЕ ПРИМЕНЕНИЯ ИКТ в своей профессиональной деятельности как эффективного педагогического средства</a:t>
            </a:r>
            <a:r>
              <a:rPr lang="ru-RU" sz="3200" dirty="0" smtClean="0">
                <a:cs typeface="Arabic Typesetting" pitchFamily="66" charset="-78"/>
              </a:rPr>
              <a:t>.</a:t>
            </a:r>
            <a:endParaRPr lang="ru-RU" sz="3200" dirty="0">
              <a:cs typeface="Arabic Typesetting" pitchFamily="66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ИКТ-компетентность учителя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85750" y="642938"/>
            <a:ext cx="8501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Lucida Sans Unicode" pitchFamily="34" charset="0"/>
              </a:rPr>
              <a:t>Проектирование сетевого учебного пространства средствами сервисов сети Интернет </a:t>
            </a:r>
            <a:endParaRPr lang="ru-RU" sz="3600">
              <a:latin typeface="Lucida Sans Unicode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 l="11620" t="19633" r="17505" b="39035"/>
          <a:stretch>
            <a:fillRect/>
          </a:stretch>
        </p:blipFill>
        <p:spPr bwMode="auto">
          <a:xfrm>
            <a:off x="0" y="2786063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 l="38982" t="11719" r="1170" b="15039"/>
          <a:stretch>
            <a:fillRect/>
          </a:stretch>
        </p:blipFill>
        <p:spPr bwMode="auto">
          <a:xfrm>
            <a:off x="1357313" y="785813"/>
            <a:ext cx="77866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gm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5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 rot="12487203">
            <a:off x="6684963" y="550863"/>
            <a:ext cx="1247775" cy="485775"/>
          </a:xfrm>
          <a:prstGeom prst="leftArrow">
            <a:avLst>
              <a:gd name="adj1" fmla="val 3479"/>
              <a:gd name="adj2" fmla="val 13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498014">
            <a:off x="5106988" y="4311650"/>
            <a:ext cx="2184400" cy="608013"/>
          </a:xfrm>
          <a:prstGeom prst="leftArrow">
            <a:avLst>
              <a:gd name="adj1" fmla="val 0"/>
              <a:gd name="adj2" fmla="val 132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8789" r="29723" b="12109"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3214688" y="2286000"/>
            <a:ext cx="977900" cy="484188"/>
          </a:xfrm>
          <a:prstGeom prst="rightArrow">
            <a:avLst>
              <a:gd name="adj1" fmla="val 0"/>
              <a:gd name="adj2" fmla="val 13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7837 L 0.00053 0.254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3820</TotalTime>
  <Words>171</Words>
  <Application>Microsoft Office PowerPoint</Application>
  <PresentationFormat>Экран (4:3)</PresentationFormat>
  <Paragraphs>37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Lucida Sans Unicode</vt:lpstr>
      <vt:lpstr>Wingdings 3</vt:lpstr>
      <vt:lpstr>Verdana</vt:lpstr>
      <vt:lpstr>Wingdings 2</vt:lpstr>
      <vt:lpstr>Calibri</vt:lpstr>
      <vt:lpstr>Arabic Typesetting</vt:lpstr>
      <vt:lpstr>Открытая</vt:lpstr>
      <vt:lpstr>Информационное пространство учителя в условиях ФГОС</vt:lpstr>
      <vt:lpstr>Детей надо учить тому, что пригодится им, когда они вырастут.                                   (Аристипп,                                     древнегреческий                                     философ ) </vt:lpstr>
      <vt:lpstr>Слайд 3</vt:lpstr>
      <vt:lpstr>Слайд 4</vt:lpstr>
      <vt:lpstr>Преимущества создания информационного пространства</vt:lpstr>
      <vt:lpstr>ИКТ-компетентность учителя</vt:lpstr>
      <vt:lpstr>Слайд 7</vt:lpstr>
      <vt:lpstr>Слайд 8</vt:lpstr>
      <vt:lpstr>Слайд 9</vt:lpstr>
      <vt:lpstr>Слайд 10</vt:lpstr>
      <vt:lpstr>Слайд 11</vt:lpstr>
      <vt:lpstr>Слайд 12</vt:lpstr>
      <vt:lpstr>Сайты, созданные в сетевом пространстве Google</vt:lpstr>
      <vt:lpstr>Слайд 14</vt:lpstr>
      <vt:lpstr>Спасибо за внимание ) )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Компетенции учителя в условиях работы в современной ИОС</dc:title>
  <dc:creator>Галина Дмитриевна Редченкова</dc:creator>
  <cp:lastModifiedBy>Любаша</cp:lastModifiedBy>
  <cp:revision>196</cp:revision>
  <cp:lastPrinted>2013-10-08T05:25:24Z</cp:lastPrinted>
  <dcterms:created xsi:type="dcterms:W3CDTF">2013-09-25T07:50:33Z</dcterms:created>
  <dcterms:modified xsi:type="dcterms:W3CDTF">2015-10-20T17:22:04Z</dcterms:modified>
</cp:coreProperties>
</file>