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2" r:id="rId6"/>
    <p:sldId id="283" r:id="rId7"/>
    <p:sldId id="263" r:id="rId8"/>
    <p:sldId id="264" r:id="rId9"/>
    <p:sldId id="265" r:id="rId10"/>
    <p:sldId id="284" r:id="rId11"/>
    <p:sldId id="285" r:id="rId12"/>
    <p:sldId id="267" r:id="rId13"/>
    <p:sldId id="268" r:id="rId14"/>
    <p:sldId id="269" r:id="rId15"/>
    <p:sldId id="270" r:id="rId16"/>
    <p:sldId id="286" r:id="rId17"/>
    <p:sldId id="287" r:id="rId18"/>
    <p:sldId id="271" r:id="rId19"/>
    <p:sldId id="288" r:id="rId20"/>
    <p:sldId id="273" r:id="rId21"/>
    <p:sldId id="276" r:id="rId22"/>
    <p:sldId id="277" r:id="rId23"/>
    <p:sldId id="278" r:id="rId24"/>
    <p:sldId id="280" r:id="rId25"/>
    <p:sldId id="293" r:id="rId26"/>
    <p:sldId id="281" r:id="rId27"/>
    <p:sldId id="289" r:id="rId28"/>
    <p:sldId id="290" r:id="rId29"/>
    <p:sldId id="282" r:id="rId30"/>
    <p:sldId id="291" r:id="rId31"/>
    <p:sldId id="29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37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048000" y="685800"/>
            <a:ext cx="6096000" cy="3657600"/>
          </a:xfrm>
        </p:spPr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6000" b="1" i="1" dirty="0" smtClean="0"/>
              <a:t>Страницы </a:t>
            </a:r>
            <a:r>
              <a:rPr lang="ru-RU" sz="6000" b="1" i="1" dirty="0" smtClean="0"/>
              <a:t>истории </a:t>
            </a:r>
            <a:endParaRPr lang="ru-RU" sz="60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4149080"/>
            <a:ext cx="7543800" cy="914400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/>
              <a:t>Кафедра профессионального </a:t>
            </a:r>
            <a:r>
              <a:rPr lang="ru-RU" sz="3600" b="1" i="1" dirty="0" smtClean="0"/>
              <a:t>образования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2400" i="1" dirty="0" smtClean="0"/>
              <a:t>Заведующий кафедрой </a:t>
            </a:r>
            <a:br>
              <a:rPr lang="ru-RU" sz="2400" i="1" dirty="0" smtClean="0"/>
            </a:br>
            <a:r>
              <a:rPr lang="ru-RU" sz="2400" i="1" dirty="0" smtClean="0"/>
              <a:t>Сатарина Галина Георгиевна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11527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err="1" smtClean="0"/>
              <a:t>НМиУЦ</a:t>
            </a:r>
            <a:r>
              <a:rPr lang="ru-RU" sz="3200" i="1" dirty="0" smtClean="0"/>
              <a:t> РПО </a:t>
            </a:r>
            <a:endParaRPr lang="ru-RU" sz="32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0324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>
                <a:effectLst/>
              </a:rPr>
              <a:t>Первым директором центра был кандидат исторических наук Виктор Иванович Строганов. С 1996г по 2008  руководила центром Бережная Светлана Кирилловна , кандидат педагогических наук</a:t>
            </a:r>
            <a:r>
              <a:rPr lang="ru-RU" i="1" dirty="0" smtClean="0">
                <a:effectLst/>
              </a:rPr>
              <a:t>.</a:t>
            </a:r>
          </a:p>
          <a:p>
            <a:pPr marL="137160" indent="0">
              <a:buNone/>
            </a:pPr>
            <a:r>
              <a:rPr lang="ru-RU" i="1" dirty="0" smtClean="0">
                <a:effectLst/>
              </a:rPr>
              <a:t>Заместителями </a:t>
            </a:r>
            <a:r>
              <a:rPr lang="ru-RU" i="1" dirty="0">
                <a:effectLst/>
              </a:rPr>
              <a:t>руководителя на разных этапах были </a:t>
            </a:r>
            <a:r>
              <a:rPr lang="ru-RU" i="1" dirty="0" smtClean="0">
                <a:effectLst/>
              </a:rPr>
              <a:t>Л.А</a:t>
            </a:r>
            <a:r>
              <a:rPr lang="ru-RU" i="1" dirty="0">
                <a:effectLst/>
              </a:rPr>
              <a:t>. </a:t>
            </a:r>
            <a:r>
              <a:rPr lang="ru-RU" i="1" dirty="0" smtClean="0">
                <a:effectLst/>
              </a:rPr>
              <a:t>Козлов</a:t>
            </a:r>
            <a:r>
              <a:rPr lang="ru-RU" i="1" dirty="0">
                <a:effectLst/>
              </a:rPr>
              <a:t>, Л.А. Шишкова, Г.Г. Сатарина, </a:t>
            </a:r>
            <a:endParaRPr lang="ru-RU" i="1" dirty="0" smtClean="0">
              <a:effectLst/>
            </a:endParaRPr>
          </a:p>
          <a:p>
            <a:pPr marL="137160" indent="0">
              <a:buNone/>
            </a:pPr>
            <a:r>
              <a:rPr lang="ru-RU" i="1" dirty="0" smtClean="0">
                <a:effectLst/>
              </a:rPr>
              <a:t>А.С</a:t>
            </a:r>
            <a:r>
              <a:rPr lang="ru-RU" i="1" dirty="0">
                <a:effectLst/>
              </a:rPr>
              <a:t>. </a:t>
            </a:r>
            <a:r>
              <a:rPr lang="ru-RU" i="1" dirty="0" smtClean="0">
                <a:effectLst/>
              </a:rPr>
              <a:t>Поздняков, </a:t>
            </a:r>
            <a:r>
              <a:rPr lang="ru-RU" i="1" dirty="0">
                <a:effectLst/>
              </a:rPr>
              <a:t>И.Н. </a:t>
            </a:r>
            <a:r>
              <a:rPr lang="ru-RU" i="1" dirty="0" err="1">
                <a:effectLst/>
              </a:rPr>
              <a:t>Басалова</a:t>
            </a:r>
            <a:r>
              <a:rPr lang="ru-RU" i="1" dirty="0">
                <a:effectLst/>
              </a:rPr>
              <a:t>, Г.В. Жирнова.</a:t>
            </a:r>
          </a:p>
          <a:p>
            <a:endParaRPr lang="ru-RU" sz="24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smtClean="0"/>
              <a:t>Структура  </a:t>
            </a:r>
            <a:r>
              <a:rPr lang="ru-RU" sz="3200" i="1" dirty="0" err="1" smtClean="0"/>
              <a:t>НМиУЦ</a:t>
            </a:r>
            <a:r>
              <a:rPr lang="ru-RU" sz="3200" i="1" dirty="0" smtClean="0"/>
              <a:t> РПО </a:t>
            </a:r>
            <a:endParaRPr lang="ru-RU" sz="32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340768"/>
            <a:ext cx="8496944" cy="504056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sz="3100" b="1" i="1" dirty="0" smtClean="0">
                <a:effectLst/>
              </a:rPr>
              <a:t>Кабинеты</a:t>
            </a:r>
            <a:r>
              <a:rPr lang="ru-RU" sz="3100" b="1" i="1" dirty="0" smtClean="0">
                <a:effectLst/>
              </a:rPr>
              <a:t>:</a:t>
            </a:r>
          </a:p>
          <a:p>
            <a:pPr marL="137160" indent="0">
              <a:buNone/>
            </a:pPr>
            <a:r>
              <a:rPr lang="ru-RU" sz="3100" i="1" dirty="0" smtClean="0">
                <a:effectLst/>
              </a:rPr>
              <a:t>- </a:t>
            </a:r>
            <a:r>
              <a:rPr lang="ru-RU" sz="3100" i="1" dirty="0">
                <a:effectLst/>
              </a:rPr>
              <a:t>руководящих кадров – К.А. Булычева, Т.Н. </a:t>
            </a:r>
            <a:r>
              <a:rPr lang="ru-RU" sz="3100" i="1" dirty="0" err="1">
                <a:effectLst/>
              </a:rPr>
              <a:t>Глазовская</a:t>
            </a:r>
            <a:r>
              <a:rPr lang="ru-RU" sz="3100" i="1" dirty="0">
                <a:effectLst/>
              </a:rPr>
              <a:t>, Г.В. Сергиенко, М.Н. Лазарев, ,</a:t>
            </a:r>
          </a:p>
          <a:p>
            <a:pPr marL="137160" indent="0">
              <a:buNone/>
            </a:pPr>
            <a:r>
              <a:rPr lang="ru-RU" sz="3100" i="1" dirty="0">
                <a:effectLst/>
              </a:rPr>
              <a:t>- профессионального обучения – А.А. Алексеев, Н.Д. Виноградов, Н.Г. Борисова, Г.В. Жирнова, З.А. Лисина, Н.Л. </a:t>
            </a:r>
            <a:r>
              <a:rPr lang="ru-RU" sz="3100" i="1" dirty="0" err="1">
                <a:effectLst/>
              </a:rPr>
              <a:t>Пампутис</a:t>
            </a:r>
            <a:r>
              <a:rPr lang="ru-RU" sz="3100" i="1" dirty="0">
                <a:effectLst/>
              </a:rPr>
              <a:t>, Л.А. Козлов, С.В. Королева, Е.Е. Криволап, В.М. Туркин;</a:t>
            </a:r>
          </a:p>
          <a:p>
            <a:pPr marL="137160" indent="0">
              <a:buNone/>
            </a:pPr>
            <a:r>
              <a:rPr lang="ru-RU" sz="3100" i="1" dirty="0">
                <a:effectLst/>
              </a:rPr>
              <a:t>- общеобразовательных дисциплин, А.Н. Низовцева,  Л.И. </a:t>
            </a:r>
            <a:r>
              <a:rPr lang="ru-RU" sz="3100" i="1" dirty="0" err="1">
                <a:effectLst/>
              </a:rPr>
              <a:t>Аристархова</a:t>
            </a:r>
            <a:r>
              <a:rPr lang="ru-RU" sz="3100" i="1" dirty="0">
                <a:effectLst/>
              </a:rPr>
              <a:t>,  </a:t>
            </a:r>
            <a:r>
              <a:rPr lang="ru-RU" sz="3100" i="1" dirty="0" err="1">
                <a:effectLst/>
              </a:rPr>
              <a:t>Глазовская</a:t>
            </a:r>
            <a:r>
              <a:rPr lang="ru-RU" sz="3100" i="1" dirty="0">
                <a:effectLst/>
              </a:rPr>
              <a:t>, Г.В. Сергиенко, Е.В. Соколова, И.И. Семенова, М.А. Козлова.</a:t>
            </a:r>
          </a:p>
          <a:p>
            <a:pPr marL="137160" indent="0">
              <a:buNone/>
            </a:pPr>
            <a:r>
              <a:rPr lang="ru-RU" sz="3100" i="1" dirty="0">
                <a:effectLst/>
              </a:rPr>
              <a:t>- охраны труда В.А. Сараев, Н.Н. Мазаев, С.С. Разумов  </a:t>
            </a:r>
          </a:p>
          <a:p>
            <a:pPr marL="137160" indent="0">
              <a:buNone/>
            </a:pPr>
            <a:r>
              <a:rPr lang="ru-RU" sz="3100" i="1" dirty="0">
                <a:effectLst/>
              </a:rPr>
              <a:t>- информационно-методический Н.И. </a:t>
            </a:r>
            <a:r>
              <a:rPr lang="ru-RU" sz="3100" i="1" dirty="0" err="1">
                <a:effectLst/>
              </a:rPr>
              <a:t>Баландина</a:t>
            </a:r>
            <a:r>
              <a:rPr lang="ru-RU" sz="3100" i="1" dirty="0">
                <a:effectLst/>
              </a:rPr>
              <a:t>, А.Л. Бухарин, В.Ю. Иванов, Т.М. </a:t>
            </a:r>
            <a:r>
              <a:rPr lang="ru-RU" sz="3100" i="1" dirty="0" err="1">
                <a:effectLst/>
              </a:rPr>
              <a:t>Копрова</a:t>
            </a:r>
            <a:r>
              <a:rPr lang="ru-RU" sz="3100" i="1" dirty="0">
                <a:effectLst/>
              </a:rPr>
              <a:t>, М.А. </a:t>
            </a:r>
            <a:r>
              <a:rPr lang="ru-RU" sz="3100" i="1" dirty="0" err="1">
                <a:effectLst/>
              </a:rPr>
              <a:t>Образовская</a:t>
            </a:r>
            <a:r>
              <a:rPr lang="ru-RU" sz="3100" i="1" dirty="0">
                <a:effectLst/>
              </a:rPr>
              <a:t>, Т.И. Красильникова, Е.И. </a:t>
            </a:r>
            <a:r>
              <a:rPr lang="ru-RU" sz="3100" i="1" dirty="0" err="1">
                <a:effectLst/>
              </a:rPr>
              <a:t>Сясина</a:t>
            </a:r>
            <a:r>
              <a:rPr lang="ru-RU" sz="3100" i="1" dirty="0">
                <a:effectLst/>
              </a:rPr>
              <a:t>, Р.Б. Фролов, И.Л. Тишкина, В.В. Юлин</a:t>
            </a:r>
            <a:r>
              <a:rPr lang="ru-RU" sz="3100" i="1" dirty="0" smtClean="0">
                <a:effectLst/>
              </a:rPr>
              <a:t>. </a:t>
            </a:r>
            <a:endParaRPr lang="ru-RU" sz="3100" i="1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7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1999-2001 г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/>
              <a:t>В  НМ и УЦ  РПО в  1990 -2000 – е годы разработана и внедрена  </a:t>
            </a:r>
            <a:r>
              <a:rPr lang="ru-RU" i="1" u="sng" dirty="0"/>
              <a:t>вариативная ступенчатая система непрерывного  повышения квалификации педагогических и руководящих работников профессионального  образования области,</a:t>
            </a:r>
            <a:r>
              <a:rPr lang="ru-RU" i="1" dirty="0"/>
              <a:t> идеи и направления практической реализации которой были развиты в кандидатской диссертации директора Центра С.К. Бережной  «Вариативный подход в повышении квалификации работников профессионального образования</a:t>
            </a:r>
            <a:r>
              <a:rPr lang="ru-RU" i="1" dirty="0" smtClean="0"/>
              <a:t>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197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Результаты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474024" cy="4392488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ru-RU" i="1" u="sng" dirty="0" smtClean="0"/>
              <a:t>Ежегодно </a:t>
            </a:r>
            <a:r>
              <a:rPr lang="ru-RU" i="1" u="sng" dirty="0"/>
              <a:t>в НМ и УЦ РПО обучалось более 3000 руководящих и педагогических работников по разным  формам повышения квалификации</a:t>
            </a:r>
            <a:r>
              <a:rPr lang="ru-RU" u="sng" dirty="0"/>
              <a:t>. </a:t>
            </a:r>
            <a:endParaRPr lang="ru-RU" dirty="0"/>
          </a:p>
          <a:p>
            <a:pPr marL="137160" indent="0">
              <a:buNone/>
            </a:pPr>
            <a:r>
              <a:rPr lang="ru-RU" i="1" dirty="0" smtClean="0"/>
              <a:t> </a:t>
            </a:r>
            <a:r>
              <a:rPr lang="ru-RU" i="1" dirty="0"/>
              <a:t>Во все годы существования НМ </a:t>
            </a:r>
            <a:r>
              <a:rPr lang="ru-RU" i="1" dirty="0" err="1"/>
              <a:t>иУЦ</a:t>
            </a:r>
            <a:r>
              <a:rPr lang="ru-RU" i="1" dirty="0"/>
              <a:t> РПО вариативность, непрерывность  и ступенчатость  повышения  квалификация реализовывалась через </a:t>
            </a:r>
            <a:r>
              <a:rPr lang="ru-RU" i="1" u="sng" dirty="0"/>
              <a:t>разные  ее виды и формы: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 - курсы повышения квалификации; </a:t>
            </a:r>
          </a:p>
          <a:p>
            <a:pPr marL="137160" indent="0">
              <a:buNone/>
            </a:pPr>
            <a:r>
              <a:rPr lang="ru-RU" dirty="0" smtClean="0"/>
              <a:t>- </a:t>
            </a:r>
            <a:r>
              <a:rPr lang="ru-RU" dirty="0"/>
              <a:t>работу 40  методических объединений преподавателей   всех  общеобразовательных , общепрофессиональных  дисциплин ,  специальных   дисциплинам по  массовым </a:t>
            </a:r>
            <a:r>
              <a:rPr lang="ru-RU" dirty="0" smtClean="0"/>
              <a:t>профессиям.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7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Результаты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68052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i="1" dirty="0"/>
              <a:t>В</a:t>
            </a:r>
            <a:r>
              <a:rPr lang="ru-RU" i="1" dirty="0" smtClean="0"/>
              <a:t> </a:t>
            </a:r>
            <a:r>
              <a:rPr lang="ru-RU" i="1" dirty="0"/>
              <a:t>1995 года  была утверждена  система опорных  образовательных учреждений СПО и НПО  по всем дисциплинам   и направлениям работы</a:t>
            </a:r>
            <a:r>
              <a:rPr lang="ru-RU" i="1" dirty="0" smtClean="0"/>
              <a:t>.</a:t>
            </a:r>
          </a:p>
          <a:p>
            <a:pPr marL="137160" indent="0">
              <a:buNone/>
            </a:pPr>
            <a:r>
              <a:rPr lang="ru-RU" i="1" dirty="0"/>
              <a:t>Опорные ОУ и кабинеты стали базовыми для изучения опыта работы по различным дисциплинам, профессиям, специальностям ,  для проведения открытых уроков, проведения занятий методических объединений.</a:t>
            </a:r>
          </a:p>
          <a:p>
            <a:pPr marL="137160" indent="0">
              <a:buNone/>
            </a:pPr>
            <a:r>
              <a:rPr lang="ru-RU" i="1" dirty="0">
                <a:effectLst/>
              </a:rPr>
              <a:t>Центр курировал деятельность 40  методических объединений преподавателей   всех  </a:t>
            </a:r>
            <a:r>
              <a:rPr lang="ru-RU" i="1" dirty="0" smtClean="0">
                <a:effectLst/>
              </a:rPr>
              <a:t>общеобразовательных</a:t>
            </a:r>
            <a:r>
              <a:rPr lang="ru-RU" i="1" dirty="0">
                <a:effectLst/>
              </a:rPr>
              <a:t>, общепрофессиональных  дисциплин ,  специальных   дисциплинам по  массовым </a:t>
            </a:r>
            <a:r>
              <a:rPr lang="ru-RU" i="1" dirty="0" smtClean="0">
                <a:effectLst/>
              </a:rPr>
              <a:t>профессиям, руководящих кадров.</a:t>
            </a:r>
            <a:endParaRPr lang="ru-RU" i="1" dirty="0">
              <a:effectLst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i="1" dirty="0"/>
              <a:t>Р</a:t>
            </a:r>
            <a:r>
              <a:rPr lang="ru-RU" i="1" dirty="0" smtClean="0"/>
              <a:t>езультаты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i="1" dirty="0"/>
              <a:t>1999г.  –  комплект заданий в тестовой форме по курсу  «История   отечества» занял 6-е место в </a:t>
            </a:r>
            <a:r>
              <a:rPr lang="ru-RU" i="1" u="sng" dirty="0"/>
              <a:t>общероссийском конкурсе</a:t>
            </a:r>
            <a:r>
              <a:rPr lang="ru-RU" i="1" dirty="0"/>
              <a:t> тестовых заданий, проводимом издательством «1-е сентября» . Группа в составе: Киселева А.В. – преподаватель ПУ-24, Комарова Л.Ю. – преподаватель ПУ -8, </a:t>
            </a:r>
            <a:r>
              <a:rPr lang="ru-RU" i="1" dirty="0" err="1"/>
              <a:t>Едемская</a:t>
            </a:r>
            <a:r>
              <a:rPr lang="ru-RU" i="1" dirty="0"/>
              <a:t> Т.И. – преподаватель ПЛ-36.</a:t>
            </a:r>
          </a:p>
          <a:p>
            <a:pPr algn="ctr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378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Результаты </a:t>
            </a:r>
            <a:endParaRPr lang="ru-RU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ru-RU" i="1" dirty="0">
                <a:effectLst/>
              </a:rPr>
              <a:t>Создано более 100 наименований учебно-методических пособий для педагогических работников и учащихся УПО: программы по дисциплинам, комплекты контрольно-измерительных материалов,  учебные пособия, рабочие тетради, региональные комплекты методического обеспечения ГОС и  ФГОС по профессиям.</a:t>
            </a:r>
          </a:p>
        </p:txBody>
      </p:sp>
    </p:spTree>
    <p:extLst>
      <p:ext uri="{BB962C8B-B14F-4D97-AF65-F5344CB8AC3E}">
        <p14:creationId xmlns:p14="http://schemas.microsoft.com/office/powerpoint/2010/main" val="15417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smtClean="0"/>
              <a:t>Премия губернатора 1993 г </a:t>
            </a:r>
            <a:endParaRPr lang="ru-RU" sz="32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/>
          </a:bodyPr>
          <a:lstStyle/>
          <a:p>
            <a:pPr marL="137160" lvl="0" indent="0">
              <a:buNone/>
            </a:pPr>
            <a:r>
              <a:rPr lang="ru-RU" i="1" dirty="0"/>
              <a:t>К</a:t>
            </a:r>
            <a:r>
              <a:rPr lang="ru-RU" i="1" dirty="0" smtClean="0">
                <a:effectLst/>
              </a:rPr>
              <a:t>омплект </a:t>
            </a:r>
            <a:r>
              <a:rPr lang="ru-RU" i="1" dirty="0">
                <a:effectLst/>
              </a:rPr>
              <a:t>методического обеспечения процесса подготовки квалифицированных рабочих по профессии  «Электромонтер по ремонту и обслуживанию электрооборудования» в учреждениях НПО Ярославской области.  </a:t>
            </a:r>
          </a:p>
          <a:p>
            <a:pPr marL="137160" indent="0">
              <a:buNone/>
            </a:pPr>
            <a:r>
              <a:rPr lang="ru-RU" i="1" dirty="0" smtClean="0">
                <a:effectLst/>
              </a:rPr>
              <a:t>Авторы ст</a:t>
            </a:r>
            <a:r>
              <a:rPr lang="ru-RU" i="1" dirty="0">
                <a:effectLst/>
              </a:rPr>
              <a:t>. методист НМ и УЦ РПО – Козлов Л.А., Петрова Л.А.-преподаватель </a:t>
            </a:r>
            <a:r>
              <a:rPr lang="ru-RU" i="1" dirty="0" smtClean="0">
                <a:effectLst/>
              </a:rPr>
              <a:t>ПУ-41</a:t>
            </a:r>
            <a:r>
              <a:rPr lang="ru-RU" i="1" dirty="0" smtClean="0"/>
              <a:t>,</a:t>
            </a:r>
          </a:p>
          <a:p>
            <a:pPr marL="137160" indent="0">
              <a:buNone/>
            </a:pPr>
            <a:r>
              <a:rPr lang="ru-RU" i="1" dirty="0" smtClean="0">
                <a:effectLst/>
              </a:rPr>
              <a:t> </a:t>
            </a:r>
            <a:r>
              <a:rPr lang="ru-RU" i="1" dirty="0">
                <a:effectLst/>
              </a:rPr>
              <a:t>Хакимов Ж.М.- мастер п/о ПУ-88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245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i="1" dirty="0" smtClean="0"/>
              <a:t>Результаты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7762056" cy="4896543"/>
          </a:xfrm>
        </p:spPr>
        <p:txBody>
          <a:bodyPr>
            <a:normAutofit fontScale="77500" lnSpcReduction="20000"/>
          </a:bodyPr>
          <a:lstStyle/>
          <a:p>
            <a:pPr marL="137160" indent="0" algn="ctr">
              <a:buNone/>
            </a:pPr>
            <a:r>
              <a:rPr lang="ru-RU" i="1" u="sng" dirty="0" smtClean="0"/>
              <a:t>Премия  губернатора Ярославской области в области образования :</a:t>
            </a:r>
            <a:endParaRPr lang="ru-RU" i="1" dirty="0"/>
          </a:p>
          <a:p>
            <a:pPr marL="137160" indent="0">
              <a:buNone/>
            </a:pPr>
            <a:r>
              <a:rPr lang="ru-RU" i="1" dirty="0" smtClean="0"/>
              <a:t>2002г</a:t>
            </a:r>
            <a:r>
              <a:rPr lang="ru-RU" i="1" dirty="0"/>
              <a:t>. – за комплект материалов для преподавателей ОУ НПО и  СПО по реализации профессиональной направленности в преподавании физики (опытные профилированные  программы,  лабораторный физический практикум,   сборники  заданий в тестовой форме, примеры раскрытия профессионально значимого материала по физике) для ОУ строительного, .сельскохозяйственного, металлообрабатывающего  профилей и  по профилям «Автомобильный транспорт», «Торговля и коммерческая деятельность».</a:t>
            </a:r>
          </a:p>
          <a:p>
            <a:pPr marL="137160" indent="0">
              <a:buNone/>
            </a:pPr>
            <a:r>
              <a:rPr lang="ru-RU" i="1" dirty="0"/>
              <a:t>Группа в составе: методист НМ и УЦ РПО - </a:t>
            </a:r>
            <a:r>
              <a:rPr lang="ru-RU" i="1" dirty="0" err="1"/>
              <a:t>Глазовская</a:t>
            </a:r>
            <a:r>
              <a:rPr lang="ru-RU" i="1" dirty="0"/>
              <a:t> Т.Н., Смекалова Е.Н.-преподаватель ПЛ-46, Нестерова Т.Ю.-преподаватель ПЛ-38, Образцов С.А. – преподаватель ПУ -26, Иродова И.А. – ЯГПУ.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652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 smtClean="0"/>
              <a:t>Результаты</a:t>
            </a:r>
            <a:endParaRPr lang="ru-RU" sz="36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b="1" dirty="0">
                <a:effectLst/>
              </a:rPr>
              <a:t>1999г.</a:t>
            </a:r>
            <a:r>
              <a:rPr lang="ru-RU" dirty="0">
                <a:effectLst/>
              </a:rPr>
              <a:t>   комплект заданий в тестовой форме по курсу  «История   отечества» занял 6-е место в общероссийском конкурсе тестовых заданий, проводимом издательством «1-е сентября» . Группа в составе: Киселева А.В. – преподаватель ПУ-24, Комарова Л.Ю. – преподаватель ПУ -8, </a:t>
            </a:r>
            <a:r>
              <a:rPr lang="ru-RU" dirty="0" err="1">
                <a:effectLst/>
              </a:rPr>
              <a:t>Едемская</a:t>
            </a:r>
            <a:r>
              <a:rPr lang="ru-RU" dirty="0">
                <a:effectLst/>
              </a:rPr>
              <a:t> Т.И. – преподаватель ПЛ-36.  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3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1940г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i="1" dirty="0"/>
              <a:t>2 октября на основании Указа Верховного Совета СССР создается система Государственных трудовых резервов. Основная задача системы - обеспечение планомерной подготовки квалифицированных рабочих кадров для различных отраслей народного хозяйства. Для выполнения поставленных задач, создаются образовательные учреждения – ремесленные и железнодорожные училища, школы фабрично-заводского обучения (ФЗО). </a:t>
            </a:r>
            <a:endParaRPr lang="ru-RU" sz="2400" i="1" dirty="0" smtClean="0"/>
          </a:p>
          <a:p>
            <a:r>
              <a:rPr lang="ru-RU" sz="2400" i="1" dirty="0" smtClean="0"/>
              <a:t>15 октября создается Ярославское </a:t>
            </a:r>
            <a:r>
              <a:rPr lang="ru-RU" sz="2400" i="1" dirty="0"/>
              <a:t>областное управление трудовых резервов.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39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sz="3600" i="1" dirty="0"/>
              <a:t>Р</a:t>
            </a:r>
            <a:r>
              <a:rPr lang="ru-RU" sz="3600" i="1" dirty="0" smtClean="0"/>
              <a:t>езультаты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/>
              <a:t>Проект  « Четырехуровневые  психолого-педагогические курсы для педагогов, имеющих и не имеющих педагогическое образование»  (под руководством  Бережной С.К.)</a:t>
            </a:r>
          </a:p>
          <a:p>
            <a:pPr marL="137160" indent="0">
              <a:buNone/>
            </a:pPr>
            <a:r>
              <a:rPr lang="ru-RU" i="1" dirty="0"/>
              <a:t>в 2001г. занял 2-е место во Всероссийском открытом  конкурсе МО РФ и ИОО на лучший проект взаимодействия классических университетов и региональных ИПК и  реализован   в  2002г.  при поддержке  Фонда Сороса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0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ru-RU" i="1" dirty="0" smtClean="0"/>
              <a:t>2005-2007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3204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Участие в проекте  «Реформа системы образования «</a:t>
            </a:r>
          </a:p>
          <a:p>
            <a:pPr marL="137160" indent="0">
              <a:buNone/>
            </a:pPr>
            <a:r>
              <a:rPr lang="ru-RU" i="1" dirty="0" smtClean="0"/>
              <a:t>«</a:t>
            </a:r>
            <a:r>
              <a:rPr lang="ru-RU" b="1" i="1" dirty="0"/>
              <a:t>Оптимизация региональных систем начального профессионального образования в соответствии с требованиями рынка труда и рекомендациями, разработанными в рамках ПРСО, в Ярославской области</a:t>
            </a:r>
            <a:r>
              <a:rPr lang="ru-RU" b="1" i="1" dirty="0" smtClean="0"/>
              <a:t>»</a:t>
            </a:r>
          </a:p>
          <a:p>
            <a:pPr marL="137160" indent="0">
              <a:buNone/>
            </a:pPr>
            <a:r>
              <a:rPr lang="ru-RU" i="1" dirty="0">
                <a:effectLst/>
              </a:rPr>
              <a:t>В работе активно участвовали </a:t>
            </a:r>
            <a:r>
              <a:rPr lang="ru-RU" i="1" dirty="0" err="1">
                <a:effectLst/>
              </a:rPr>
              <a:t>Выборнов</a:t>
            </a:r>
            <a:r>
              <a:rPr lang="ru-RU" i="1" dirty="0">
                <a:effectLst/>
              </a:rPr>
              <a:t> В.Ю., </a:t>
            </a:r>
            <a:r>
              <a:rPr lang="ru-RU" i="1" dirty="0" err="1">
                <a:effectLst/>
              </a:rPr>
              <a:t>Карагезян</a:t>
            </a:r>
            <a:r>
              <a:rPr lang="ru-RU" i="1" dirty="0">
                <a:effectLst/>
              </a:rPr>
              <a:t> Н.П., </a:t>
            </a:r>
            <a:r>
              <a:rPr lang="ru-RU" i="1" dirty="0" err="1">
                <a:effectLst/>
              </a:rPr>
              <a:t>Сатарина</a:t>
            </a:r>
            <a:r>
              <a:rPr lang="ru-RU" i="1" dirty="0">
                <a:effectLst/>
              </a:rPr>
              <a:t> Г.Г., Жирнова Г.В., Кригер Л.А., Буркова Л.Ф., Ярцев В.С., Гусева Л.П., </a:t>
            </a:r>
            <a:r>
              <a:rPr lang="ru-RU" i="1" dirty="0" err="1">
                <a:effectLst/>
              </a:rPr>
              <a:t>Галочкин</a:t>
            </a:r>
            <a:r>
              <a:rPr lang="ru-RU" i="1" dirty="0">
                <a:effectLst/>
              </a:rPr>
              <a:t> А.А. и многие другие</a:t>
            </a:r>
            <a:r>
              <a:rPr lang="ru-RU" i="1" dirty="0" smtClean="0">
                <a:effectLst/>
              </a:rPr>
              <a:t>.</a:t>
            </a:r>
          </a:p>
          <a:p>
            <a:pPr marL="137160" indent="0">
              <a:buNone/>
            </a:pPr>
            <a:r>
              <a:rPr lang="ru-RU" i="1" dirty="0">
                <a:effectLst/>
              </a:rPr>
              <a:t>Документы разработанные  в рамках проекта стали основой для оптимизации системы профессионального образования в </a:t>
            </a:r>
            <a:r>
              <a:rPr lang="ru-RU" i="1" dirty="0" smtClean="0">
                <a:effectLst/>
              </a:rPr>
              <a:t>Ярославской </a:t>
            </a:r>
            <a:r>
              <a:rPr lang="ru-RU" i="1" dirty="0">
                <a:effectLst/>
              </a:rPr>
              <a:t>области.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3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i="1" dirty="0" smtClean="0"/>
              <a:t>направления деятельности проекта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i="1" dirty="0" smtClean="0"/>
              <a:t>реструктуризация сети ПО  </a:t>
            </a:r>
            <a:r>
              <a:rPr lang="ru-RU" i="1" dirty="0"/>
              <a:t>с созданием новых моделей учреждений начального профессионального образования; </a:t>
            </a:r>
          </a:p>
          <a:p>
            <a:pPr lvl="0" algn="ctr"/>
            <a:r>
              <a:rPr lang="ru-RU" i="1" dirty="0"/>
              <a:t>исследования рынка труда Ярославской области с выделением перечня наиболее востребованных профессий на среднесрочную перспективу;</a:t>
            </a:r>
          </a:p>
          <a:p>
            <a:pPr lvl="0" algn="ctr"/>
            <a:r>
              <a:rPr lang="ru-RU" i="1" dirty="0"/>
              <a:t>введение нормативного бюджетного финансирования учреждений НПО (разработка методики расчета, расчет нормативов).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2005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/>
              <a:t>В рамках проектов Европейского фонда образования и Национального фонда подготовки кадров Бережная С.К.  участвовала в разработке учебно-методического комплекса для повышения квалификации руководителей профессионального образования РФ, была автором и </a:t>
            </a:r>
            <a:r>
              <a:rPr lang="ru-RU" i="1" dirty="0" err="1"/>
              <a:t>тьютором</a:t>
            </a:r>
            <a:r>
              <a:rPr lang="ru-RU" i="1" dirty="0"/>
              <a:t> модуля «Стратегия управления качеством» в учебно-методическом комплексе «Менеджмент в профессионально м образовании».  Данные программы получили положительную оценку  на Всероссийских семинарах руководящих работников</a:t>
            </a:r>
          </a:p>
          <a:p>
            <a:r>
              <a:rPr lang="ru-RU" i="1" dirty="0"/>
              <a:t>профобразования в Москве и Санкт-Петербурге.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9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/>
              <a:t>2008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5"/>
            <a:ext cx="7762056" cy="396044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>
                <a:effectLst/>
              </a:rPr>
              <a:t>ГОУ ЯО НМ и  УЦ РПО присоединен к ГОУ Ярославской области  «Институт развития образования»  приказ ДО ЯО от 14.12. 2007 № 601-а  «О реорганизации государственного образовательного учреждения Ярославской области «Институт развития образования» и создан Центр профессионального образования , в 2013 году центр преобразован в кафедру профессионального образования</a:t>
            </a:r>
            <a:r>
              <a:rPr lang="ru-RU" dirty="0">
                <a:effectLst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2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Направления </a:t>
            </a:r>
            <a:r>
              <a:rPr lang="ru-RU" i="1" dirty="0" err="1"/>
              <a:t>детельности</a:t>
            </a:r>
            <a:r>
              <a:rPr lang="ru-RU" i="1" dirty="0"/>
              <a:t> кафедры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реализация программ повышения квалификации  для педагогических работников в региональной системе профессионального образования</a:t>
            </a:r>
          </a:p>
          <a:p>
            <a:r>
              <a:rPr lang="ru-RU" i="1" dirty="0"/>
              <a:t>Обучение охране труда и электробезопасности руководящих и педагогических работников  образовательных организаций всех типов и видов</a:t>
            </a:r>
          </a:p>
          <a:p>
            <a:r>
              <a:rPr lang="ru-RU" i="1" dirty="0"/>
              <a:t>С 2014 года возобновлена работа областных методических объединений</a:t>
            </a:r>
          </a:p>
          <a:p>
            <a:endParaRPr lang="ru-RU" i="1" dirty="0"/>
          </a:p>
          <a:p>
            <a:r>
              <a:rPr lang="ru-RU" i="1" dirty="0"/>
              <a:t> участие в проектах и программам развития профессионального образования </a:t>
            </a:r>
          </a:p>
          <a:p>
            <a:r>
              <a:rPr lang="ru-RU" i="1" dirty="0"/>
              <a:t>Оказание организационной и методической поддержки деятельности УПО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45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i="1" dirty="0" smtClean="0"/>
              <a:t>2011-2015 г  участие в реализации целевых программ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5"/>
            <a:ext cx="7906072" cy="4680521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i="1" dirty="0" smtClean="0"/>
              <a:t>-   </a:t>
            </a:r>
            <a:r>
              <a:rPr lang="ru-RU" i="1" dirty="0"/>
              <a:t>«Обеспечение приоритетных направлений развития экономики Ярославской области квалифицированными кадрами рабочих и специалистов» на 2011-2012 годы, ( утверждена  постановлением Правительства области от 28.05.2010 №366-п),</a:t>
            </a:r>
          </a:p>
          <a:p>
            <a:pPr marL="137160" indent="0">
              <a:buNone/>
            </a:pPr>
            <a:r>
              <a:rPr lang="ru-RU" i="1" dirty="0" smtClean="0"/>
              <a:t>Реализация  мероприятий областных целевых программ</a:t>
            </a:r>
          </a:p>
          <a:p>
            <a:pPr marL="137160" indent="0">
              <a:buNone/>
            </a:pPr>
            <a:r>
              <a:rPr lang="ru-RU" i="1" dirty="0" smtClean="0"/>
              <a:t>-   </a:t>
            </a:r>
            <a:r>
              <a:rPr lang="ru-RU" i="1" dirty="0"/>
              <a:t>«Модернизация профессионального образования в соответствии с приоритетными направлениями развития экономики Ярославской области  на 2013-2015 годы»( утверждена постановлением Правительства области от 29.12. 2012 № 1567-н).</a:t>
            </a:r>
          </a:p>
        </p:txBody>
      </p:sp>
    </p:spTree>
    <p:extLst>
      <p:ext uri="{BB962C8B-B14F-4D97-AF65-F5344CB8AC3E}">
        <p14:creationId xmlns:p14="http://schemas.microsoft.com/office/powerpoint/2010/main" val="9033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Результаты реализации программ </a:t>
            </a:r>
            <a:endParaRPr lang="ru-RU" sz="36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896544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2000" i="1" dirty="0"/>
              <a:t>Б</a:t>
            </a:r>
            <a:r>
              <a:rPr lang="ru-RU" sz="2000" i="1" dirty="0" smtClean="0">
                <a:effectLst/>
              </a:rPr>
              <a:t>олее </a:t>
            </a:r>
            <a:r>
              <a:rPr lang="ru-RU" sz="2000" i="1" dirty="0">
                <a:effectLst/>
              </a:rPr>
              <a:t>200 педагогических работников прошли </a:t>
            </a:r>
            <a:r>
              <a:rPr lang="ru-RU" sz="2000" i="1" dirty="0" smtClean="0">
                <a:effectLst/>
              </a:rPr>
              <a:t>стажировку  </a:t>
            </a:r>
            <a:r>
              <a:rPr lang="ru-RU" sz="2000" i="1" dirty="0">
                <a:effectLst/>
              </a:rPr>
              <a:t>в условиях производства  или  в профильных организациях  </a:t>
            </a:r>
          </a:p>
          <a:p>
            <a:pPr marL="137160" indent="0">
              <a:buNone/>
            </a:pPr>
            <a:r>
              <a:rPr lang="ru-RU" sz="2000" i="1" dirty="0" smtClean="0">
                <a:effectLst/>
              </a:rPr>
              <a:t>Более </a:t>
            </a:r>
            <a:r>
              <a:rPr lang="ru-RU" sz="2000" i="1" dirty="0">
                <a:effectLst/>
              </a:rPr>
              <a:t>160 педагогических работников, задействованных в обучении профессии/специальности  повысили свой рабочий разряд в соответствии с требованиями ФГОС ;</a:t>
            </a:r>
          </a:p>
          <a:p>
            <a:pPr marL="137160" indent="0">
              <a:buNone/>
            </a:pPr>
            <a:r>
              <a:rPr lang="ru-RU" sz="2000" i="1" dirty="0">
                <a:effectLst/>
              </a:rPr>
              <a:t>87 педагогических и руководящих  работников прошли стажировку в Германии  в целях изучения опыта дуальной системы подготовки квалифицированных рабочих</a:t>
            </a:r>
          </a:p>
          <a:p>
            <a:pPr marL="137160" indent="0">
              <a:buNone/>
            </a:pPr>
            <a:r>
              <a:rPr lang="ru-RU" sz="2000" i="1" dirty="0" smtClean="0">
                <a:effectLst/>
              </a:rPr>
              <a:t>Для </a:t>
            </a:r>
            <a:r>
              <a:rPr lang="ru-RU" sz="2000" i="1" dirty="0">
                <a:effectLst/>
              </a:rPr>
              <a:t>педагогических работников системы профессионального образования  проведено 27 занятий ( более 400 чел) «Мастер -  класс», по показу  и освоению современных производственных технологий, оборудования , инструментов; </a:t>
            </a:r>
          </a:p>
          <a:p>
            <a:pPr marL="137160" indent="0">
              <a:buNone/>
            </a:pPr>
            <a:r>
              <a:rPr lang="ru-RU" sz="2000" i="1" dirty="0"/>
              <a:t>П</a:t>
            </a:r>
            <a:r>
              <a:rPr lang="ru-RU" sz="2000" i="1" dirty="0" smtClean="0">
                <a:effectLst/>
              </a:rPr>
              <a:t>роведены  </a:t>
            </a:r>
            <a:r>
              <a:rPr lang="ru-RU" sz="2000" i="1" dirty="0">
                <a:effectLst/>
              </a:rPr>
              <a:t>конкурсы профессионального мастерства: «Преподаватель года -2011»; Мастер года 2012»; «Менеджер профессионального образования -2013»;  «Мастер года 2014»; </a:t>
            </a:r>
            <a:r>
              <a:rPr lang="ru-RU" sz="2000" i="1" dirty="0" smtClean="0">
                <a:effectLst/>
              </a:rPr>
              <a:t>Фестиваль «Молодой педагог 2015»</a:t>
            </a:r>
            <a:endParaRPr lang="ru-RU" sz="2000" i="1" dirty="0">
              <a:effectLst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1773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1" dirty="0"/>
              <a:t>2</a:t>
            </a:r>
            <a:r>
              <a:rPr lang="ru-RU" sz="3600" i="1" dirty="0" smtClean="0"/>
              <a:t>013 – 2015 г</a:t>
            </a:r>
            <a:endParaRPr lang="ru-RU" sz="36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i="1" dirty="0" smtClean="0"/>
              <a:t>Участие в исполнении  мероприятий дорожной карты в рамках реализации  системного проекта «Подготовка рабочих кадров , соответствующих требованиям высокотехнологичных отраслей промышленности, на основе дуального образования в Ярославской области:</a:t>
            </a:r>
          </a:p>
        </p:txBody>
      </p:sp>
    </p:spTree>
    <p:extLst>
      <p:ext uri="{BB962C8B-B14F-4D97-AF65-F5344CB8AC3E}">
        <p14:creationId xmlns:p14="http://schemas.microsoft.com/office/powerpoint/2010/main" val="28127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2013 -2015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200" i="1" dirty="0" smtClean="0"/>
              <a:t>Сопровождение деятельности </a:t>
            </a:r>
            <a:r>
              <a:rPr lang="ru-RU" sz="3200" i="1" dirty="0">
                <a:effectLst/>
              </a:rPr>
              <a:t>4-х региональных инновационных </a:t>
            </a:r>
            <a:r>
              <a:rPr lang="ru-RU" sz="3200" i="1" dirty="0" smtClean="0">
                <a:effectLst/>
              </a:rPr>
              <a:t>площадок, сформированных в структуре Ярославской системы профессионального образования 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4201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Проблемы организационного периода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effectLst/>
              </a:rPr>
              <a:t>К </a:t>
            </a:r>
            <a:r>
              <a:rPr lang="ru-RU" sz="2400" i="1" dirty="0">
                <a:effectLst/>
              </a:rPr>
              <a:t>реализации образовательного процесса привлекаются </a:t>
            </a:r>
            <a:r>
              <a:rPr lang="ru-RU" sz="2400" i="1" dirty="0" smtClean="0">
                <a:effectLst/>
              </a:rPr>
              <a:t>производственники</a:t>
            </a:r>
            <a:r>
              <a:rPr lang="ru-RU" sz="2400" i="1" dirty="0">
                <a:effectLst/>
              </a:rPr>
              <a:t>: инженеры, техники и даже </a:t>
            </a:r>
            <a:r>
              <a:rPr lang="ru-RU" sz="2400" i="1" dirty="0" smtClean="0">
                <a:effectLst/>
              </a:rPr>
              <a:t>рабочие, имеющие  опыт производственной деятельности, но не владеющие способностью его передать молодежи</a:t>
            </a:r>
          </a:p>
          <a:p>
            <a:r>
              <a:rPr lang="ru-RU" sz="2400" i="1" dirty="0" smtClean="0"/>
              <a:t>Процесс профессионального обучения не имел методического обеспечения – не было программ, учебных </a:t>
            </a:r>
            <a:r>
              <a:rPr lang="ru-RU" sz="2400" i="1" dirty="0" smtClean="0"/>
              <a:t>пособий, учебников </a:t>
            </a:r>
            <a:r>
              <a:rPr lang="ru-RU" sz="2400" i="1" dirty="0" smtClean="0"/>
              <a:t>и </a:t>
            </a:r>
            <a:r>
              <a:rPr lang="ru-RU" sz="2400" i="1" dirty="0" smtClean="0"/>
              <a:t>т.д. </a:t>
            </a:r>
            <a:endParaRPr lang="ru-RU" sz="2400" i="1" dirty="0" smtClean="0">
              <a:effectLst/>
            </a:endParaRPr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3079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2015 г</a:t>
            </a:r>
            <a:endParaRPr lang="ru-RU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800" i="1" dirty="0" smtClean="0">
                <a:effectLst/>
              </a:rPr>
              <a:t>Приказом </a:t>
            </a:r>
            <a:r>
              <a:rPr lang="ru-RU" sz="2800" i="1" dirty="0">
                <a:effectLst/>
              </a:rPr>
              <a:t>департамента образования Ярославской области кафедре </a:t>
            </a:r>
            <a:r>
              <a:rPr lang="ru-RU" sz="2800" i="1" dirty="0" smtClean="0">
                <a:effectLst/>
              </a:rPr>
              <a:t>профессионального образования присвоен </a:t>
            </a:r>
            <a:r>
              <a:rPr lang="ru-RU" sz="2800" i="1" dirty="0">
                <a:effectLst/>
              </a:rPr>
              <a:t>статус ресурсного </a:t>
            </a:r>
            <a:r>
              <a:rPr lang="ru-RU" sz="2800" i="1" dirty="0" smtClean="0">
                <a:effectLst/>
              </a:rPr>
              <a:t>центра по координации деятельности ресурсных центров, созданных на базе профессиональных образовательных организаций. </a:t>
            </a:r>
          </a:p>
          <a:p>
            <a:pPr algn="ctr"/>
            <a:endParaRPr lang="ru-RU" sz="2800" i="1" dirty="0" smtClean="0">
              <a:effectLst/>
            </a:endParaRPr>
          </a:p>
          <a:p>
            <a:pPr marL="137160" indent="0" algn="ctr">
              <a:buNone/>
            </a:pPr>
            <a:endParaRPr lang="ru-RU" sz="2800" i="1" dirty="0">
              <a:effectLst/>
            </a:endParaRPr>
          </a:p>
          <a:p>
            <a:pPr algn="ctr"/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3941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ru-RU" i="1" dirty="0" smtClean="0"/>
              <a:t> </a:t>
            </a:r>
            <a:r>
              <a:rPr lang="ru-RU" sz="4000" i="1" dirty="0"/>
              <a:t>Н</a:t>
            </a:r>
            <a:r>
              <a:rPr lang="ru-RU" sz="4000" i="1" dirty="0" smtClean="0"/>
              <a:t>адеемся на дальнейшее сотрудничество </a:t>
            </a:r>
          </a:p>
          <a:p>
            <a:pPr algn="ctr"/>
            <a:endParaRPr lang="ru-RU" sz="4000" i="1" dirty="0"/>
          </a:p>
          <a:p>
            <a:pPr algn="ctr"/>
            <a:endParaRPr lang="ru-RU" sz="4000" i="1" dirty="0" smtClean="0"/>
          </a:p>
          <a:p>
            <a:pPr marL="137160" indent="0" algn="ctr">
              <a:buNone/>
            </a:pPr>
            <a:r>
              <a:rPr lang="ru-RU" sz="4000" i="1" dirty="0"/>
              <a:t>С</a:t>
            </a:r>
            <a:r>
              <a:rPr lang="ru-RU" sz="4000" i="1" dirty="0" smtClean="0"/>
              <a:t>пасибо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10924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21 сентября  1949 г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 smtClean="0"/>
              <a:t>При управлении областного профессионального технического образования создается </a:t>
            </a:r>
            <a:r>
              <a:rPr lang="ru-RU" i="1" dirty="0"/>
              <a:t>курсовая сеть повышения квалификации </a:t>
            </a:r>
            <a:r>
              <a:rPr lang="ru-RU" i="1" dirty="0" smtClean="0"/>
              <a:t> руководящих работников ремесленных училищ и </a:t>
            </a:r>
            <a:r>
              <a:rPr lang="ru-RU" i="1" dirty="0" smtClean="0"/>
              <a:t>школ</a:t>
            </a:r>
            <a:r>
              <a:rPr lang="ru-RU" i="1" dirty="0" smtClean="0">
                <a:effectLst/>
              </a:rPr>
              <a:t>  </a:t>
            </a:r>
            <a:r>
              <a:rPr lang="ru-RU" i="1" dirty="0" smtClean="0">
                <a:effectLst/>
              </a:rPr>
              <a:t>создается </a:t>
            </a:r>
            <a:r>
              <a:rPr lang="ru-RU" i="1" dirty="0">
                <a:effectLst/>
              </a:rPr>
              <a:t>методический кабинет областного </a:t>
            </a:r>
            <a:r>
              <a:rPr lang="ru-RU" i="1" dirty="0" smtClean="0">
                <a:effectLst/>
              </a:rPr>
              <a:t>   управления </a:t>
            </a:r>
            <a:r>
              <a:rPr lang="ru-RU" i="1" dirty="0" err="1" smtClean="0">
                <a:effectLst/>
              </a:rPr>
              <a:t>профтехобразования</a:t>
            </a:r>
            <a:r>
              <a:rPr lang="ru-RU" i="1" dirty="0" smtClean="0">
                <a:effectLst/>
              </a:rPr>
              <a:t>, </a:t>
            </a:r>
            <a:r>
              <a:rPr lang="ru-RU" i="1" dirty="0" smtClean="0">
                <a:effectLst/>
              </a:rPr>
              <a:t>под </a:t>
            </a:r>
            <a:r>
              <a:rPr lang="ru-RU" i="1" dirty="0" smtClean="0">
                <a:effectLst/>
              </a:rPr>
              <a:t>руководством  </a:t>
            </a:r>
            <a:r>
              <a:rPr lang="ru-RU" i="1" dirty="0" err="1" smtClean="0">
                <a:effectLst/>
              </a:rPr>
              <a:t>Барсенева</a:t>
            </a:r>
            <a:r>
              <a:rPr lang="ru-RU" i="1" dirty="0" smtClean="0">
                <a:effectLst/>
              </a:rPr>
              <a:t> Василия Викторовича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260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1970-1980 годы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1412776"/>
            <a:ext cx="7632848" cy="4464149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i="1" dirty="0" smtClean="0"/>
              <a:t>Реорганизация системы профобразования: период  становления средних профессионально-технических училищ.   Все профессиональные училища, кроме профессии стали давать обязательное  среднее  </a:t>
            </a:r>
            <a:r>
              <a:rPr lang="ru-RU" i="1" dirty="0"/>
              <a:t>общее образование  и аттестат о его </a:t>
            </a:r>
            <a:r>
              <a:rPr lang="ru-RU" i="1" dirty="0" smtClean="0"/>
              <a:t>получении.</a:t>
            </a:r>
            <a:r>
              <a:rPr lang="en-US" i="1" dirty="0" smtClean="0"/>
              <a:t> </a:t>
            </a:r>
          </a:p>
          <a:p>
            <a:pPr marL="137160" indent="0">
              <a:buNone/>
            </a:pPr>
            <a:r>
              <a:rPr lang="ru-RU" i="1" dirty="0" smtClean="0"/>
              <a:t>При управлении профессионально-технического образования  создается  методический  кабинет , руководила которым Булычева  Ксения Алексеевна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2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i="1" dirty="0" smtClean="0"/>
              <a:t>состав методической службы  1973 г</a:t>
            </a:r>
            <a:endParaRPr lang="ru-RU" sz="40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2800" i="1" dirty="0" smtClean="0">
              <a:effectLst/>
            </a:endParaRPr>
          </a:p>
          <a:p>
            <a:pPr algn="ctr"/>
            <a:endParaRPr lang="ru-RU" i="1" dirty="0"/>
          </a:p>
          <a:p>
            <a:pPr marL="137160" indent="0">
              <a:buNone/>
            </a:pPr>
            <a:r>
              <a:rPr lang="ru-RU" sz="2800" i="1" dirty="0" smtClean="0">
                <a:effectLst/>
              </a:rPr>
              <a:t>В.Н. Арсеньев, О.П. Рысина, Л.И. </a:t>
            </a:r>
            <a:r>
              <a:rPr lang="ru-RU" sz="2800" i="1" dirty="0" err="1" smtClean="0">
                <a:effectLst/>
              </a:rPr>
              <a:t>Аристархова</a:t>
            </a:r>
            <a:r>
              <a:rPr lang="en-US" sz="2800" i="1" dirty="0" smtClean="0">
                <a:effectLst/>
              </a:rPr>
              <a:t> </a:t>
            </a:r>
            <a:r>
              <a:rPr lang="ru-RU" sz="2800" i="1" dirty="0" smtClean="0">
                <a:effectLst/>
              </a:rPr>
              <a:t>З.А. Лисина, Л.К. Никонова, Т.Л. Маслова</a:t>
            </a:r>
            <a:r>
              <a:rPr lang="ru-RU" sz="2800" i="1" dirty="0" smtClean="0">
                <a:effectLst/>
              </a:rPr>
              <a:t>, </a:t>
            </a:r>
            <a:r>
              <a:rPr lang="ru-RU" sz="2800" i="1" dirty="0" smtClean="0">
                <a:effectLst/>
              </a:rPr>
              <a:t>С.И. Мельник, Г.С. Преображенская, </a:t>
            </a:r>
            <a:r>
              <a:rPr lang="ru-RU" sz="2800" i="1" dirty="0" smtClean="0">
                <a:effectLst/>
              </a:rPr>
              <a:t>В.А</a:t>
            </a:r>
            <a:r>
              <a:rPr lang="ru-RU" sz="2800" i="1" dirty="0" smtClean="0">
                <a:effectLst/>
              </a:rPr>
              <a:t>. </a:t>
            </a:r>
            <a:r>
              <a:rPr lang="ru-RU" sz="2800" i="1" dirty="0" err="1" smtClean="0">
                <a:effectLst/>
              </a:rPr>
              <a:t>Резвова</a:t>
            </a:r>
            <a:r>
              <a:rPr lang="ru-RU" sz="2800" i="1" dirty="0" smtClean="0">
                <a:effectLst/>
              </a:rPr>
              <a:t>, Г.В. Сергиенко, В.М. Туркин</a:t>
            </a:r>
            <a:r>
              <a:rPr lang="ru-RU" sz="2800" i="1" dirty="0" smtClean="0">
                <a:effectLst/>
              </a:rPr>
              <a:t>, </a:t>
            </a:r>
            <a:r>
              <a:rPr lang="ru-RU" sz="2800" i="1" dirty="0" smtClean="0">
                <a:effectLst/>
              </a:rPr>
              <a:t>М.Ф. Терехов, </a:t>
            </a:r>
            <a:endParaRPr lang="ru-RU" sz="2800" i="1" dirty="0" smtClean="0">
              <a:effectLst/>
            </a:endParaRPr>
          </a:p>
          <a:p>
            <a:pPr marL="137160" indent="0">
              <a:buNone/>
            </a:pPr>
            <a:r>
              <a:rPr lang="ru-RU" sz="2800" i="1" dirty="0" smtClean="0">
                <a:effectLst/>
              </a:rPr>
              <a:t>И.Н</a:t>
            </a:r>
            <a:r>
              <a:rPr lang="ru-RU" sz="2800" i="1" dirty="0" smtClean="0">
                <a:effectLst/>
              </a:rPr>
              <a:t>. </a:t>
            </a:r>
            <a:r>
              <a:rPr lang="ru-RU" sz="2800" i="1" dirty="0" err="1" smtClean="0">
                <a:effectLst/>
              </a:rPr>
              <a:t>Щепеткова</a:t>
            </a:r>
            <a:r>
              <a:rPr lang="ru-RU" sz="2800" i="1" dirty="0" smtClean="0">
                <a:effectLst/>
              </a:rPr>
              <a:t>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0153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869160"/>
            <a:ext cx="7543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1970-1980 годы создание областных методических объединений (комиссий)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1"/>
            <a:ext cx="7474024" cy="3794720"/>
          </a:xfrm>
        </p:spPr>
        <p:txBody>
          <a:bodyPr>
            <a:noAutofit/>
          </a:bodyPr>
          <a:lstStyle/>
          <a:p>
            <a:endParaRPr lang="ru-RU" sz="2400" i="1" dirty="0" smtClean="0"/>
          </a:p>
          <a:p>
            <a:pPr marL="137160" indent="0">
              <a:buNone/>
            </a:pPr>
            <a:r>
              <a:rPr lang="ru-RU" sz="2400" i="1" dirty="0" smtClean="0"/>
              <a:t>Главные  </a:t>
            </a:r>
            <a:r>
              <a:rPr lang="ru-RU" sz="2400" i="1" dirty="0"/>
              <a:t>методические  темы в работе методических комиссий:  реализация </a:t>
            </a:r>
            <a:r>
              <a:rPr lang="ru-RU" sz="2400" i="1" dirty="0" err="1"/>
              <a:t>межпредметных</a:t>
            </a:r>
            <a:r>
              <a:rPr lang="ru-RU" sz="2400" i="1" dirty="0"/>
              <a:t> связей и профессиональной направленности </a:t>
            </a:r>
            <a:r>
              <a:rPr lang="ru-RU" sz="2400" i="1" dirty="0" smtClean="0"/>
              <a:t>общеобразовательных </a:t>
            </a:r>
            <a:r>
              <a:rPr lang="ru-RU" sz="2400" i="1" dirty="0"/>
              <a:t>дисциплин, методика дифференцированного обучения на основе анализов входного контроля. </a:t>
            </a:r>
            <a:endParaRPr lang="ru-RU" sz="2400" i="1" dirty="0"/>
          </a:p>
          <a:p>
            <a:pPr marL="137160" indent="0">
              <a:buNone/>
            </a:pPr>
            <a:r>
              <a:rPr lang="ru-RU" sz="2400" i="1" dirty="0" smtClean="0"/>
              <a:t> </a:t>
            </a:r>
            <a:r>
              <a:rPr lang="ru-RU" sz="2400" i="1" dirty="0"/>
              <a:t>С этой целью  </a:t>
            </a:r>
            <a:r>
              <a:rPr lang="ru-RU" sz="2400" i="1" dirty="0" smtClean="0"/>
              <a:t>проводились </a:t>
            </a:r>
            <a:r>
              <a:rPr lang="ru-RU" sz="2400" i="1" dirty="0"/>
              <a:t>курсы по </a:t>
            </a:r>
            <a:r>
              <a:rPr lang="ru-RU" sz="2400" i="1" dirty="0" err="1"/>
              <a:t>педминимуму</a:t>
            </a:r>
            <a:r>
              <a:rPr lang="ru-RU" sz="2400" i="1" dirty="0"/>
              <a:t> для преподавателей </a:t>
            </a:r>
            <a:r>
              <a:rPr lang="ru-RU" sz="2400" i="1" dirty="0" err="1"/>
              <a:t>спецдисциплин</a:t>
            </a:r>
            <a:r>
              <a:rPr lang="ru-RU" sz="2400" i="1" dirty="0"/>
              <a:t>,  мастеров п/о  и по техминимуму для преподавателей общеобразовательных дисциплин.</a:t>
            </a: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15907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1988 -1992 г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800" i="1" dirty="0"/>
              <a:t>Учебно-методический кабинет профессионального образования преобразован в Центр трудовой и профессиональной подготовки Института повышения квалификации  педагогических и руководящих работников </a:t>
            </a:r>
            <a:r>
              <a:rPr lang="ru-RU" sz="2800" i="1" dirty="0" smtClean="0"/>
              <a:t>образования</a:t>
            </a:r>
          </a:p>
          <a:p>
            <a:pPr marL="137160" indent="0">
              <a:buNone/>
            </a:pPr>
            <a:r>
              <a:rPr lang="ru-RU" sz="2800" i="1" dirty="0" smtClean="0">
                <a:effectLst/>
              </a:rPr>
              <a:t>руководили </a:t>
            </a:r>
            <a:r>
              <a:rPr lang="ru-RU" sz="2800" i="1" dirty="0">
                <a:effectLst/>
              </a:rPr>
              <a:t>центром в эти периоды </a:t>
            </a:r>
            <a:endParaRPr lang="ru-RU" sz="2800" i="1" dirty="0" smtClean="0">
              <a:effectLst/>
            </a:endParaRPr>
          </a:p>
          <a:p>
            <a:pPr marL="137160" indent="0">
              <a:buNone/>
            </a:pPr>
            <a:r>
              <a:rPr lang="ru-RU" sz="2800" i="1" dirty="0" smtClean="0">
                <a:effectLst/>
              </a:rPr>
              <a:t>И.Н</a:t>
            </a:r>
            <a:r>
              <a:rPr lang="ru-RU" sz="2800" i="1" dirty="0">
                <a:effectLst/>
              </a:rPr>
              <a:t>. </a:t>
            </a:r>
            <a:r>
              <a:rPr lang="ru-RU" sz="2800" i="1" dirty="0" err="1">
                <a:effectLst/>
              </a:rPr>
              <a:t>Щепеткова</a:t>
            </a:r>
            <a:r>
              <a:rPr lang="ru-RU" sz="2800" i="1" dirty="0">
                <a:effectLst/>
              </a:rPr>
              <a:t>. (1989</a:t>
            </a:r>
            <a:r>
              <a:rPr lang="ru-RU" sz="2800" i="1" dirty="0" smtClean="0">
                <a:effectLst/>
              </a:rPr>
              <a:t>); </a:t>
            </a:r>
            <a:r>
              <a:rPr lang="ru-RU" sz="2800" i="1" dirty="0">
                <a:effectLst/>
              </a:rPr>
              <a:t>В.В. Плаксин  (1989-1992г) и В.М. Туркин (1992г)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300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1992г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i="1" dirty="0"/>
              <a:t>В результате реорганизации областной методической службы, системы повышения квалификации работников НПО был создан Областной методический центр профессионального образования, непосредственно подчиненный Департаменту профессионального образования.</a:t>
            </a:r>
          </a:p>
          <a:p>
            <a:pPr marL="137160" indent="0">
              <a:buNone/>
            </a:pPr>
            <a:r>
              <a:rPr lang="ru-RU" i="1" dirty="0"/>
              <a:t>Центр стал самостоятельным юридическим лицом и был переименован в «Научно-методический и учебный центр работников профессионального образования» (</a:t>
            </a:r>
            <a:r>
              <a:rPr lang="ru-RU" i="1" dirty="0" err="1"/>
              <a:t>НМиУЦ</a:t>
            </a:r>
            <a:r>
              <a:rPr lang="ru-RU" i="1" dirty="0"/>
              <a:t> РПО).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9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1757</Words>
  <Application>Microsoft Office PowerPoint</Application>
  <PresentationFormat>Экран (4:3)</PresentationFormat>
  <Paragraphs>111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Апекс</vt:lpstr>
      <vt:lpstr>Кафедра профессионального образования  Заведующий кафедрой  Сатарина Галина Георгиевна </vt:lpstr>
      <vt:lpstr>1940г</vt:lpstr>
      <vt:lpstr>Проблемы организационного периода </vt:lpstr>
      <vt:lpstr>21 сентября  1949 г </vt:lpstr>
      <vt:lpstr>1970-1980 годы </vt:lpstr>
      <vt:lpstr> состав методической службы  1973 г</vt:lpstr>
      <vt:lpstr>1970-1980 годы создание областных методических объединений (комиссий)</vt:lpstr>
      <vt:lpstr>1988 -1992 г </vt:lpstr>
      <vt:lpstr>1992г </vt:lpstr>
      <vt:lpstr>НМиУЦ РПО </vt:lpstr>
      <vt:lpstr>Структура  НМиУЦ РПО </vt:lpstr>
      <vt:lpstr>1999-2001 г </vt:lpstr>
      <vt:lpstr>Результаты </vt:lpstr>
      <vt:lpstr>Результаты </vt:lpstr>
      <vt:lpstr> Результаты</vt:lpstr>
      <vt:lpstr>Результаты </vt:lpstr>
      <vt:lpstr>Премия губернатора 1993 г </vt:lpstr>
      <vt:lpstr>Результаты</vt:lpstr>
      <vt:lpstr>Результаты</vt:lpstr>
      <vt:lpstr> Результаты</vt:lpstr>
      <vt:lpstr>2005-2007</vt:lpstr>
      <vt:lpstr> направления деятельности проекта </vt:lpstr>
      <vt:lpstr>2005 </vt:lpstr>
      <vt:lpstr> 2008 </vt:lpstr>
      <vt:lpstr>Направления детельности кафедры</vt:lpstr>
      <vt:lpstr>2011-2015 г  участие в реализации целевых программ </vt:lpstr>
      <vt:lpstr>Результаты реализации программ </vt:lpstr>
      <vt:lpstr>2013 – 2015 г</vt:lpstr>
      <vt:lpstr>2013 -2015</vt:lpstr>
      <vt:lpstr>2015 г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профессионального образования </dc:title>
  <dc:creator>Галина Георгиевна Сатарина</dc:creator>
  <cp:lastModifiedBy>Татьяна Леонидовна Морданова</cp:lastModifiedBy>
  <cp:revision>29</cp:revision>
  <dcterms:created xsi:type="dcterms:W3CDTF">2015-09-29T08:42:29Z</dcterms:created>
  <dcterms:modified xsi:type="dcterms:W3CDTF">2015-12-29T10:40:03Z</dcterms:modified>
</cp:coreProperties>
</file>