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8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31EEA3-329A-4F84-81AE-BD3A92723B35}" type="datetimeFigureOut">
              <a:rPr lang="ru-RU" smtClean="0"/>
              <a:t>29.12.2015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545E96-3A75-4E4B-9319-37A6D67C3C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0836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70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60983-E384-41A9-95AA-21E31A2CD77D}" type="datetimeFigureOut">
              <a:rPr lang="ru-RU" smtClean="0"/>
              <a:t>29.12.2015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6B79-9093-4981-AD6A-ADCBFA2B629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60983-E384-41A9-95AA-21E31A2CD77D}" type="datetimeFigureOut">
              <a:rPr lang="ru-RU" smtClean="0"/>
              <a:t>29.12.2015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6B79-9093-4981-AD6A-ADCBFA2B62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60983-E384-41A9-95AA-21E31A2CD77D}" type="datetimeFigureOut">
              <a:rPr lang="ru-RU" smtClean="0"/>
              <a:t>29.12.2015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6B79-9093-4981-AD6A-ADCBFA2B62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1427163"/>
            <a:ext cx="8075613" cy="16081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51A9D-7B77-4F1D-8B62-5118B3D5F8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4456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60983-E384-41A9-95AA-21E31A2CD77D}" type="datetimeFigureOut">
              <a:rPr lang="ru-RU" smtClean="0"/>
              <a:t>29.12.2015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6B79-9093-4981-AD6A-ADCBFA2B629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60983-E384-41A9-95AA-21E31A2CD77D}" type="datetimeFigureOut">
              <a:rPr lang="ru-RU" smtClean="0"/>
              <a:t>29.12.2015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6B79-9093-4981-AD6A-ADCBFA2B62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60983-E384-41A9-95AA-21E31A2CD77D}" type="datetimeFigureOut">
              <a:rPr lang="ru-RU" smtClean="0"/>
              <a:t>29.12.2015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6B79-9093-4981-AD6A-ADCBFA2B629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60983-E384-41A9-95AA-21E31A2CD77D}" type="datetimeFigureOut">
              <a:rPr lang="ru-RU" smtClean="0"/>
              <a:t>29.12.2015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6B79-9093-4981-AD6A-ADCBFA2B629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60983-E384-41A9-95AA-21E31A2CD77D}" type="datetimeFigureOut">
              <a:rPr lang="ru-RU" smtClean="0"/>
              <a:t>29.12.2015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6B79-9093-4981-AD6A-ADCBFA2B62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60983-E384-41A9-95AA-21E31A2CD77D}" type="datetimeFigureOut">
              <a:rPr lang="ru-RU" smtClean="0"/>
              <a:t>29.12.2015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6B79-9093-4981-AD6A-ADCBFA2B62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60983-E384-41A9-95AA-21E31A2CD77D}" type="datetimeFigureOut">
              <a:rPr lang="ru-RU" smtClean="0"/>
              <a:t>29.12.2015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6B79-9093-4981-AD6A-ADCBFA2B62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60983-E384-41A9-95AA-21E31A2CD77D}" type="datetimeFigureOut">
              <a:rPr lang="ru-RU" smtClean="0"/>
              <a:t>29.12.2015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6B79-9093-4981-AD6A-ADCBFA2B629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6760983-E384-41A9-95AA-21E31A2CD77D}" type="datetimeFigureOut">
              <a:rPr lang="ru-RU" smtClean="0"/>
              <a:t>29.12.2015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FBC6B79-9093-4981-AD6A-ADCBFA2B629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nizovzeva@yandex.ru" TargetMode="External"/><Relationship Id="rId2" Type="http://schemas.openxmlformats.org/officeDocument/2006/relationships/hyperlink" Target="mailto:nizovceva@iro.yar.r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8600" y="1427163"/>
            <a:ext cx="8077200" cy="16097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3600" dirty="0" smtClean="0"/>
              <a:t>Курсы «Охрана труда»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2051720" y="3140968"/>
            <a:ext cx="6629400" cy="2304256"/>
          </a:xfrm>
        </p:spPr>
        <p:txBody>
          <a:bodyPr lIns="90000" tIns="46800" rIns="90000" bIns="46800">
            <a:normAutofit lnSpcReduction="10000"/>
          </a:bodyPr>
          <a:lstStyle/>
          <a:p>
            <a:pPr marL="0" indent="0" eaLnBrk="1" hangingPunct="1">
              <a:buClrTx/>
              <a:buSzPct val="8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2400" dirty="0" smtClean="0"/>
              <a:t>Категория обучаемых: руководители, заместители, специалисты по ОТ, педагогические работники, члены комиссий</a:t>
            </a:r>
            <a:r>
              <a:rPr lang="ru-RU" altLang="ru-RU" sz="2400" dirty="0" smtClean="0"/>
              <a:t>.</a:t>
            </a:r>
            <a:endParaRPr lang="en-US" altLang="ru-RU" sz="2400" dirty="0" smtClean="0"/>
          </a:p>
          <a:p>
            <a:pPr marL="0" indent="0" algn="r" eaLnBrk="1" hangingPunct="1">
              <a:buClrTx/>
              <a:buSzPct val="8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dirty="0" smtClean="0"/>
              <a:t>Старший преподаватель кафедры </a:t>
            </a:r>
          </a:p>
          <a:p>
            <a:pPr marL="0" indent="0" algn="r" eaLnBrk="1" hangingPunct="1">
              <a:buClrTx/>
              <a:buSzPct val="8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dirty="0" smtClean="0"/>
              <a:t>Низовцева Ангелина Николаевна</a:t>
            </a:r>
            <a:endParaRPr lang="en-US" altLang="ru-RU" dirty="0" smtClean="0"/>
          </a:p>
          <a:p>
            <a:pPr marL="0" indent="0" algn="ctr" eaLnBrk="1" hangingPunct="1">
              <a:buClrTx/>
              <a:buSzPct val="8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alt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91305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9" dur="10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" dur="500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" dur="5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05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1" dur="500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2" dur="500" fill="hold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500" fill="hold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05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8" dur="500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500" fill="hold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05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Количество обученных ОТ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smtClean="0"/>
              <a:t>2009г. – 887 чел.</a:t>
            </a:r>
          </a:p>
          <a:p>
            <a:r>
              <a:rPr lang="ru-RU" dirty="0" smtClean="0"/>
              <a:t>2010г. – 808 чел.</a:t>
            </a:r>
          </a:p>
          <a:p>
            <a:r>
              <a:rPr lang="ru-RU" dirty="0" smtClean="0"/>
              <a:t>2011г. – 528 чел.</a:t>
            </a:r>
          </a:p>
          <a:p>
            <a:r>
              <a:rPr lang="ru-RU" dirty="0" smtClean="0"/>
              <a:t>2012г. – 633 чел.</a:t>
            </a:r>
          </a:p>
          <a:p>
            <a:r>
              <a:rPr lang="ru-RU" dirty="0" smtClean="0"/>
              <a:t>2013г. – 749 чел.</a:t>
            </a:r>
          </a:p>
          <a:p>
            <a:r>
              <a:rPr lang="ru-RU" dirty="0" smtClean="0"/>
              <a:t>2014г. – 764 чел.</a:t>
            </a:r>
          </a:p>
          <a:p>
            <a:r>
              <a:rPr lang="ru-RU" dirty="0" smtClean="0"/>
              <a:t>2015г. – 455 чел. (125 ещё будет обучено)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2942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Проконсультировано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smtClean="0"/>
              <a:t>2011г. – 59 чел.</a:t>
            </a:r>
          </a:p>
          <a:p>
            <a:r>
              <a:rPr lang="ru-RU" dirty="0" smtClean="0"/>
              <a:t>2012г. – 153 чел.</a:t>
            </a:r>
          </a:p>
          <a:p>
            <a:r>
              <a:rPr lang="ru-RU" dirty="0" smtClean="0"/>
              <a:t>2013г. – 149 чел.</a:t>
            </a:r>
          </a:p>
          <a:p>
            <a:r>
              <a:rPr lang="ru-RU" dirty="0" smtClean="0"/>
              <a:t>2014г. – 139 чел.</a:t>
            </a:r>
          </a:p>
          <a:p>
            <a:r>
              <a:rPr lang="ru-RU" dirty="0" smtClean="0"/>
              <a:t>2015г. – 123 чел. +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6990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/>
              <a:t> </a:t>
            </a:r>
          </a:p>
        </p:txBody>
      </p:sp>
      <p:sp>
        <p:nvSpPr>
          <p:cNvPr id="512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endParaRPr lang="ru-RU" altLang="ru-RU" b="1" dirty="0" smtClean="0"/>
          </a:p>
          <a:p>
            <a:endParaRPr lang="ru-RU" altLang="ru-RU" b="1" dirty="0" smtClean="0"/>
          </a:p>
          <a:p>
            <a:r>
              <a:rPr lang="ru-RU" altLang="ru-RU" b="1" dirty="0" smtClean="0"/>
              <a:t>Низовцева Ангелина Николаевна, </a:t>
            </a:r>
            <a:r>
              <a:rPr lang="ru-RU" altLang="ru-RU" sz="2400" b="1" dirty="0" smtClean="0"/>
              <a:t>старший преподаватель </a:t>
            </a:r>
            <a:r>
              <a:rPr lang="en-US" altLang="ru-RU" sz="2400" b="1" dirty="0" smtClean="0"/>
              <a:t> </a:t>
            </a:r>
            <a:r>
              <a:rPr lang="ru-RU" altLang="ru-RU" sz="2400" b="1" dirty="0" smtClean="0"/>
              <a:t>ГОАУ ЯО ИРО</a:t>
            </a:r>
          </a:p>
          <a:p>
            <a:r>
              <a:rPr lang="ru-RU" altLang="ru-RU" sz="2400" b="1" dirty="0" smtClean="0"/>
              <a:t>тел. рабочий – 45-97-92</a:t>
            </a:r>
          </a:p>
          <a:p>
            <a:r>
              <a:rPr lang="ru-RU" altLang="ru-RU" sz="2400" b="1" dirty="0" smtClean="0"/>
              <a:t>тел. сотовый – 8 915  978 58 00    -  МТС</a:t>
            </a:r>
          </a:p>
          <a:p>
            <a:r>
              <a:rPr lang="ru-RU" altLang="ru-RU" sz="2400" b="1" dirty="0" smtClean="0"/>
              <a:t>                            8 905 130 07 39    -  Билайн</a:t>
            </a:r>
          </a:p>
          <a:p>
            <a:r>
              <a:rPr lang="ru-RU" altLang="ru-RU" sz="2400" b="1" dirty="0" smtClean="0"/>
              <a:t>Электронные адреса:</a:t>
            </a:r>
          </a:p>
          <a:p>
            <a:r>
              <a:rPr lang="en-US" altLang="ru-RU" sz="2400" b="1" dirty="0" smtClean="0">
                <a:solidFill>
                  <a:schemeClr val="tx1"/>
                </a:solidFill>
                <a:hlinkClick r:id="rId2"/>
              </a:rPr>
              <a:t>nizovceva@iro.yar.ru</a:t>
            </a:r>
            <a:endParaRPr lang="en-US" altLang="ru-RU" sz="2400" b="1" dirty="0" smtClean="0">
              <a:solidFill>
                <a:schemeClr val="tx1"/>
              </a:solidFill>
            </a:endParaRPr>
          </a:p>
          <a:p>
            <a:r>
              <a:rPr lang="en-US" altLang="ru-RU" sz="2400" b="1" dirty="0" smtClean="0">
                <a:solidFill>
                  <a:schemeClr val="tx1"/>
                </a:solidFill>
                <a:hlinkClick r:id="rId3"/>
              </a:rPr>
              <a:t>nizovzeva@yandex.ru</a:t>
            </a:r>
            <a:endParaRPr lang="en-US" altLang="ru-RU" sz="2400" b="1" dirty="0" smtClean="0">
              <a:solidFill>
                <a:schemeClr val="tx1"/>
              </a:solidFill>
            </a:endParaRPr>
          </a:p>
          <a:p>
            <a:endParaRPr lang="en-US" altLang="ru-RU" b="1" dirty="0" smtClean="0">
              <a:solidFill>
                <a:schemeClr val="tx1"/>
              </a:solidFill>
            </a:endParaRPr>
          </a:p>
          <a:p>
            <a:endParaRPr lang="ru-RU" altLang="ru-RU" b="1" dirty="0" smtClean="0">
              <a:solidFill>
                <a:srgbClr val="C00000"/>
              </a:solidFill>
            </a:endParaRPr>
          </a:p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3949081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smtClean="0"/>
              <a:t>Платные курсы с 2009г.</a:t>
            </a:r>
          </a:p>
          <a:p>
            <a:r>
              <a:rPr lang="ru-RU" dirty="0" smtClean="0"/>
              <a:t>Стоимость от 1000 рублей до 1200 рублей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9429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Аккредитация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smtClean="0"/>
              <a:t>Уведомление о внесении в реестр аккредитованных организаций, оказывающих услуги в области охраны труда</a:t>
            </a:r>
          </a:p>
          <a:p>
            <a:r>
              <a:rPr lang="ru-RU" dirty="0" smtClean="0"/>
              <a:t>Регистрационный номер 2287 от 12 марта 2012года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2222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Коммерческое предложение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4300" b="1" dirty="0" smtClean="0"/>
              <a:t>Коммерческое предложение </a:t>
            </a:r>
            <a:endParaRPr lang="ru-RU" sz="4300" dirty="0" smtClean="0"/>
          </a:p>
          <a:p>
            <a:r>
              <a:rPr lang="ru-RU" sz="4300" dirty="0" smtClean="0"/>
              <a:t> </a:t>
            </a:r>
          </a:p>
          <a:p>
            <a:r>
              <a:rPr lang="ru-RU" sz="4300" dirty="0" smtClean="0"/>
              <a:t>В ответ на Ваш запрос на оказание услуг по обучению работников Вашего </a:t>
            </a:r>
            <a:br>
              <a:rPr lang="ru-RU" sz="4300" dirty="0" smtClean="0"/>
            </a:br>
            <a:r>
              <a:rPr lang="ru-RU" sz="4300" dirty="0" smtClean="0"/>
              <a:t>учреждения по программе «Охрана труда и безопасность образовательного процесса», </a:t>
            </a:r>
            <a:br>
              <a:rPr lang="ru-RU" sz="4300" dirty="0" smtClean="0"/>
            </a:br>
            <a:r>
              <a:rPr lang="ru-RU" sz="4300" dirty="0" smtClean="0"/>
              <a:t>предлагаем оказать услуги в указанные Вами сроки, стоимость обучения на одного </a:t>
            </a:r>
            <a:br>
              <a:rPr lang="ru-RU" sz="4300" dirty="0" smtClean="0"/>
            </a:br>
            <a:r>
              <a:rPr lang="ru-RU" sz="4300" dirty="0" smtClean="0"/>
              <a:t>работника составит 1200=00 руб. (одна тысяча двести рублей) </a:t>
            </a:r>
          </a:p>
          <a:p>
            <a:r>
              <a:rPr lang="ru-RU" sz="4300" dirty="0" smtClean="0"/>
              <a:t>Сумма включает все расходы связанные с уплатой налогов, сборов и других </a:t>
            </a:r>
            <a:br>
              <a:rPr lang="ru-RU" sz="4300" dirty="0" smtClean="0"/>
            </a:br>
            <a:r>
              <a:rPr lang="ru-RU" sz="4300" dirty="0" smtClean="0"/>
              <a:t>обязательных платежей. </a:t>
            </a:r>
          </a:p>
          <a:p>
            <a:r>
              <a:rPr lang="ru-RU" sz="4300" dirty="0" smtClean="0"/>
              <a:t> </a:t>
            </a:r>
          </a:p>
          <a:p>
            <a:r>
              <a:rPr lang="ru-RU" sz="4300" dirty="0" smtClean="0"/>
              <a:t>Обучение проходит в очной форме, с проведением итоговой </a:t>
            </a:r>
            <a:r>
              <a:rPr lang="ru-RU" sz="4300" dirty="0" err="1" smtClean="0"/>
              <a:t>атгестации</a:t>
            </a:r>
            <a:r>
              <a:rPr lang="ru-RU" sz="4300" dirty="0" smtClean="0"/>
              <a:t>. </a:t>
            </a:r>
          </a:p>
          <a:p>
            <a:r>
              <a:rPr lang="ru-RU" sz="4300" dirty="0" smtClean="0"/>
              <a:t/>
            </a:r>
            <a:br>
              <a:rPr lang="ru-RU" sz="4300" dirty="0" smtClean="0"/>
            </a:br>
            <a:r>
              <a:rPr lang="ru-RU" sz="4300" dirty="0" smtClean="0"/>
              <a:t> </a:t>
            </a:r>
          </a:p>
          <a:p>
            <a:r>
              <a:rPr lang="ru-RU" sz="4300" dirty="0" smtClean="0"/>
              <a:t/>
            </a:r>
            <a:br>
              <a:rPr lang="ru-RU" sz="4300" dirty="0" smtClean="0"/>
            </a:br>
            <a:endParaRPr lang="ru-RU" sz="4300" dirty="0" smtClean="0"/>
          </a:p>
          <a:p>
            <a:r>
              <a:rPr lang="ru-RU" sz="4300" dirty="0" smtClean="0"/>
              <a:t/>
            </a:r>
            <a:br>
              <a:rPr lang="ru-RU" sz="4300" dirty="0" smtClean="0"/>
            </a:br>
            <a:endParaRPr lang="ru-RU" sz="4300" dirty="0" smtClean="0"/>
          </a:p>
          <a:p>
            <a:r>
              <a:rPr lang="ru-RU" sz="4300" dirty="0" smtClean="0"/>
              <a:t> </a:t>
            </a:r>
          </a:p>
          <a:p>
            <a:r>
              <a:rPr lang="ru-RU" sz="4300" dirty="0" smtClean="0"/>
              <a:t>А.В. Корнев </a:t>
            </a:r>
          </a:p>
          <a:p>
            <a:r>
              <a:rPr lang="ru-RU" sz="4300" dirty="0" smtClean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0356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Количество часов по ОТ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smtClean="0"/>
              <a:t>Охрана труда -40 часов</a:t>
            </a:r>
          </a:p>
          <a:p>
            <a:r>
              <a:rPr lang="ru-RU" dirty="0" smtClean="0"/>
              <a:t>Информационно-обучающий семинар «Подготовка сотрудников к процедуре проверки знаний охраны труда» – 3 часа</a:t>
            </a:r>
            <a:endParaRPr lang="en-US" dirty="0" smtClean="0"/>
          </a:p>
          <a:p>
            <a:r>
              <a:rPr lang="ru-RU" dirty="0" smtClean="0"/>
              <a:t>Стоимость семинара – 1800 рублей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9422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Программа по охране труда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dirty="0"/>
              <a:t>Программа ППК разработана в соответствии с    постановлением  Министерства труда и социального развития РФ и Министерства образования РФ от 13.01.2003г  №1/29 «Порядок обучения по охране труда и проверки знаний требований ОТ работников организаций».  </a:t>
            </a:r>
            <a:endParaRPr lang="ru-RU" dirty="0" smtClean="0"/>
          </a:p>
          <a:p>
            <a:r>
              <a:rPr lang="ru-RU" dirty="0" smtClean="0"/>
              <a:t>  Утверждена Ученым Советом ИРО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3391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обучения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ru-RU" dirty="0"/>
              <a:t>Цель и планируемые результаты обучения: формирование и развитие компетенций по созданию условий для обеспечения безопасности учебного процесса</a:t>
            </a:r>
          </a:p>
          <a:p>
            <a:pPr lvl="0"/>
            <a:r>
              <a:rPr lang="ru-RU" dirty="0"/>
              <a:t>развитие опыта по использованию нормативных документов в практической деятельности;</a:t>
            </a:r>
          </a:p>
          <a:p>
            <a:pPr lvl="0"/>
            <a:r>
              <a:rPr lang="ru-RU" dirty="0"/>
              <a:t>создание условий для обеспечения безопасности труда в образовательных организациях.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4223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Тематика лекций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i="1" dirty="0"/>
              <a:t>Законодательство о труде в РФ.</a:t>
            </a:r>
            <a:endParaRPr lang="ru-RU" dirty="0"/>
          </a:p>
          <a:p>
            <a:r>
              <a:rPr lang="ru-RU" b="1" i="1" dirty="0"/>
              <a:t>Правовые основы охраны </a:t>
            </a:r>
            <a:r>
              <a:rPr lang="ru-RU" b="1" i="1" dirty="0" smtClean="0"/>
              <a:t>труда</a:t>
            </a:r>
          </a:p>
          <a:p>
            <a:r>
              <a:rPr lang="ru-RU" b="1" i="1" dirty="0"/>
              <a:t>Органы управления надзора и </a:t>
            </a:r>
            <a:r>
              <a:rPr lang="ru-RU" b="1" i="1" dirty="0" smtClean="0"/>
              <a:t>контроля</a:t>
            </a:r>
          </a:p>
          <a:p>
            <a:r>
              <a:rPr lang="ru-RU" b="1" i="1" dirty="0"/>
              <a:t>Организация работы по охране труда в образовательном </a:t>
            </a:r>
            <a:r>
              <a:rPr lang="ru-RU" b="1" i="1" dirty="0" smtClean="0"/>
              <a:t>учреждении</a:t>
            </a:r>
          </a:p>
          <a:p>
            <a:r>
              <a:rPr lang="ru-RU" b="1" i="1" dirty="0"/>
              <a:t>Обучение, инструктирование и проверка знаний по охране </a:t>
            </a:r>
            <a:r>
              <a:rPr lang="ru-RU" b="1" i="1" dirty="0" smtClean="0"/>
              <a:t>труда</a:t>
            </a:r>
          </a:p>
          <a:p>
            <a:r>
              <a:rPr lang="ru-RU" b="1" i="1" dirty="0"/>
              <a:t>Специальная оценка условий труда. Методика проведения специальной оценки условий </a:t>
            </a:r>
            <a:r>
              <a:rPr lang="ru-RU" b="1" i="1" dirty="0" smtClean="0"/>
              <a:t>труда</a:t>
            </a:r>
          </a:p>
          <a:p>
            <a:r>
              <a:rPr lang="ru-RU" b="1" i="1" dirty="0"/>
              <a:t>Расследование и учет несчастных </a:t>
            </a:r>
            <a:r>
              <a:rPr lang="ru-RU" b="1" i="1" dirty="0" smtClean="0"/>
              <a:t>случаев</a:t>
            </a:r>
          </a:p>
          <a:p>
            <a:r>
              <a:rPr lang="ru-RU" b="1" i="1" dirty="0"/>
              <a:t>Безопасность при проведении внеклассных и внешкольных </a:t>
            </a:r>
            <a:r>
              <a:rPr lang="ru-RU" b="1" i="1" dirty="0" smtClean="0"/>
              <a:t>мероприятий</a:t>
            </a:r>
          </a:p>
          <a:p>
            <a:r>
              <a:rPr lang="ru-RU" b="1" i="1" dirty="0"/>
              <a:t>Правила оказания первой помощи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1286513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109</TotalTime>
  <Words>362</Words>
  <Application>Microsoft Office PowerPoint</Application>
  <PresentationFormat>Экран (4:3)</PresentationFormat>
  <Paragraphs>68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Курсы «Охрана труда»</vt:lpstr>
      <vt:lpstr> </vt:lpstr>
      <vt:lpstr>Презентация PowerPoint</vt:lpstr>
      <vt:lpstr>Аккредитация</vt:lpstr>
      <vt:lpstr>Коммерческое предложение</vt:lpstr>
      <vt:lpstr>Количество часов по ОТ</vt:lpstr>
      <vt:lpstr>Программа по охране труда</vt:lpstr>
      <vt:lpstr>Цели обучения</vt:lpstr>
      <vt:lpstr>Тематика лекций</vt:lpstr>
      <vt:lpstr>Количество обученных ОТ</vt:lpstr>
      <vt:lpstr>Проконсультировано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Охрана труда</dc:title>
  <dc:creator>Ангелина Николаевна Низовцева</dc:creator>
  <cp:lastModifiedBy>Татьяна Леонидовна Морданова</cp:lastModifiedBy>
  <cp:revision>10</cp:revision>
  <dcterms:created xsi:type="dcterms:W3CDTF">2015-10-08T08:29:37Z</dcterms:created>
  <dcterms:modified xsi:type="dcterms:W3CDTF">2015-12-29T10:43:25Z</dcterms:modified>
</cp:coreProperties>
</file>