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2"/>
  </p:notesMasterIdLst>
  <p:sldIdLst>
    <p:sldId id="257" r:id="rId2"/>
    <p:sldId id="256" r:id="rId3"/>
    <p:sldId id="259" r:id="rId4"/>
    <p:sldId id="258" r:id="rId5"/>
    <p:sldId id="262" r:id="rId6"/>
    <p:sldId id="263" r:id="rId7"/>
    <p:sldId id="264" r:id="rId8"/>
    <p:sldId id="265" r:id="rId9"/>
    <p:sldId id="266" r:id="rId10"/>
    <p:sldId id="261" r:id="rId11"/>
  </p:sldIdLst>
  <p:sldSz cx="12192000" cy="6858000"/>
  <p:notesSz cx="6858000" cy="9979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18D"/>
    <a:srgbClr val="F296AC"/>
    <a:srgbClr val="F3E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636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9DF285-EDC3-42C1-A6BB-925B625855ED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793A2A4C-623E-44DD-8BD1-CA1C2049CD64}">
      <dgm:prSet phldrT="[Текст]"/>
      <dgm:spPr>
        <a:noFill/>
      </dgm:spPr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ВСОКО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A19F8489-5F5C-42CA-B869-D365FFDC8BC5}" type="parTrans" cxnId="{A7939FD5-B0BB-42B8-8E5C-58969013A990}">
      <dgm:prSet/>
      <dgm:spPr/>
      <dgm:t>
        <a:bodyPr/>
        <a:lstStyle/>
        <a:p>
          <a:endParaRPr lang="ru-RU"/>
        </a:p>
      </dgm:t>
    </dgm:pt>
    <dgm:pt modelId="{ACD58A6D-4BAC-4A5B-9171-FE425924A4F8}" type="sibTrans" cxnId="{A7939FD5-B0BB-42B8-8E5C-58969013A990}">
      <dgm:prSet/>
      <dgm:spPr/>
      <dgm:t>
        <a:bodyPr/>
        <a:lstStyle/>
        <a:p>
          <a:endParaRPr lang="ru-RU"/>
        </a:p>
      </dgm:t>
    </dgm:pt>
    <dgm:pt modelId="{0B9D8671-9C88-4750-B78D-9616ED9861A6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МСОКО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5EC2C299-C13A-4E24-950B-E213ADB0AB25}" type="parTrans" cxnId="{9BADF871-FF8C-49D4-9D8A-78A0EED603D0}">
      <dgm:prSet/>
      <dgm:spPr/>
      <dgm:t>
        <a:bodyPr/>
        <a:lstStyle/>
        <a:p>
          <a:endParaRPr lang="ru-RU"/>
        </a:p>
      </dgm:t>
    </dgm:pt>
    <dgm:pt modelId="{8FCD6867-863C-49FB-A11B-EAE6A0DE6353}" type="sibTrans" cxnId="{9BADF871-FF8C-49D4-9D8A-78A0EED603D0}">
      <dgm:prSet/>
      <dgm:spPr/>
      <dgm:t>
        <a:bodyPr/>
        <a:lstStyle/>
        <a:p>
          <a:endParaRPr lang="ru-RU"/>
        </a:p>
      </dgm:t>
    </dgm:pt>
    <dgm:pt modelId="{F11D88AF-3416-4E83-A1E9-486286061BDB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РСОКО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13381C23-6A21-42AB-AE9B-A4514AB7C1D3}" type="parTrans" cxnId="{20A09260-6F47-49E3-9988-EA546BE9274F}">
      <dgm:prSet/>
      <dgm:spPr/>
      <dgm:t>
        <a:bodyPr/>
        <a:lstStyle/>
        <a:p>
          <a:endParaRPr lang="ru-RU"/>
        </a:p>
      </dgm:t>
    </dgm:pt>
    <dgm:pt modelId="{BD40D22D-5240-4F07-880D-7CA3D7D2D9EA}" type="sibTrans" cxnId="{20A09260-6F47-49E3-9988-EA546BE9274F}">
      <dgm:prSet/>
      <dgm:spPr/>
      <dgm:t>
        <a:bodyPr/>
        <a:lstStyle/>
        <a:p>
          <a:endParaRPr lang="ru-RU"/>
        </a:p>
      </dgm:t>
    </dgm:pt>
    <dgm:pt modelId="{F7E10CF8-7C21-4233-813B-DC112423703A}">
      <dgm:prSet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ЕСОКО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AB2B90BD-8F4A-4FAE-ADCB-4AD3C29EA540}" type="parTrans" cxnId="{C958E0DE-ED4D-4C63-9923-755F472F9F88}">
      <dgm:prSet/>
      <dgm:spPr/>
      <dgm:t>
        <a:bodyPr/>
        <a:lstStyle/>
        <a:p>
          <a:endParaRPr lang="ru-RU"/>
        </a:p>
      </dgm:t>
    </dgm:pt>
    <dgm:pt modelId="{B83D8773-A7CE-44E7-A43D-0B258A1BB3B0}" type="sibTrans" cxnId="{C958E0DE-ED4D-4C63-9923-755F472F9F88}">
      <dgm:prSet/>
      <dgm:spPr/>
      <dgm:t>
        <a:bodyPr/>
        <a:lstStyle/>
        <a:p>
          <a:endParaRPr lang="ru-RU"/>
        </a:p>
      </dgm:t>
    </dgm:pt>
    <dgm:pt modelId="{1D30E5DF-AEF0-4F99-9A30-A17BA88771ED}" type="pres">
      <dgm:prSet presAssocID="{FC9DF285-EDC3-42C1-A6BB-925B625855ED}" presName="composite" presStyleCnt="0">
        <dgm:presLayoutVars>
          <dgm:chMax val="5"/>
          <dgm:dir/>
          <dgm:resizeHandles val="exact"/>
        </dgm:presLayoutVars>
      </dgm:prSet>
      <dgm:spPr/>
    </dgm:pt>
    <dgm:pt modelId="{97AC6B47-DA3F-4E17-AA76-FC7AD31D0F04}" type="pres">
      <dgm:prSet presAssocID="{793A2A4C-623E-44DD-8BD1-CA1C2049CD64}" presName="circle1" presStyleLbl="lnNode1" presStyleIdx="0" presStyleCnt="4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</dgm:pt>
    <dgm:pt modelId="{50E156BA-AA01-4122-9F57-215FBEC52CB5}" type="pres">
      <dgm:prSet presAssocID="{793A2A4C-623E-44DD-8BD1-CA1C2049CD64}" presName="text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58ED4-2A92-47A7-B182-EFC39EDC2655}" type="pres">
      <dgm:prSet presAssocID="{793A2A4C-623E-44DD-8BD1-CA1C2049CD64}" presName="line1" presStyleLbl="callout" presStyleIdx="0" presStyleCnt="8"/>
      <dgm:spPr/>
    </dgm:pt>
    <dgm:pt modelId="{DD445EEA-D26F-4F4A-88DD-CEA771A0408A}" type="pres">
      <dgm:prSet presAssocID="{793A2A4C-623E-44DD-8BD1-CA1C2049CD64}" presName="d1" presStyleLbl="callout" presStyleIdx="1" presStyleCnt="8"/>
      <dgm:spPr/>
    </dgm:pt>
    <dgm:pt modelId="{79527A3F-310B-4C3E-94F8-08DCEB222D18}" type="pres">
      <dgm:prSet presAssocID="{0B9D8671-9C88-4750-B78D-9616ED9861A6}" presName="circle2" presStyleLbl="lnNode1" presStyleIdx="1" presStyleCnt="4"/>
      <dgm:spPr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74676F20-944F-48F7-AAAC-A8F18E500637}" type="pres">
      <dgm:prSet presAssocID="{0B9D8671-9C88-4750-B78D-9616ED9861A6}" presName="text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056F8-5C47-478F-8421-B17015CCBD87}" type="pres">
      <dgm:prSet presAssocID="{0B9D8671-9C88-4750-B78D-9616ED9861A6}" presName="line2" presStyleLbl="callout" presStyleIdx="2" presStyleCnt="8"/>
      <dgm:spPr/>
    </dgm:pt>
    <dgm:pt modelId="{F1BF866F-6CC8-4802-B986-FD1E78949C2D}" type="pres">
      <dgm:prSet presAssocID="{0B9D8671-9C88-4750-B78D-9616ED9861A6}" presName="d2" presStyleLbl="callout" presStyleIdx="3" presStyleCnt="8"/>
      <dgm:spPr/>
    </dgm:pt>
    <dgm:pt modelId="{DC3E91D8-27B4-4583-B58A-BAC5450B59B3}" type="pres">
      <dgm:prSet presAssocID="{F11D88AF-3416-4E83-A1E9-486286061BDB}" presName="circle3" presStyleLbl="lnNode1" presStyleIdx="2" presStyleCnt="4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</dgm:spPr>
    </dgm:pt>
    <dgm:pt modelId="{B8E74A05-55E1-44E9-8319-BA2706539BB6}" type="pres">
      <dgm:prSet presAssocID="{F11D88AF-3416-4E83-A1E9-486286061BDB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AB2E5F-3653-4821-B0D2-9FA57C937AE9}" type="pres">
      <dgm:prSet presAssocID="{F11D88AF-3416-4E83-A1E9-486286061BDB}" presName="line3" presStyleLbl="callout" presStyleIdx="4" presStyleCnt="8"/>
      <dgm:spPr/>
    </dgm:pt>
    <dgm:pt modelId="{F4A9CC90-E2B9-4629-9A0B-C07F703BF9AC}" type="pres">
      <dgm:prSet presAssocID="{F11D88AF-3416-4E83-A1E9-486286061BDB}" presName="d3" presStyleLbl="callout" presStyleIdx="5" presStyleCnt="8"/>
      <dgm:spPr/>
    </dgm:pt>
    <dgm:pt modelId="{2C82F817-FAD1-4368-8FC5-53AECA6FAFB9}" type="pres">
      <dgm:prSet presAssocID="{F7E10CF8-7C21-4233-813B-DC112423703A}" presName="circle4" presStyleLbl="lnNode1" presStyleIdx="3" presStyleCnt="4"/>
      <dgm:spPr/>
    </dgm:pt>
    <dgm:pt modelId="{FD5DCF8D-3211-44E4-86F8-02136E0F2DBA}" type="pres">
      <dgm:prSet presAssocID="{F7E10CF8-7C21-4233-813B-DC112423703A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4942A-DC25-4733-B739-F0F902A6FE5F}" type="pres">
      <dgm:prSet presAssocID="{F7E10CF8-7C21-4233-813B-DC112423703A}" presName="line4" presStyleLbl="callout" presStyleIdx="6" presStyleCnt="8"/>
      <dgm:spPr/>
    </dgm:pt>
    <dgm:pt modelId="{AE1EC1B4-8E34-4454-85FC-1E8683264AB9}" type="pres">
      <dgm:prSet presAssocID="{F7E10CF8-7C21-4233-813B-DC112423703A}" presName="d4" presStyleLbl="callout" presStyleIdx="7" presStyleCnt="8"/>
      <dgm:spPr/>
    </dgm:pt>
  </dgm:ptLst>
  <dgm:cxnLst>
    <dgm:cxn modelId="{0587757A-B3B4-4C97-BA7E-423A57CC0F19}" type="presOf" srcId="{FC9DF285-EDC3-42C1-A6BB-925B625855ED}" destId="{1D30E5DF-AEF0-4F99-9A30-A17BA88771ED}" srcOrd="0" destOrd="0" presId="urn:microsoft.com/office/officeart/2005/8/layout/target1"/>
    <dgm:cxn modelId="{A7939FD5-B0BB-42B8-8E5C-58969013A990}" srcId="{FC9DF285-EDC3-42C1-A6BB-925B625855ED}" destId="{793A2A4C-623E-44DD-8BD1-CA1C2049CD64}" srcOrd="0" destOrd="0" parTransId="{A19F8489-5F5C-42CA-B869-D365FFDC8BC5}" sibTransId="{ACD58A6D-4BAC-4A5B-9171-FE425924A4F8}"/>
    <dgm:cxn modelId="{23AE8B57-A8D0-429C-8470-DC56D2838D89}" type="presOf" srcId="{0B9D8671-9C88-4750-B78D-9616ED9861A6}" destId="{74676F20-944F-48F7-AAAC-A8F18E500637}" srcOrd="0" destOrd="0" presId="urn:microsoft.com/office/officeart/2005/8/layout/target1"/>
    <dgm:cxn modelId="{4D45EA2D-5C1A-47B2-B075-FFDEDE322D60}" type="presOf" srcId="{F7E10CF8-7C21-4233-813B-DC112423703A}" destId="{FD5DCF8D-3211-44E4-86F8-02136E0F2DBA}" srcOrd="0" destOrd="0" presId="urn:microsoft.com/office/officeart/2005/8/layout/target1"/>
    <dgm:cxn modelId="{9BADF871-FF8C-49D4-9D8A-78A0EED603D0}" srcId="{FC9DF285-EDC3-42C1-A6BB-925B625855ED}" destId="{0B9D8671-9C88-4750-B78D-9616ED9861A6}" srcOrd="1" destOrd="0" parTransId="{5EC2C299-C13A-4E24-950B-E213ADB0AB25}" sibTransId="{8FCD6867-863C-49FB-A11B-EAE6A0DE6353}"/>
    <dgm:cxn modelId="{20A09260-6F47-49E3-9988-EA546BE9274F}" srcId="{FC9DF285-EDC3-42C1-A6BB-925B625855ED}" destId="{F11D88AF-3416-4E83-A1E9-486286061BDB}" srcOrd="2" destOrd="0" parTransId="{13381C23-6A21-42AB-AE9B-A4514AB7C1D3}" sibTransId="{BD40D22D-5240-4F07-880D-7CA3D7D2D9EA}"/>
    <dgm:cxn modelId="{2BE3102C-7B26-479D-95D4-1D89F49779CD}" type="presOf" srcId="{F11D88AF-3416-4E83-A1E9-486286061BDB}" destId="{B8E74A05-55E1-44E9-8319-BA2706539BB6}" srcOrd="0" destOrd="0" presId="urn:microsoft.com/office/officeart/2005/8/layout/target1"/>
    <dgm:cxn modelId="{C958E0DE-ED4D-4C63-9923-755F472F9F88}" srcId="{FC9DF285-EDC3-42C1-A6BB-925B625855ED}" destId="{F7E10CF8-7C21-4233-813B-DC112423703A}" srcOrd="3" destOrd="0" parTransId="{AB2B90BD-8F4A-4FAE-ADCB-4AD3C29EA540}" sibTransId="{B83D8773-A7CE-44E7-A43D-0B258A1BB3B0}"/>
    <dgm:cxn modelId="{2940556A-E392-4489-BD89-47D3D35B58FC}" type="presOf" srcId="{793A2A4C-623E-44DD-8BD1-CA1C2049CD64}" destId="{50E156BA-AA01-4122-9F57-215FBEC52CB5}" srcOrd="0" destOrd="0" presId="urn:microsoft.com/office/officeart/2005/8/layout/target1"/>
    <dgm:cxn modelId="{5D7C50BB-0CD0-407C-9BF2-C5B69CB2959A}" type="presParOf" srcId="{1D30E5DF-AEF0-4F99-9A30-A17BA88771ED}" destId="{97AC6B47-DA3F-4E17-AA76-FC7AD31D0F04}" srcOrd="0" destOrd="0" presId="urn:microsoft.com/office/officeart/2005/8/layout/target1"/>
    <dgm:cxn modelId="{43E3F972-F79E-418D-812D-9B88F392D1EA}" type="presParOf" srcId="{1D30E5DF-AEF0-4F99-9A30-A17BA88771ED}" destId="{50E156BA-AA01-4122-9F57-215FBEC52CB5}" srcOrd="1" destOrd="0" presId="urn:microsoft.com/office/officeart/2005/8/layout/target1"/>
    <dgm:cxn modelId="{24C8DBDC-3E94-405B-B41D-73E72E6689F9}" type="presParOf" srcId="{1D30E5DF-AEF0-4F99-9A30-A17BA88771ED}" destId="{DA458ED4-2A92-47A7-B182-EFC39EDC2655}" srcOrd="2" destOrd="0" presId="urn:microsoft.com/office/officeart/2005/8/layout/target1"/>
    <dgm:cxn modelId="{C6F9F4EE-105D-48D4-9E65-80DC71BC6699}" type="presParOf" srcId="{1D30E5DF-AEF0-4F99-9A30-A17BA88771ED}" destId="{DD445EEA-D26F-4F4A-88DD-CEA771A0408A}" srcOrd="3" destOrd="0" presId="urn:microsoft.com/office/officeart/2005/8/layout/target1"/>
    <dgm:cxn modelId="{8C762B60-BA76-441F-8848-FB690D1FC82B}" type="presParOf" srcId="{1D30E5DF-AEF0-4F99-9A30-A17BA88771ED}" destId="{79527A3F-310B-4C3E-94F8-08DCEB222D18}" srcOrd="4" destOrd="0" presId="urn:microsoft.com/office/officeart/2005/8/layout/target1"/>
    <dgm:cxn modelId="{A4F38757-B551-4329-B040-916D190D5942}" type="presParOf" srcId="{1D30E5DF-AEF0-4F99-9A30-A17BA88771ED}" destId="{74676F20-944F-48F7-AAAC-A8F18E500637}" srcOrd="5" destOrd="0" presId="urn:microsoft.com/office/officeart/2005/8/layout/target1"/>
    <dgm:cxn modelId="{7E98CAD2-D99D-4AC2-A6BA-E20456CA3A8D}" type="presParOf" srcId="{1D30E5DF-AEF0-4F99-9A30-A17BA88771ED}" destId="{1E7056F8-5C47-478F-8421-B17015CCBD87}" srcOrd="6" destOrd="0" presId="urn:microsoft.com/office/officeart/2005/8/layout/target1"/>
    <dgm:cxn modelId="{05ACEDF9-6575-4417-9C47-17EE6E7FB7A1}" type="presParOf" srcId="{1D30E5DF-AEF0-4F99-9A30-A17BA88771ED}" destId="{F1BF866F-6CC8-4802-B986-FD1E78949C2D}" srcOrd="7" destOrd="0" presId="urn:microsoft.com/office/officeart/2005/8/layout/target1"/>
    <dgm:cxn modelId="{C1B6EBEE-A999-4C4F-86B1-183D8DBCA37E}" type="presParOf" srcId="{1D30E5DF-AEF0-4F99-9A30-A17BA88771ED}" destId="{DC3E91D8-27B4-4583-B58A-BAC5450B59B3}" srcOrd="8" destOrd="0" presId="urn:microsoft.com/office/officeart/2005/8/layout/target1"/>
    <dgm:cxn modelId="{42BF6C98-5ADA-4D9E-BAD9-9D7D89838B08}" type="presParOf" srcId="{1D30E5DF-AEF0-4F99-9A30-A17BA88771ED}" destId="{B8E74A05-55E1-44E9-8319-BA2706539BB6}" srcOrd="9" destOrd="0" presId="urn:microsoft.com/office/officeart/2005/8/layout/target1"/>
    <dgm:cxn modelId="{09D8DF65-EB7B-4BEF-8C74-2949082E8F30}" type="presParOf" srcId="{1D30E5DF-AEF0-4F99-9A30-A17BA88771ED}" destId="{CFAB2E5F-3653-4821-B0D2-9FA57C937AE9}" srcOrd="10" destOrd="0" presId="urn:microsoft.com/office/officeart/2005/8/layout/target1"/>
    <dgm:cxn modelId="{20234DD9-2E7F-4FA3-BE52-E4A4CA845A81}" type="presParOf" srcId="{1D30E5DF-AEF0-4F99-9A30-A17BA88771ED}" destId="{F4A9CC90-E2B9-4629-9A0B-C07F703BF9AC}" srcOrd="11" destOrd="0" presId="urn:microsoft.com/office/officeart/2005/8/layout/target1"/>
    <dgm:cxn modelId="{1AE9AC36-841C-480B-B793-252A64DF30AE}" type="presParOf" srcId="{1D30E5DF-AEF0-4F99-9A30-A17BA88771ED}" destId="{2C82F817-FAD1-4368-8FC5-53AECA6FAFB9}" srcOrd="12" destOrd="0" presId="urn:microsoft.com/office/officeart/2005/8/layout/target1"/>
    <dgm:cxn modelId="{03D3C52A-197C-409D-8C31-3A5E7507237B}" type="presParOf" srcId="{1D30E5DF-AEF0-4F99-9A30-A17BA88771ED}" destId="{FD5DCF8D-3211-44E4-86F8-02136E0F2DBA}" srcOrd="13" destOrd="0" presId="urn:microsoft.com/office/officeart/2005/8/layout/target1"/>
    <dgm:cxn modelId="{91F87478-3D4D-464B-8973-F6CD81E40B76}" type="presParOf" srcId="{1D30E5DF-AEF0-4F99-9A30-A17BA88771ED}" destId="{61B4942A-DC25-4733-B739-F0F902A6FE5F}" srcOrd="14" destOrd="0" presId="urn:microsoft.com/office/officeart/2005/8/layout/target1"/>
    <dgm:cxn modelId="{22993239-DE64-4AA0-B471-109E57B79373}" type="presParOf" srcId="{1D30E5DF-AEF0-4F99-9A30-A17BA88771ED}" destId="{AE1EC1B4-8E34-4454-85FC-1E8683264AB9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84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500684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FC8805C4-B3A4-45B7-9679-F30107D55BCE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7775"/>
            <a:ext cx="5984875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802405"/>
            <a:ext cx="5486400" cy="3929241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3"/>
            <a:ext cx="2971800" cy="500683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78343"/>
            <a:ext cx="2971800" cy="500683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BAECCB2D-5D4B-4C23-B92E-37283B1DF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3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CB2D-5D4B-4C23-B92E-37283B1DFB3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258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CB2D-5D4B-4C23-B92E-37283B1DFB3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52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90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38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2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73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48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55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85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7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87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0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AD97D0-502A-4425-8B8F-FFFD1ED4BF85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85D2B72-8639-4200-B477-E0A86C78DDA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40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oco.ru/Media/Default/Documents/%D0%9C%D0%B5%D1%82%D0%BE%D0%B4%D0%B8%D1%87%D0%B5%D1%81%D0%BA%D0%B8%D0%B5%20%D1%80%D0%B5%D0%BA%D0%BE%D0%BC%D0%B5%D0%BD%D0%B4%D0%B0%D1%86%D0%B8%D0%B8%20%D0%A0%D0%A3%D0%9C-2022.pdf" TargetMode="External"/><Relationship Id="rId4" Type="http://schemas.openxmlformats.org/officeDocument/2006/relationships/hyperlink" Target="https://fioco.ru/Media/Default/Documents/%D0%9A%D1%80%D0%B8%D1%82%D0%B5%D1%80%D0%B8%D0%B8%20%D0%BE%D1%86%D0%B5%D0%BD%D0%BA%D0%B8%20%D0%A0%D0%A3%D0%9C-2022.xls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Развитие региональной системы оценки качества образования</a:t>
            </a:r>
            <a:b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первый заместитель директора 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департамента образования Ярославской области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С.В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Астафьева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9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3259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Форма плана мероприятий реализации систем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1233054" y="1100059"/>
            <a:ext cx="9698182" cy="7571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45720" rIns="0" bIns="45720" rtlCol="0"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рабочая группа предоставляет план  мероприятий по закрепленному направлению в ДО ЯО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395003"/>
              </p:ext>
            </p:extLst>
          </p:nvPr>
        </p:nvGraphicFramePr>
        <p:xfrm>
          <a:off x="925326" y="4565300"/>
          <a:ext cx="10533177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309">
                  <a:extLst>
                    <a:ext uri="{9D8B030D-6E8A-4147-A177-3AD203B41FA5}">
                      <a16:colId xmlns:a16="http://schemas.microsoft.com/office/drawing/2014/main" xmlns="" val="3558392401"/>
                    </a:ext>
                  </a:extLst>
                </a:gridCol>
                <a:gridCol w="1547446">
                  <a:extLst>
                    <a:ext uri="{9D8B030D-6E8A-4147-A177-3AD203B41FA5}">
                      <a16:colId xmlns:a16="http://schemas.microsoft.com/office/drawing/2014/main" xmlns="" val="339923561"/>
                    </a:ext>
                  </a:extLst>
                </a:gridCol>
                <a:gridCol w="1099039">
                  <a:extLst>
                    <a:ext uri="{9D8B030D-6E8A-4147-A177-3AD203B41FA5}">
                      <a16:colId xmlns:a16="http://schemas.microsoft.com/office/drawing/2014/main" xmlns="" val="2009035401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xmlns="" val="1407274042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xmlns="" val="2460025511"/>
                    </a:ext>
                  </a:extLst>
                </a:gridCol>
                <a:gridCol w="1547446">
                  <a:extLst>
                    <a:ext uri="{9D8B030D-6E8A-4147-A177-3AD203B41FA5}">
                      <a16:colId xmlns:a16="http://schemas.microsoft.com/office/drawing/2014/main" xmlns="" val="2362921573"/>
                    </a:ext>
                  </a:extLst>
                </a:gridCol>
                <a:gridCol w="1767253">
                  <a:extLst>
                    <a:ext uri="{9D8B030D-6E8A-4147-A177-3AD203B41FA5}">
                      <a16:colId xmlns:a16="http://schemas.microsoft.com/office/drawing/2014/main" xmlns="" val="125166249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Концептуальные документы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Процессуальные </a:t>
                      </a:r>
                    </a:p>
                    <a:p>
                      <a:pPr algn="ctr"/>
                      <a:r>
                        <a:rPr lang="ru-RU" dirty="0" smtClean="0"/>
                        <a:t>документы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Управленческие </a:t>
                      </a:r>
                    </a:p>
                    <a:p>
                      <a:pPr algn="ctr"/>
                      <a:r>
                        <a:rPr lang="ru-RU" dirty="0" smtClean="0"/>
                        <a:t>документы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325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Цели и задачи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Показатели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мониторинг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Анализ результатов мониторинга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Адресные</a:t>
                      </a:r>
                      <a:r>
                        <a:rPr lang="ru-RU" sz="11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рекомендации по результатам анализа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Меры, мероприятия, управленческие решения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Анализ эффективности принятых мер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415767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январь- март текущего года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март-октябрь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 результатам анализа, но не позднее декабря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текущего года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5122373"/>
                  </a:ext>
                </a:extLst>
              </a:tr>
            </a:tbl>
          </a:graphicData>
        </a:graphic>
      </p:graphicFrame>
      <p:graphicFrame>
        <p:nvGraphicFramePr>
          <p:cNvPr id="9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845196"/>
              </p:ext>
            </p:extLst>
          </p:nvPr>
        </p:nvGraphicFramePr>
        <p:xfrm>
          <a:off x="1233054" y="1857189"/>
          <a:ext cx="10058401" cy="2561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945">
                  <a:extLst>
                    <a:ext uri="{9D8B030D-6E8A-4147-A177-3AD203B41FA5}">
                      <a16:colId xmlns:a16="http://schemas.microsoft.com/office/drawing/2014/main" xmlns="" val="2746008787"/>
                    </a:ext>
                  </a:extLst>
                </a:gridCol>
                <a:gridCol w="537032">
                  <a:extLst>
                    <a:ext uri="{9D8B030D-6E8A-4147-A177-3AD203B41FA5}">
                      <a16:colId xmlns:a16="http://schemas.microsoft.com/office/drawing/2014/main" xmlns="" val="2455250752"/>
                    </a:ext>
                  </a:extLst>
                </a:gridCol>
                <a:gridCol w="1602878">
                  <a:extLst>
                    <a:ext uri="{9D8B030D-6E8A-4147-A177-3AD203B41FA5}">
                      <a16:colId xmlns:a16="http://schemas.microsoft.com/office/drawing/2014/main" xmlns="" val="2825504098"/>
                    </a:ext>
                  </a:extLst>
                </a:gridCol>
                <a:gridCol w="1701517">
                  <a:extLst>
                    <a:ext uri="{9D8B030D-6E8A-4147-A177-3AD203B41FA5}">
                      <a16:colId xmlns:a16="http://schemas.microsoft.com/office/drawing/2014/main" xmlns="" val="483943711"/>
                    </a:ext>
                  </a:extLst>
                </a:gridCol>
                <a:gridCol w="2589264">
                  <a:extLst>
                    <a:ext uri="{9D8B030D-6E8A-4147-A177-3AD203B41FA5}">
                      <a16:colId xmlns:a16="http://schemas.microsoft.com/office/drawing/2014/main" xmlns="" val="1259483897"/>
                    </a:ext>
                  </a:extLst>
                </a:gridCol>
                <a:gridCol w="2520765">
                  <a:extLst>
                    <a:ext uri="{9D8B030D-6E8A-4147-A177-3AD203B41FA5}">
                      <a16:colId xmlns:a16="http://schemas.microsoft.com/office/drawing/2014/main" xmlns="" val="3433245161"/>
                    </a:ext>
                  </a:extLst>
                </a:gridCol>
              </a:tblGrid>
              <a:tr h="35281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План</a:t>
                      </a:r>
                      <a:b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мероприятий («дорожная карта» </a:t>
                      </a:r>
                      <a:r>
                        <a:rPr lang="ru-RU" sz="1400" b="1" u="sng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2.1</a:t>
                      </a:r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) </a:t>
                      </a:r>
                      <a:r>
                        <a:rPr lang="ru-RU" sz="1400" b="1" u="sng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реализации системы мониторинга эффективности руководителей образовательных </a:t>
                      </a:r>
                      <a:r>
                        <a:rPr lang="ru-RU" sz="1400" b="1" u="sng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организаций (в формате </a:t>
                      </a:r>
                      <a:r>
                        <a:rPr lang="en-US" sz="1400" b="1" u="sng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EXCEL)</a:t>
                      </a:r>
                      <a:r>
                        <a:rPr lang="ru-RU" sz="1400" b="1" u="sng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)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27" marR="8227" marT="8227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846345"/>
                  </a:ext>
                </a:extLst>
              </a:tr>
              <a:tr h="1439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Направление</a:t>
                      </a:r>
                      <a:b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(например: 2.1.)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27" marR="8227" marT="82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№</a:t>
                      </a:r>
                      <a:b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п/п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27" marR="8227" marT="82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Наименование мероприятия </a:t>
                      </a:r>
                      <a:b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(учесть последовательность этапов управленческого цикла)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27" marR="8227" marT="82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Сроки</a:t>
                      </a:r>
                      <a:b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(календарный принцип, месяц прописью год цифрами</a:t>
                      </a:r>
                      <a:b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(например: январь 2022)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27" marR="8227" marT="82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Ответственные </a:t>
                      </a:r>
                      <a:b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исполнители</a:t>
                      </a:r>
                      <a:b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(в </a:t>
                      </a:r>
                      <a:r>
                        <a:rPr lang="ru-RU" sz="12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соответствии </a:t>
                      </a: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с списком сокращений* см. закладка 2)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27" marR="8227" marT="82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Планируемый результат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27" marR="8227" marT="8227" marB="0" anchor="ctr"/>
                </a:tc>
                <a:extLst>
                  <a:ext uri="{0D108BD9-81ED-4DB2-BD59-A6C34878D82A}">
                    <a16:rowId xmlns:a16="http://schemas.microsoft.com/office/drawing/2014/main" xmlns="" val="2698946305"/>
                  </a:ext>
                </a:extLst>
              </a:tr>
              <a:tr h="164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2.1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xmlns="" val="702040695"/>
                  </a:ext>
                </a:extLst>
              </a:tr>
              <a:tr h="164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2.1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xmlns="" val="884739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81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426630"/>
              </p:ext>
            </p:extLst>
          </p:nvPr>
        </p:nvGraphicFramePr>
        <p:xfrm>
          <a:off x="791306" y="3273820"/>
          <a:ext cx="10665069" cy="2952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3810">
                  <a:extLst>
                    <a:ext uri="{9D8B030D-6E8A-4147-A177-3AD203B41FA5}">
                      <a16:colId xmlns:a16="http://schemas.microsoft.com/office/drawing/2014/main" xmlns="" val="3574509435"/>
                    </a:ext>
                  </a:extLst>
                </a:gridCol>
                <a:gridCol w="536181">
                  <a:extLst>
                    <a:ext uri="{9D8B030D-6E8A-4147-A177-3AD203B41FA5}">
                      <a16:colId xmlns:a16="http://schemas.microsoft.com/office/drawing/2014/main" xmlns="" val="795089869"/>
                    </a:ext>
                  </a:extLst>
                </a:gridCol>
                <a:gridCol w="512855">
                  <a:extLst>
                    <a:ext uri="{9D8B030D-6E8A-4147-A177-3AD203B41FA5}">
                      <a16:colId xmlns:a16="http://schemas.microsoft.com/office/drawing/2014/main" xmlns="" val="169459956"/>
                    </a:ext>
                  </a:extLst>
                </a:gridCol>
                <a:gridCol w="514521">
                  <a:extLst>
                    <a:ext uri="{9D8B030D-6E8A-4147-A177-3AD203B41FA5}">
                      <a16:colId xmlns:a16="http://schemas.microsoft.com/office/drawing/2014/main" xmlns="" val="3473403160"/>
                    </a:ext>
                  </a:extLst>
                </a:gridCol>
                <a:gridCol w="512855">
                  <a:extLst>
                    <a:ext uri="{9D8B030D-6E8A-4147-A177-3AD203B41FA5}">
                      <a16:colId xmlns:a16="http://schemas.microsoft.com/office/drawing/2014/main" xmlns="" val="2060268933"/>
                    </a:ext>
                  </a:extLst>
                </a:gridCol>
                <a:gridCol w="384180">
                  <a:extLst>
                    <a:ext uri="{9D8B030D-6E8A-4147-A177-3AD203B41FA5}">
                      <a16:colId xmlns:a16="http://schemas.microsoft.com/office/drawing/2014/main" xmlns="" val="65338599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1914664122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1677986493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1740987195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320601329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151506536"/>
                    </a:ext>
                  </a:extLst>
                </a:gridCol>
                <a:gridCol w="532057">
                  <a:extLst>
                    <a:ext uri="{9D8B030D-6E8A-4147-A177-3AD203B41FA5}">
                      <a16:colId xmlns:a16="http://schemas.microsoft.com/office/drawing/2014/main" xmlns="" val="3629566567"/>
                    </a:ext>
                  </a:extLst>
                </a:gridCol>
                <a:gridCol w="532057">
                  <a:extLst>
                    <a:ext uri="{9D8B030D-6E8A-4147-A177-3AD203B41FA5}">
                      <a16:colId xmlns:a16="http://schemas.microsoft.com/office/drawing/2014/main" xmlns="" val="2315350550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419464160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3880741241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836537100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1617870073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3793025279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1788146282"/>
                    </a:ext>
                  </a:extLst>
                </a:gridCol>
                <a:gridCol w="443381">
                  <a:extLst>
                    <a:ext uri="{9D8B030D-6E8A-4147-A177-3AD203B41FA5}">
                      <a16:colId xmlns:a16="http://schemas.microsoft.com/office/drawing/2014/main" xmlns="" val="2496259652"/>
                    </a:ext>
                  </a:extLst>
                </a:gridCol>
                <a:gridCol w="555981">
                  <a:extLst>
                    <a:ext uri="{9D8B030D-6E8A-4147-A177-3AD203B41FA5}">
                      <a16:colId xmlns:a16="http://schemas.microsoft.com/office/drawing/2014/main" xmlns="" val="3024142932"/>
                    </a:ext>
                  </a:extLst>
                </a:gridCol>
              </a:tblGrid>
              <a:tr h="7561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сбора и обработки информации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показателей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результатов мониторинга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Адресные рекомендации по результатам анализа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Меры, мероприятия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Управленческие решения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эффективности принятых мер</a:t>
                      </a:r>
                      <a:endParaRPr lang="ru-RU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 по направлению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651139"/>
                  </a:ext>
                </a:extLst>
              </a:tr>
              <a:tr h="309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6737635"/>
                  </a:ext>
                </a:extLst>
              </a:tr>
              <a:tr h="6722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Механизмы управления качеством </a:t>
                      </a:r>
                      <a:r>
                        <a:rPr lang="ru-RU" sz="9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результатов</a:t>
                      </a:r>
                      <a:endParaRPr lang="ru-RU" sz="900" b="1" i="0" u="sng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0660919"/>
                  </a:ext>
                </a:extLst>
              </a:tr>
              <a:tr h="6211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Механизмы управления качеством </a:t>
                      </a:r>
                      <a:r>
                        <a:rPr lang="ru-RU" sz="9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 деятельности</a:t>
                      </a:r>
                      <a:endParaRPr lang="ru-RU" sz="900" b="1" i="0" u="sng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49%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5313953"/>
                  </a:ext>
                </a:extLst>
              </a:tr>
              <a:tr h="5934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Механизмы управления качеством образования</a:t>
                      </a:r>
                      <a:endParaRPr lang="ru-RU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11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3" marR="4003" marT="4003" marB="0" anchor="ctr">
                    <a:solidFill>
                      <a:srgbClr val="FEE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3837369"/>
                  </a:ext>
                </a:extLst>
              </a:tr>
            </a:tbl>
          </a:graphicData>
        </a:graphic>
      </p:graphicFrame>
      <p:sp>
        <p:nvSpPr>
          <p:cNvPr id="3" name="Стрелка вниз 2"/>
          <p:cNvSpPr/>
          <p:nvPr/>
        </p:nvSpPr>
        <p:spPr>
          <a:xfrm flipH="1">
            <a:off x="11592669" y="4510191"/>
            <a:ext cx="45719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flipH="1">
            <a:off x="11601995" y="5170452"/>
            <a:ext cx="45719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flipH="1">
            <a:off x="11605409" y="5770894"/>
            <a:ext cx="45719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59088" y="113582"/>
            <a:ext cx="7416824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Ярославская область  </a:t>
            </a:r>
          </a:p>
          <a:p>
            <a:pPr algn="ctr">
              <a:lnSpc>
                <a:spcPct val="107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г. - 626 баллов (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57%)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1105 максимальных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место)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год - 255 баллов (79%) из 321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максимальных (5 место)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005" y="1193878"/>
            <a:ext cx="10671372" cy="2545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sz="15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реализовывается полный  управленческий цикл (проблемные  компоненты: обоснование цели,  проведение мониторинга и анализ, анализ эффективных  принятых мер; не в полном объеме исполняются решения совещаний);</a:t>
            </a: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sz="15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исполняются в полном объеме </a:t>
            </a:r>
            <a:r>
              <a:rPr lang="ru-RU" sz="15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концептуальные документы и решения совещаний, а также не установлены конкретные сроки выполнения мероприятий, отсутствует  общий план реализации  системы мероприятий (8 направлений);</a:t>
            </a:r>
            <a:endParaRPr lang="ru-RU" sz="15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sz="15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отсутствует </a:t>
            </a:r>
            <a:r>
              <a:rPr lang="ru-RU" sz="15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</a:t>
            </a:r>
            <a:r>
              <a:rPr lang="ru-RU" sz="15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между ответственными за направления;</a:t>
            </a: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sz="15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отсутствует система взаимодействия </a:t>
            </a:r>
            <a:r>
              <a:rPr lang="ru-RU" sz="15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МОУО и ОО;</a:t>
            </a: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sz="15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5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обеспечена подготовка  (обучение) специалистов МОУО и  руководства ОО</a:t>
            </a:r>
          </a:p>
          <a:p>
            <a:pPr algn="just">
              <a:lnSpc>
                <a:spcPct val="107000"/>
              </a:lnSpc>
            </a:pPr>
            <a:endParaRPr lang="ru-RU" sz="15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endParaRPr lang="ru-RU" sz="14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84997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Региональная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политика в сфере оценки качества образования</a:t>
            </a:r>
            <a:endParaRPr lang="ru-RU" sz="36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08524836"/>
              </p:ext>
            </p:extLst>
          </p:nvPr>
        </p:nvGraphicFramePr>
        <p:xfrm>
          <a:off x="5818909" y="1371601"/>
          <a:ext cx="5047672" cy="4922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Объект 4"/>
          <p:cNvSpPr txBox="1">
            <a:spLocks/>
          </p:cNvSpPr>
          <p:nvPr/>
        </p:nvSpPr>
        <p:spPr>
          <a:xfrm>
            <a:off x="429492" y="1884219"/>
            <a:ext cx="4932218" cy="41908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45720" rIns="0" bIns="45720" rtlCol="0"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функционирования и развития региональной системы оценки качества образования</a:t>
            </a:r>
          </a:p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комплексное сопровождение функционирования и развития региональной системы оценки качества образования</a:t>
            </a:r>
          </a:p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целенаправленное управление обновлением всей вертикали РСОКО- МСОКО – ВСОКО на основе применения единых механизмов оценки качества управления образованием, с учетом ключевых трендов и акцентов, характерных для системы общего образования, а также отраженных в программах и проектах в сфере образования, реализуемых на федеральном уровне.</a:t>
            </a:r>
            <a:endParaRPr lang="ru-RU" sz="2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9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Организации и проведение оценки механизмов управления качеством образования в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202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году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41835" t="15381" r="26077" b="9388"/>
          <a:stretch/>
        </p:blipFill>
        <p:spPr>
          <a:xfrm>
            <a:off x="498764" y="2244654"/>
            <a:ext cx="2729347" cy="3599502"/>
          </a:xfrm>
          <a:prstGeom prst="rect">
            <a:avLst/>
          </a:prstGeom>
        </p:spPr>
      </p:pic>
      <p:sp>
        <p:nvSpPr>
          <p:cNvPr id="5" name="Объект 4"/>
          <p:cNvSpPr txBox="1">
            <a:spLocks noGrp="1"/>
          </p:cNvSpPr>
          <p:nvPr>
            <p:ph idx="1"/>
          </p:nvPr>
        </p:nvSpPr>
        <p:spPr>
          <a:xfrm>
            <a:off x="4807526" y="3573196"/>
            <a:ext cx="6722225" cy="4247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https://fioco.ru/ru/muko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8764" y="492082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337AB7"/>
                </a:solidFill>
                <a:latin typeface="Helvetica" panose="020B0604020202020204" pitchFamily="34" charset="0"/>
                <a:hlinkClick r:id="rId4"/>
              </a:rPr>
              <a:t>Критерии оценки механизмов управления качеством образования в субъектах Российской Федерации</a:t>
            </a:r>
            <a:r>
              <a:rPr lang="ru-RU" b="1" dirty="0">
                <a:solidFill>
                  <a:srgbClr val="333333"/>
                </a:solidFill>
                <a:latin typeface="Helvetica" panose="020B0604020202020204" pitchFamily="34" charset="0"/>
              </a:rPr>
              <a:t> </a:t>
            </a:r>
            <a:endParaRPr lang="ru-RU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0328" y="200396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hlinkClick r:id="rId5"/>
              </a:rPr>
              <a:t>Методические рекомендации по развитию механизмов управления качеством образования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</a:rPr>
              <a:t> </a:t>
            </a:r>
            <a:endParaRPr lang="ru-RU" b="0" i="0" dirty="0">
              <a:solidFill>
                <a:schemeClr val="accent1">
                  <a:lumMod val="75000"/>
                </a:schemeClr>
              </a:solidFill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04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Организации и проведение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мероприятий, направленных на развитие механизмов управления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качеством образования в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202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году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ответственных (специалист ДО и ГУ ЯО), а также участников за реализацию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по каждому из 8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направлений);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рабочих групп по каждому направлению в срок до  20.05.2022 г.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направление в ДО ЯО обновленных проектов концептуальных документов в срок до 2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.05.2022 г.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плана мероприятий реализации системы (формат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EXCEL)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27.05.2022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сводного плана мероприятий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.06.2022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информирование МОУО о мероприятиях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системы в срок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20 июня 2022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обучения специалистов МОУО, руководителей ОО (ответственный - ГАУ ДПО ЯО ИРО) срок до 30 июня 2022 г.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подготовка ответственными за направления материалов для оценки механизмов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качеством образования в Ярославской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до 12.07.2022 г.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54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89781"/>
            <a:ext cx="10058400" cy="1547579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Распределение ответственных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за реализацию мероприятий, направленных на развитие регионального механизма управления качеством образования в Ярославской области в 2022 году</a:t>
            </a:r>
            <a:r>
              <a:rPr lang="ru-RU" sz="2700" b="1" dirty="0"/>
              <a:t/>
            </a:r>
            <a:br>
              <a:rPr lang="ru-RU" sz="2700" b="1" dirty="0"/>
            </a:br>
            <a:endParaRPr lang="ru-RU" sz="27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029647"/>
              </p:ext>
            </p:extLst>
          </p:nvPr>
        </p:nvGraphicFramePr>
        <p:xfrm>
          <a:off x="767751" y="1845946"/>
          <a:ext cx="10515600" cy="405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82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43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62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368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18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Наименование направлений развития регионального механизма управления качеством образования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Ответственный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ДО ЯО </a:t>
                      </a:r>
                      <a:endParaRPr lang="ru-RU" sz="14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Ответственный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исполнитель </a:t>
                      </a:r>
                      <a:endParaRPr lang="ru-RU" sz="14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Участники </a:t>
                      </a:r>
                      <a:endParaRPr lang="ru-RU" sz="14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1.1. Система оценки качества подготовки обучающихся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Отдел развития общего образования (</a:t>
                      </a:r>
                      <a:r>
                        <a:rPr lang="ru-RU" sz="1400" b="1" dirty="0" err="1">
                          <a:effectLst/>
                        </a:rPr>
                        <a:t>Пиленкова</a:t>
                      </a:r>
                      <a:r>
                        <a:rPr lang="ru-RU" sz="1400" b="1" dirty="0">
                          <a:effectLst/>
                        </a:rPr>
                        <a:t> И.Н.)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ГУ ЯО «Центр оценки и контроля качества образования»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Отдел развития общего образования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Волкович О.С.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Соколова И.Ю.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Тулина</a:t>
                      </a:r>
                      <a:r>
                        <a:rPr lang="ru-RU" sz="1400" b="1" dirty="0">
                          <a:effectLst/>
                        </a:rPr>
                        <a:t> Н.В.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Костылева Е.В.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ГАУ ДПО «Институт развития образования»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2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1.2. Система работы со школами с низкими результатами обучения и (или) школами, функционирующими в неблагоприятных социальных условиях</a:t>
                      </a:r>
                      <a:endParaRPr lang="ru-RU" sz="14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Отдел развития общего образования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(Чезлова </a:t>
                      </a:r>
                      <a:r>
                        <a:rPr lang="ru-RU" sz="1400" b="1" dirty="0">
                          <a:effectLst/>
                        </a:rPr>
                        <a:t>О.А</a:t>
                      </a:r>
                      <a:r>
                        <a:rPr lang="ru-RU" sz="1400" b="1" dirty="0" smtClean="0">
                          <a:effectLst/>
                        </a:rPr>
                        <a:t>.) </a:t>
                      </a:r>
                      <a:endParaRPr lang="ru-RU" sz="1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ГАУ ДПО «Институт развития образования»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Отдел развития общего образования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(Волкович О.С.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Соколова И.Ю.)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ГУ ЯО «Центр оценки и контроля качества образования»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88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69669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Распределение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ответственных за реализацию мероприятий, направленных на развитие регионального механизма управления качеством образования в Ярославской области в 2022 году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514828"/>
              </p:ext>
            </p:extLst>
          </p:nvPr>
        </p:nvGraphicFramePr>
        <p:xfrm>
          <a:off x="715992" y="1086822"/>
          <a:ext cx="11050438" cy="533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36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8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07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7179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18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Наименование направлений развития регионального механизма управления качеством образования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Ответственный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ДО ЯО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Ответственный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исполнитель </a:t>
                      </a:r>
                      <a:endParaRPr lang="ru-RU" sz="14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Участники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5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выявления, поддержки и развития способностей и талантов у детей и молодёжи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общего образования департамента образования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(Чезлова О.А.)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дополнительного образования и воспитания департамента образования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(Волхонская А.И.)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ГОУ ДО ЯО «Ярославский региональный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инновационно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-образовательный центр «Новая школа»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общего образования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(Соколова И.Ю.),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профессионального образования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(Абдрашитова Г.В.),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ГАУ ДПО «Институт развития образования»,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профессиональной ориентации и психологической поддержки «Ресурс»,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 РАН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2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работы по самоопределению и профессиональной ориентации обучающихся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профессионального образования 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(Абдрашитова Г.В.)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профессиональной ориентации и психологической поддержки «Ресурс»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общего образования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(Лобанова Н.Н.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Соколова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И.Ю.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Волкович О.С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ГАУ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ДПО «Институт развития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ЯО «Центр оценки и контроля качества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7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69669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Распределение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ответственных за реализацию мероприятий, направленных на развитие регионального механизма управления качеством образования в Ярославской области в 2022 году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933661"/>
              </p:ext>
            </p:extLst>
          </p:nvPr>
        </p:nvGraphicFramePr>
        <p:xfrm>
          <a:off x="715992" y="1086822"/>
          <a:ext cx="11050438" cy="5013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36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3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11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221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28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Наименование направлений развития регионального механизма управления качеством образования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Ответственный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ДО ЯО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Ответственный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исполнитель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Участники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 Система мониторинга эффективности руководителей общеобразовательных организаций Ярославской области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правового и кадрового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обеспечения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(Седова М.Ю.)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ГАУ ДПО «Институт развития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общего образования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Пиленкова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И.Н.)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дополнительного образования и воспитания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(Волхонская А.И.)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оценки и контроля качества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профессиональной ориентации и психологической поддержки «Ресурс»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ГОУ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ЯО «Ярославский региональный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инновационно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-образовательный центр «Новая школа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7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 Система обеспечения профессионального развития педагогических работников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правового и кадрового обеспечения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(Петренко Г.М.)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общего образования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(Соколова И.Ю.)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ГАУ ДПО «Институт развития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оценки и контроля качества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54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69669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Распределение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ответственных за реализацию мероприятий, направленных на развитие регионального механизма управления качеством образования в Ярославской области в 2022 году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422905"/>
              </p:ext>
            </p:extLst>
          </p:nvPr>
        </p:nvGraphicFramePr>
        <p:xfrm>
          <a:off x="672860" y="1440505"/>
          <a:ext cx="11050438" cy="4072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36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3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11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221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18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Наименование направлений развития регионального механизма управления качеством образования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Ответственный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ДО ЯО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Ответственный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исполнитель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Участники </a:t>
                      </a:r>
                      <a:endParaRPr lang="ru-RU" sz="14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1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 Система организации воспитания обучающихся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дополнительного образования и воспитания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(Шорохова Л.В.)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ГАУ ДПО «Институт развития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оценки и контроля качества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профессиональной ориентации и психологической поддержки «Ресурс»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Ресурсные центры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2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2.4. Система мониторинга качества дошкольного образования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развития общего образования 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(Киселева Л.В.)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ГАУ ДПО «Институт развития образования»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 ЯО «Центр оценки и контроля качества образования»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383</TotalTime>
  <Words>1085</Words>
  <Application>Microsoft Office PowerPoint</Application>
  <PresentationFormat>Произвольный</PresentationFormat>
  <Paragraphs>302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Ретро</vt:lpstr>
      <vt:lpstr>        Развитие региональной системы оценки качества образования  </vt:lpstr>
      <vt:lpstr>Презентация PowerPoint</vt:lpstr>
      <vt:lpstr>  Региональная политика в сфере оценки качества образования</vt:lpstr>
      <vt:lpstr>Организации и проведение оценки механизмов управления качеством образования в 2022 году</vt:lpstr>
      <vt:lpstr>Организации и проведение мероприятий, направленных на развитие механизмов управления качеством образования в 2022 году</vt:lpstr>
      <vt:lpstr>    Распределение ответственных за реализацию мероприятий, направленных на развитие регионального механизма управления качеством образования в Ярославской области в 2022 году </vt:lpstr>
      <vt:lpstr>    Распределение ответственных за реализацию мероприятий, направленных на развитие регионального механизма управления качеством образования в Ярославской области в 2022 году </vt:lpstr>
      <vt:lpstr>    Распределение ответственных за реализацию мероприятий, направленных на развитие регионального механизма управления качеством образования в Ярославской области в 2022 году </vt:lpstr>
      <vt:lpstr>    Распределение ответственных за реализацию мероприятий, направленных на развитие регионального механизма управления качеством образования в Ярославской области в 2022 году </vt:lpstr>
      <vt:lpstr>Форма плана мероприятий реализации систем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 проведение оценки механизмов регионального управления качеством образования в 2022 году</dc:title>
  <dc:creator>Пиленкова Ирина Николаевна</dc:creator>
  <cp:lastModifiedBy>Татьяна</cp:lastModifiedBy>
  <cp:revision>33</cp:revision>
  <cp:lastPrinted>2022-05-18T08:57:22Z</cp:lastPrinted>
  <dcterms:created xsi:type="dcterms:W3CDTF">2022-05-17T12:24:50Z</dcterms:created>
  <dcterms:modified xsi:type="dcterms:W3CDTF">2022-07-28T11:17:18Z</dcterms:modified>
</cp:coreProperties>
</file>