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3" r:id="rId12"/>
    <p:sldId id="271" r:id="rId13"/>
    <p:sldId id="272" r:id="rId14"/>
    <p:sldId id="266" r:id="rId15"/>
    <p:sldId id="267" r:id="rId16"/>
    <p:sldId id="269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4F7E-0A05-4999-91AC-73475EA65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BAA1-CFFC-4E0A-845A-1DD7089B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53F4-C38E-4AEE-AA0A-DFE87FE35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25A5-D2CE-4E19-A5D6-FC900428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839E-DDA5-4C6F-ABAA-248B91C84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2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20CB-C99E-46DD-9D39-F15E4311C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2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D640-1666-4626-BFF8-9C6DB5928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6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FB9B1-E87E-4E47-938C-BC23CC2D5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0D02F-179A-4CC0-A4F8-CCE9CC71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625B-1ACF-4129-927F-AD7DE0802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5E7-C43B-4F4C-A43F-1AFA6B1F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9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9849-1571-4432-B060-6C1616BA3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327FB9-BCA2-4D1A-8D44-BBCD885D2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ubavyshka.ru/photo/144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428.html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delai-sam.pp.ua/?p=4631" TargetMode="External"/><Relationship Id="rId2" Type="http://schemas.openxmlformats.org/officeDocument/2006/relationships/hyperlink" Target="http://www.calameo.com/books/00027907101323aa9f11a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miles.33b.ru/smile.10300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428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liubavyshka.ru/photo/14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ubavyshka.ru/photo/14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liubavyshka.ru/photo/14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ubavyshka.ru/photo/14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Проект</a:t>
            </a:r>
            <a:br>
              <a:rPr lang="ru-RU" altLang="ru-RU" sz="4000" b="1" smtClean="0"/>
            </a:br>
            <a:r>
              <a:rPr lang="ru-RU" altLang="ru-RU" sz="4000" b="1" smtClean="0"/>
              <a:t>«Самое великое чудо </a:t>
            </a:r>
            <a:br>
              <a:rPr lang="ru-RU" altLang="ru-RU" sz="4000" b="1" smtClean="0"/>
            </a:br>
            <a:r>
              <a:rPr lang="ru-RU" altLang="ru-RU" sz="4000" b="1" smtClean="0"/>
              <a:t>на свете - книга»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437063"/>
            <a:ext cx="64008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altLang="ru-RU" sz="1800" b="1" smtClean="0"/>
              <a:t>                    Составила:  заведующая библиотекой </a:t>
            </a:r>
          </a:p>
          <a:p>
            <a:pPr algn="l">
              <a:lnSpc>
                <a:spcPct val="80000"/>
              </a:lnSpc>
            </a:pPr>
            <a:r>
              <a:rPr lang="ru-RU" altLang="ru-RU" sz="1800" b="1" smtClean="0"/>
              <a:t>                                          МБОУ СОШ № 12  г. Данилова</a:t>
            </a:r>
          </a:p>
          <a:p>
            <a:pPr algn="l">
              <a:lnSpc>
                <a:spcPct val="80000"/>
              </a:lnSpc>
            </a:pPr>
            <a:r>
              <a:rPr lang="ru-RU" altLang="ru-RU" sz="1800" b="1" smtClean="0"/>
              <a:t>                                          Дружинина А.Л.</a:t>
            </a:r>
          </a:p>
          <a:p>
            <a:pPr algn="l">
              <a:lnSpc>
                <a:spcPct val="80000"/>
              </a:lnSpc>
            </a:pPr>
            <a:endParaRPr lang="ru-RU" altLang="ru-RU" sz="1800" b="1" smtClean="0"/>
          </a:p>
          <a:p>
            <a:pPr algn="l">
              <a:lnSpc>
                <a:spcPct val="80000"/>
              </a:lnSpc>
            </a:pPr>
            <a:endParaRPr lang="ru-RU" altLang="ru-RU" sz="1800" b="1" smtClean="0"/>
          </a:p>
          <a:p>
            <a:pPr algn="l">
              <a:lnSpc>
                <a:spcPct val="80000"/>
              </a:lnSpc>
            </a:pPr>
            <a:r>
              <a:rPr lang="ru-RU" altLang="ru-RU" sz="1800" b="1" smtClean="0"/>
              <a:t>         Данилов, 2015</a:t>
            </a:r>
          </a:p>
        </p:txBody>
      </p:sp>
      <p:pic>
        <p:nvPicPr>
          <p:cNvPr id="3076" name="Picture 5" descr="book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8850" cy="1143000"/>
          </a:xfrm>
        </p:spPr>
        <p:txBody>
          <a:bodyPr/>
          <a:lstStyle/>
          <a:p>
            <a:r>
              <a:rPr lang="ru-RU" altLang="ru-RU" sz="4000" b="1" smtClean="0"/>
              <a:t>Механизмы реализации проекта</a:t>
            </a:r>
          </a:p>
        </p:txBody>
      </p:sp>
      <p:sp>
        <p:nvSpPr>
          <p:cNvPr id="12291" name="Текст 4"/>
          <p:cNvSpPr>
            <a:spLocks noGrp="1"/>
          </p:cNvSpPr>
          <p:nvPr>
            <p:ph type="body" idx="1"/>
          </p:nvPr>
        </p:nvSpPr>
        <p:spPr>
          <a:xfrm>
            <a:off x="0" y="1989138"/>
            <a:ext cx="5040313" cy="639762"/>
          </a:xfrm>
        </p:spPr>
        <p:txBody>
          <a:bodyPr/>
          <a:lstStyle/>
          <a:p>
            <a:r>
              <a:rPr lang="ru-RU" altLang="ru-RU" smtClean="0"/>
              <a:t>      Творческая мастерская </a:t>
            </a:r>
          </a:p>
          <a:p>
            <a:r>
              <a:rPr lang="ru-RU" altLang="ru-RU" smtClean="0"/>
              <a:t> «Подари книге новую жизнь!»</a:t>
            </a:r>
          </a:p>
          <a:p>
            <a:endParaRPr lang="ru-RU" altLang="ru-RU" smtClean="0"/>
          </a:p>
        </p:txBody>
      </p:sp>
      <p:sp>
        <p:nvSpPr>
          <p:cNvPr id="12292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916113"/>
            <a:ext cx="4321175" cy="639762"/>
          </a:xfrm>
        </p:spPr>
        <p:txBody>
          <a:bodyPr/>
          <a:lstStyle/>
          <a:p>
            <a:pPr algn="ctr"/>
            <a:r>
              <a:rPr lang="ru-RU" altLang="ru-RU" smtClean="0"/>
              <a:t>Акция «Поделись книгой                                       с другом!»</a:t>
            </a:r>
          </a:p>
          <a:p>
            <a:endParaRPr lang="ru-RU" altLang="ru-RU" smtClean="0"/>
          </a:p>
        </p:txBody>
      </p:sp>
      <p:pic>
        <p:nvPicPr>
          <p:cNvPr id="12293" name="Объект 8" descr="G:\DCIM\Camera\2014-03-19 12.10.0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420938"/>
            <a:ext cx="3084512" cy="3816350"/>
          </a:xfrm>
        </p:spPr>
      </p:pic>
      <p:pic>
        <p:nvPicPr>
          <p:cNvPr id="12294" name="Рисунок 10" descr="C:\Users\Библиотека\Desktop\март\2014-03-18 11.03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3"/>
          <a:stretch>
            <a:fillRect/>
          </a:stretch>
        </p:blipFill>
        <p:spPr bwMode="auto">
          <a:xfrm>
            <a:off x="5076825" y="2276475"/>
            <a:ext cx="2714625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Создание рукописной книги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" y="1557338"/>
            <a:ext cx="2647950" cy="217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1788"/>
            <a:ext cx="31908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341438"/>
            <a:ext cx="3074988" cy="2093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17625"/>
            <a:ext cx="21145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4950"/>
            <a:ext cx="34671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Определение роли сказок в воспитании детей</a:t>
            </a: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478088"/>
            <a:ext cx="317817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771775" y="1628775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Анализ анкет на констатирующем этапе </a:t>
            </a:r>
          </a:p>
        </p:txBody>
      </p:sp>
      <p:pic>
        <p:nvPicPr>
          <p:cNvPr id="14341" name="Picture 5" descr="8223265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4486275" y="3068638"/>
            <a:ext cx="496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/>
              <a:t>Для умственного развития – 31%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/>
              <a:t>Для нравственного развития – 23%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/>
              <a:t>Для организации досуга – 46%</a:t>
            </a:r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1943100" y="2559050"/>
            <a:ext cx="16573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/>
              <a:t>Диаграмма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Определение роли сказок в воспитании детей</a:t>
            </a:r>
            <a:endParaRPr lang="ru-RU" altLang="ru-RU" smtClean="0"/>
          </a:p>
        </p:txBody>
      </p:sp>
      <p:pic>
        <p:nvPicPr>
          <p:cNvPr id="1536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3403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339975" y="1773238"/>
            <a:ext cx="438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Анализ анкет на контрольном этапе 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662488" y="2997200"/>
            <a:ext cx="4157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/>
              <a:t>Для умственного развития – 23%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/>
              <a:t>Для организации досуга – 15%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/>
              <a:t>Для нравственного развития – 62%</a:t>
            </a:r>
          </a:p>
        </p:txBody>
      </p:sp>
      <p:pic>
        <p:nvPicPr>
          <p:cNvPr id="15366" name="Picture 5" descr="bbede0006c530d485ca772fc67e59d7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9064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/>
            <a:r>
              <a:rPr lang="ru-RU" altLang="ru-RU" b="1" smtClean="0"/>
              <a:t>Результаты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dirty="0" smtClean="0"/>
              <a:t>  </a:t>
            </a:r>
            <a:r>
              <a:rPr lang="ru-RU" altLang="ru-RU" sz="2000" b="1" dirty="0" smtClean="0"/>
              <a:t> В процессе реализации проекта у детей сформировались социально – значимые компетентности: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000" dirty="0" smtClean="0"/>
              <a:t>   </a:t>
            </a:r>
            <a:r>
              <a:rPr lang="ru-RU" altLang="ru-RU" sz="2000" i="1" dirty="0" smtClean="0">
                <a:solidFill>
                  <a:srgbClr val="0070C0"/>
                </a:solidFill>
              </a:rPr>
              <a:t>компетентность в сфере самостоятельной деятельности: </a:t>
            </a:r>
            <a:r>
              <a:rPr lang="ru-RU" altLang="ru-RU" sz="2000" dirty="0" smtClean="0"/>
              <a:t>постановка целей и задач, распределение выполняемой работы внутри группы, согласованность действий.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000" dirty="0" smtClean="0"/>
              <a:t>   </a:t>
            </a:r>
            <a:r>
              <a:rPr lang="ru-RU" altLang="ru-RU" sz="2000" i="1" dirty="0" smtClean="0">
                <a:solidFill>
                  <a:srgbClr val="0070C0"/>
                </a:solidFill>
              </a:rPr>
              <a:t>компетентность в сфере получения, обработки, анализа информации, прогнозировании и решении социально – значимых задач.</a:t>
            </a:r>
          </a:p>
          <a:p>
            <a:pPr>
              <a:lnSpc>
                <a:spcPct val="80000"/>
              </a:lnSpc>
              <a:defRPr/>
            </a:pPr>
            <a:endParaRPr lang="ru-RU" altLang="ru-RU" sz="20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dirty="0" smtClean="0"/>
              <a:t>Учащиеся: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000" dirty="0" smtClean="0"/>
              <a:t> углубили свои знания о структуре книги,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/>
              <a:t>истории книги, истории России</a:t>
            </a:r>
            <a:r>
              <a:rPr lang="ru-RU" sz="2000" dirty="0" smtClean="0"/>
              <a:t>;</a:t>
            </a:r>
            <a:endParaRPr lang="ru-RU" altLang="ru-RU" sz="2000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2000" dirty="0" smtClean="0"/>
              <a:t> приобрели навыки  ремонта книг;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000" dirty="0" smtClean="0"/>
              <a:t> научились взаимодействовать в команде;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000" dirty="0" smtClean="0"/>
              <a:t> почувствовали важность своей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dirty="0" smtClean="0"/>
              <a:t>          деятельности для школы. </a:t>
            </a:r>
          </a:p>
        </p:txBody>
      </p:sp>
      <p:pic>
        <p:nvPicPr>
          <p:cNvPr id="16388" name="Picture 4" descr="DSC015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9527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book-on-a-trip-150x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3560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Заключение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285875"/>
            <a:ext cx="4933950" cy="4525963"/>
          </a:xfrm>
        </p:spPr>
        <p:txBody>
          <a:bodyPr/>
          <a:lstStyle/>
          <a:p>
            <a:r>
              <a:rPr lang="ru-RU" altLang="ru-RU" smtClean="0"/>
              <a:t> </a:t>
            </a:r>
            <a:r>
              <a:rPr lang="ru-RU" altLang="ru-RU" sz="2400" smtClean="0"/>
              <a:t>Деятельность по реализации проекта направлена на позитивную социализацию ребенка. Для учащихся создавались ситуации, в которых они могли проявлять свои способности, были не только исполнителями, но и генераторами идей, которые воплотились в проекте.</a:t>
            </a:r>
          </a:p>
        </p:txBody>
      </p:sp>
      <p:pic>
        <p:nvPicPr>
          <p:cNvPr id="17412" name="Picture 4" descr="IMG_2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530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картинки-книг-1-150x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37063"/>
            <a:ext cx="143033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Библиография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00113" y="1525588"/>
            <a:ext cx="7848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 – И.: Просвещение, 2010.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Концепция духовно нравственного развития и воспитания личности гражданина России.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altLang="ru-RU" sz="24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http://www.calameo.com/books/00027907101323aa9f11a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.- Анкетирование школьников. «Отношение к книге и чтению».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altLang="ru-RU" sz="24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http://sdelai-sam.pp.ua/?p=4631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.-  Реставрация книг.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altLang="ru-RU" sz="240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 rot="20544405">
            <a:off x="468313" y="2708275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Актуальность проекта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0" y="2143125"/>
            <a:ext cx="4857750" cy="3875088"/>
          </a:xfrm>
        </p:spPr>
        <p:txBody>
          <a:bodyPr/>
          <a:lstStyle/>
          <a:p>
            <a:r>
              <a:rPr lang="ru-RU" altLang="ru-RU" sz="2000" smtClean="0"/>
              <a:t>Библиотека является одним из важнейших  институтов социализации.   Библиотека с её ресурсами представляет собой обобщенный социальный опыт, накопленный человечеством.  Она обеспечивает  доступ к знаниям и полной достоверной информации на бесплатной основе. </a:t>
            </a:r>
          </a:p>
        </p:txBody>
      </p:sp>
      <p:pic>
        <p:nvPicPr>
          <p:cNvPr id="4100" name="Picture 4" descr="a29038e3f7639887aea70b1818307af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4214813"/>
            <a:ext cx="8858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IMG_21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27146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G_20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500438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4286250" y="12144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«Библиотеки - это сокровищницы</a:t>
            </a:r>
            <a:br>
              <a:rPr lang="ru-RU" altLang="ru-RU" sz="1800" b="1"/>
            </a:br>
            <a:r>
              <a:rPr lang="ru-RU" altLang="ru-RU" sz="1800" b="1"/>
              <a:t> всех богатств человеческого духа».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r>
              <a:rPr lang="ru-RU" altLang="ru-RU" sz="1800"/>
              <a:t>Лейбниц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Цель проекта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143125"/>
            <a:ext cx="5248275" cy="4525963"/>
          </a:xfrm>
        </p:spPr>
        <p:txBody>
          <a:bodyPr/>
          <a:lstStyle/>
          <a:p>
            <a:r>
              <a:rPr lang="ru-RU" altLang="ru-RU" sz="2400" smtClean="0"/>
              <a:t>Привлечение учащихся начальных классов к чтению, возвращение им радости общения с книгой, ведь чтение – деятельность, которая открывает пути жизненных ориентиров, сближает людей, способствует возникновению атмосферы духовности, общности.</a:t>
            </a:r>
          </a:p>
        </p:txBody>
      </p:sp>
      <p:pic>
        <p:nvPicPr>
          <p:cNvPr id="5124" name="Picture 4" descr="DSC03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1357313"/>
            <a:ext cx="355758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bbede0006c530d485ca772fc67e59d7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0890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altLang="ru-RU" b="1" smtClean="0"/>
              <a:t>Задачи проекта: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      1.  Оказать практическую помощь  школьной библиотеке; улучшить состояние книжного фонда;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 2.  Способствовать включению детей в социально-культурное творчество;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 3.  Содействовать формированию ими знаний,  умений, навыков работы с книгой, которые пригодятся им в жизни;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  4. Помочь в формировании навыков  изготовления книги (её реставрация) как продукта проектной деятельности;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  5.  Содействовать активизации умственной деятельности и познавательной сферы ребенка.</a:t>
            </a:r>
          </a:p>
        </p:txBody>
      </p:sp>
      <p:pic>
        <p:nvPicPr>
          <p:cNvPr id="6148" name="Picture 4" descr="59788924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5516563"/>
            <a:ext cx="1428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Описание проекта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5500687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smtClean="0"/>
              <a:t>Участники проекта:</a:t>
            </a: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smtClean="0"/>
              <a:t>    Учащиеся 2-х, 3-х классов</a:t>
            </a:r>
            <a:endParaRPr lang="ru-RU" altLang="ru-RU" sz="2400" b="1" smtClean="0"/>
          </a:p>
          <a:p>
            <a:pPr>
              <a:buFontTx/>
              <a:buNone/>
            </a:pPr>
            <a:r>
              <a:rPr lang="ru-RU" altLang="ru-RU" sz="2400" b="1" smtClean="0"/>
              <a:t>Время и место проведения проекта.</a:t>
            </a: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smtClean="0"/>
              <a:t>   Продолжительность проекта – 2  месяца                                                                       Место проведения – библиотека     МБОУ СОШ  №12 г. Данилова</a:t>
            </a:r>
          </a:p>
        </p:txBody>
      </p:sp>
      <p:pic>
        <p:nvPicPr>
          <p:cNvPr id="7172" name="Рисунок 4" descr="C:\Users\Uzer\Pictures\библиотека\DSC03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357313"/>
            <a:ext cx="3286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8223265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Этапы проекта: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96300" cy="5287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/>
              <a:t>1.  </a:t>
            </a:r>
            <a:r>
              <a:rPr lang="ru-RU" altLang="ru-RU" sz="1800" b="1" dirty="0" smtClean="0"/>
              <a:t>Подготовительный:</a:t>
            </a:r>
            <a:endParaRPr lang="ru-RU" alt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 обсуждение и выбор темы проекта, разработка плана его реализации;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 подготовка раздаточного материала.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altLang="ru-RU" sz="18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/>
              <a:t>2.   </a:t>
            </a:r>
            <a:r>
              <a:rPr lang="ru-RU" altLang="ru-RU" sz="1800" b="1" dirty="0" smtClean="0"/>
              <a:t>Основной: </a:t>
            </a:r>
            <a:endParaRPr lang="ru-RU" alt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 библиотечный урок  «Рукописные книги Древней Руси»;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ознакомление со структурой книги; практическая работа - изготовление  рукописной книги;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 творческая мастерская  «Подари книге новую жизнь!»;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 акция «Поделись книгой с другом!»;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анкетирование учащихся;</a:t>
            </a:r>
            <a:endParaRPr lang="ru-RU" altLang="ru-RU" sz="18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ru-RU" altLang="ru-RU" sz="18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altLang="ru-RU" sz="18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/>
              <a:t>3.   </a:t>
            </a:r>
            <a:r>
              <a:rPr lang="ru-RU" altLang="ru-RU" sz="1800" b="1" dirty="0" smtClean="0"/>
              <a:t>Презентационный:</a:t>
            </a:r>
            <a:endParaRPr lang="ru-RU" alt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 проведение выставки отремонтированных и подаренных книг.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altLang="ru-RU" sz="18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1800" dirty="0" smtClean="0"/>
              <a:t>4.    </a:t>
            </a:r>
            <a:r>
              <a:rPr lang="ru-RU" altLang="ru-RU" sz="1800" b="1" dirty="0" smtClean="0"/>
              <a:t>Рефлексивный:</a:t>
            </a:r>
            <a:r>
              <a:rPr lang="ru-RU" altLang="ru-RU" sz="18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 анализ результатов;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ru-RU" altLang="ru-RU" sz="1800" dirty="0" smtClean="0"/>
              <a:t> оценка эффективности проекта.</a:t>
            </a:r>
          </a:p>
        </p:txBody>
      </p:sp>
      <p:pic>
        <p:nvPicPr>
          <p:cNvPr id="8196" name="Picture 4" descr="79642106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229225"/>
            <a:ext cx="9239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Календарный план работы</a:t>
            </a:r>
            <a:r>
              <a:rPr lang="ru-RU" altLang="ru-RU" smtClean="0"/>
              <a:t> </a:t>
            </a:r>
          </a:p>
        </p:txBody>
      </p:sp>
      <p:graphicFrame>
        <p:nvGraphicFramePr>
          <p:cNvPr id="21668" name="Group 164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29600" cy="5240388"/>
        </p:xfrm>
        <a:graphic>
          <a:graphicData uri="http://schemas.openxmlformats.org/drawingml/2006/table">
            <a:tbl>
              <a:tblPr/>
              <a:tblGrid>
                <a:gridCol w="1717675"/>
                <a:gridCol w="1838325"/>
                <a:gridCol w="4673600"/>
              </a:tblGrid>
              <a:tr h="45707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74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темы проекта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библиотеки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рисунков «Любимые сказочные герои»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Библиотечный урок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Рукописные книги Древней Руси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51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и подготовка материала к созданию рукописной книги.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Моя рукописная книга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изготовление рукописной книги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Анкетирование на тему «Зачем сказка нужна человеку?»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мастерская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«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Подари книге новую жизнь!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Акция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Поделись книгой с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другом!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7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altLang="ru-RU" b="1" smtClean="0"/>
              <a:t>Педагогические методы: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altLang="ru-RU" smtClean="0"/>
              <a:t>       </a:t>
            </a:r>
            <a:r>
              <a:rPr lang="ru-RU" altLang="ru-RU" sz="2400" smtClean="0"/>
              <a:t>групповая дискуссия;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smtClean="0"/>
              <a:t>        метод мозгового штурма;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smtClean="0"/>
              <a:t>        метод проектов;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smtClean="0"/>
              <a:t>        групповая работа;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400" smtClean="0"/>
              <a:t>        анализ, рефлексия </a:t>
            </a:r>
          </a:p>
        </p:txBody>
      </p:sp>
      <p:pic>
        <p:nvPicPr>
          <p:cNvPr id="10244" name="Picture 4" descr="SNV308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928813"/>
            <a:ext cx="29162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NV308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4071938"/>
            <a:ext cx="298767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NV338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60800"/>
            <a:ext cx="2794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86800" cy="1143000"/>
          </a:xfrm>
        </p:spPr>
        <p:txBody>
          <a:bodyPr/>
          <a:lstStyle/>
          <a:p>
            <a:r>
              <a:rPr lang="ru-RU" altLang="ru-RU" sz="4000" b="1" smtClean="0"/>
              <a:t>Механизмы реализации проекта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6932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 </a:t>
            </a:r>
            <a:r>
              <a:rPr lang="ru-RU" altLang="ru-RU" sz="2400" smtClean="0"/>
              <a:t>Библиотечный урок «Рукописные книги Древней Руси»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  Практическое занятие «Моя рукописная книга»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  Экскурсия по школьной библиотеке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  Анкетирование на тему «Зачем сказка нужна человеку?»     </a:t>
            </a:r>
          </a:p>
        </p:txBody>
      </p:sp>
      <p:pic>
        <p:nvPicPr>
          <p:cNvPr id="11269" name="Picture 5" descr="8223265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7148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0512_slide">
  <a:themeElements>
    <a:clrScheme name="Тема Office 1">
      <a:dk1>
        <a:srgbClr val="000000"/>
      </a:dk1>
      <a:lt1>
        <a:srgbClr val="FFE4E1"/>
      </a:lt1>
      <a:dk2>
        <a:srgbClr val="000000"/>
      </a:dk2>
      <a:lt2>
        <a:srgbClr val="919191"/>
      </a:lt2>
      <a:accent1>
        <a:srgbClr val="E7BAB5"/>
      </a:accent1>
      <a:accent2>
        <a:srgbClr val="FF8A7B"/>
      </a:accent2>
      <a:accent3>
        <a:srgbClr val="FFEFEE"/>
      </a:accent3>
      <a:accent4>
        <a:srgbClr val="000000"/>
      </a:accent4>
      <a:accent5>
        <a:srgbClr val="F1D9D7"/>
      </a:accent5>
      <a:accent6>
        <a:srgbClr val="E77D6F"/>
      </a:accent6>
      <a:hlink>
        <a:srgbClr val="CE1400"/>
      </a:hlink>
      <a:folHlink>
        <a:srgbClr val="6B34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E4E1"/>
        </a:lt1>
        <a:dk2>
          <a:srgbClr val="000000"/>
        </a:dk2>
        <a:lt2>
          <a:srgbClr val="919191"/>
        </a:lt2>
        <a:accent1>
          <a:srgbClr val="E7BAB5"/>
        </a:accent1>
        <a:accent2>
          <a:srgbClr val="FF8A7B"/>
        </a:accent2>
        <a:accent3>
          <a:srgbClr val="FFEFEE"/>
        </a:accent3>
        <a:accent4>
          <a:srgbClr val="000000"/>
        </a:accent4>
        <a:accent5>
          <a:srgbClr val="F1D9D7"/>
        </a:accent5>
        <a:accent6>
          <a:srgbClr val="E77D6F"/>
        </a:accent6>
        <a:hlink>
          <a:srgbClr val="CE1400"/>
        </a:hlink>
        <a:folHlink>
          <a:srgbClr val="6B34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E4E1"/>
        </a:lt1>
        <a:dk2>
          <a:srgbClr val="000000"/>
        </a:dk2>
        <a:lt2>
          <a:srgbClr val="919191"/>
        </a:lt2>
        <a:accent1>
          <a:srgbClr val="FF9C52"/>
        </a:accent1>
        <a:accent2>
          <a:srgbClr val="FF57AA"/>
        </a:accent2>
        <a:accent3>
          <a:srgbClr val="FFEFEE"/>
        </a:accent3>
        <a:accent4>
          <a:srgbClr val="000000"/>
        </a:accent4>
        <a:accent5>
          <a:srgbClr val="FFCBB3"/>
        </a:accent5>
        <a:accent6>
          <a:srgbClr val="E74E9A"/>
        </a:accent6>
        <a:hlink>
          <a:srgbClr val="C71300"/>
        </a:hlink>
        <a:folHlink>
          <a:srgbClr val="C700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E4E1"/>
        </a:lt1>
        <a:dk2>
          <a:srgbClr val="000000"/>
        </a:dk2>
        <a:lt2>
          <a:srgbClr val="919191"/>
        </a:lt2>
        <a:accent1>
          <a:srgbClr val="FBFF4D"/>
        </a:accent1>
        <a:accent2>
          <a:srgbClr val="52BFFF"/>
        </a:accent2>
        <a:accent3>
          <a:srgbClr val="FFEFEE"/>
        </a:accent3>
        <a:accent4>
          <a:srgbClr val="000000"/>
        </a:accent4>
        <a:accent5>
          <a:srgbClr val="FDFFB2"/>
        </a:accent5>
        <a:accent6>
          <a:srgbClr val="49ADE7"/>
        </a:accent6>
        <a:hlink>
          <a:srgbClr val="D52D1F"/>
        </a:hlink>
        <a:folHlink>
          <a:srgbClr val="0E8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E4E1"/>
        </a:lt1>
        <a:dk2>
          <a:srgbClr val="000000"/>
        </a:dk2>
        <a:lt2>
          <a:srgbClr val="919191"/>
        </a:lt2>
        <a:accent1>
          <a:srgbClr val="2DFF5E"/>
        </a:accent1>
        <a:accent2>
          <a:srgbClr val="FFDD2D"/>
        </a:accent2>
        <a:accent3>
          <a:srgbClr val="FFEFEE"/>
        </a:accent3>
        <a:accent4>
          <a:srgbClr val="000000"/>
        </a:accent4>
        <a:accent5>
          <a:srgbClr val="ADFFB6"/>
        </a:accent5>
        <a:accent6>
          <a:srgbClr val="E7C828"/>
        </a:accent6>
        <a:hlink>
          <a:srgbClr val="4513FF"/>
        </a:hlink>
        <a:folHlink>
          <a:srgbClr val="DF1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BAB5"/>
        </a:accent1>
        <a:accent2>
          <a:srgbClr val="FF8A7B"/>
        </a:accent2>
        <a:accent3>
          <a:srgbClr val="FFFFFF"/>
        </a:accent3>
        <a:accent4>
          <a:srgbClr val="000000"/>
        </a:accent4>
        <a:accent5>
          <a:srgbClr val="F1D9D7"/>
        </a:accent5>
        <a:accent6>
          <a:srgbClr val="E77D6F"/>
        </a:accent6>
        <a:hlink>
          <a:srgbClr val="CE1400"/>
        </a:hlink>
        <a:folHlink>
          <a:srgbClr val="6B34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9C52"/>
        </a:accent1>
        <a:accent2>
          <a:srgbClr val="FF57AA"/>
        </a:accent2>
        <a:accent3>
          <a:srgbClr val="FFFFFF"/>
        </a:accent3>
        <a:accent4>
          <a:srgbClr val="000000"/>
        </a:accent4>
        <a:accent5>
          <a:srgbClr val="FFCBB3"/>
        </a:accent5>
        <a:accent6>
          <a:srgbClr val="E74E9A"/>
        </a:accent6>
        <a:hlink>
          <a:srgbClr val="C71300"/>
        </a:hlink>
        <a:folHlink>
          <a:srgbClr val="C700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FF4D"/>
        </a:accent1>
        <a:accent2>
          <a:srgbClr val="52BFFF"/>
        </a:accent2>
        <a:accent3>
          <a:srgbClr val="FFFFFF"/>
        </a:accent3>
        <a:accent4>
          <a:srgbClr val="000000"/>
        </a:accent4>
        <a:accent5>
          <a:srgbClr val="FDFFB2"/>
        </a:accent5>
        <a:accent6>
          <a:srgbClr val="49ADE7"/>
        </a:accent6>
        <a:hlink>
          <a:srgbClr val="D52D1F"/>
        </a:hlink>
        <a:folHlink>
          <a:srgbClr val="0E8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DFF5E"/>
        </a:accent1>
        <a:accent2>
          <a:srgbClr val="FFDD2D"/>
        </a:accent2>
        <a:accent3>
          <a:srgbClr val="FFFFFF"/>
        </a:accent3>
        <a:accent4>
          <a:srgbClr val="000000"/>
        </a:accent4>
        <a:accent5>
          <a:srgbClr val="ADFFB6"/>
        </a:accent5>
        <a:accent6>
          <a:srgbClr val="E7C828"/>
        </a:accent6>
        <a:hlink>
          <a:srgbClr val="4513FF"/>
        </a:hlink>
        <a:folHlink>
          <a:srgbClr val="DF1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ind_0512_slide</Template>
  <TotalTime>244</TotalTime>
  <Words>311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Times New Roman</vt:lpstr>
      <vt:lpstr>ind_0512_slide</vt:lpstr>
      <vt:lpstr>Проект «Самое великое чудо  на свете - книга»</vt:lpstr>
      <vt:lpstr>Актуальность проекта</vt:lpstr>
      <vt:lpstr>Цель проекта</vt:lpstr>
      <vt:lpstr>Задачи проекта:</vt:lpstr>
      <vt:lpstr>Описание проекта</vt:lpstr>
      <vt:lpstr>Этапы проекта:</vt:lpstr>
      <vt:lpstr>Календарный план работы </vt:lpstr>
      <vt:lpstr>Педагогические методы:</vt:lpstr>
      <vt:lpstr>Механизмы реализации проекта</vt:lpstr>
      <vt:lpstr>Механизмы реализации проекта</vt:lpstr>
      <vt:lpstr>Создание рукописной книги</vt:lpstr>
      <vt:lpstr>Определение роли сказок в воспитании детей</vt:lpstr>
      <vt:lpstr>Определение роли сказок в воспитании детей</vt:lpstr>
      <vt:lpstr>Результаты</vt:lpstr>
      <vt:lpstr>Заключение</vt:lpstr>
      <vt:lpstr>Библиография</vt:lpstr>
      <vt:lpstr>Благодарю за внимание!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keywords>фон для power point</cp:keywords>
  <cp:lastModifiedBy>Светлана Юрьевна Белянчева</cp:lastModifiedBy>
  <cp:revision>30</cp:revision>
  <dcterms:created xsi:type="dcterms:W3CDTF">2012-12-03T07:23:11Z</dcterms:created>
  <dcterms:modified xsi:type="dcterms:W3CDTF">2015-05-20T13:11:15Z</dcterms:modified>
</cp:coreProperties>
</file>