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4" r:id="rId4"/>
    <p:sldId id="260" r:id="rId5"/>
    <p:sldId id="262" r:id="rId6"/>
    <p:sldId id="261" r:id="rId7"/>
    <p:sldId id="258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A73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>
        <p:scale>
          <a:sx n="90" d="100"/>
          <a:sy n="90" d="100"/>
        </p:scale>
        <p:origin x="-132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46C7E-395B-484E-BE98-398F7FD43ADB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5B777-29AD-455B-AEAF-5F875D9355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141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0137E-07FE-41CE-8194-8AA298EFDBA4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35102-71BE-4B30-B340-3B342DE4F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810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35102-71BE-4B30-B340-3B342DE4F6F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708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39985"/>
            <a:ext cx="3203848" cy="156836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91990"/>
            <a:ext cx="960746" cy="96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419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Группа 7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9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0" name="Рисунок 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1" name="Рисунок 1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79482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470992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99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3" name="Группа 12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9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1" name="Рисунок 1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2" name="Рисунок 1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5353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39984"/>
            <a:ext cx="3059832" cy="149786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91990"/>
            <a:ext cx="960746" cy="96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492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79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10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1" name="Рисунок 1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2" name="Рисунок 1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72610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19675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12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3" name="Рисунок 1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22364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8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9" name="Рисунок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7550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107504" y="27748"/>
            <a:ext cx="2195736" cy="10527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7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8" name="Рисунок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243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300831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60648"/>
            <a:ext cx="5389438" cy="58655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0174"/>
            <a:ext cx="2160240" cy="105749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9758" y="20174"/>
            <a:ext cx="528746" cy="528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381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876056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1904" y="548680"/>
            <a:ext cx="5846440" cy="4176464"/>
          </a:xfrm>
          <a:noFill/>
        </p:spPr>
        <p:txBody>
          <a:bodyPr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87605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Группа 7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9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0" name="Рисунок 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1" name="Рисунок 1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264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5000">
              <a:schemeClr val="bg1"/>
            </a:gs>
            <a:gs pos="32001">
              <a:schemeClr val="bg1">
                <a:lumMod val="85000"/>
              </a:schemeClr>
            </a:gs>
            <a:gs pos="54000">
              <a:schemeClr val="bg1">
                <a:lumMod val="85000"/>
              </a:schemeClr>
            </a:gs>
            <a:gs pos="85001">
              <a:schemeClr val="bg1">
                <a:lumMod val="75000"/>
              </a:schemeClr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8A793-EF42-4859-9AB7-2F3AECD50069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88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ln>
            <a:solidFill>
              <a:srgbClr val="990000"/>
            </a:solidFill>
          </a:ln>
          <a:solidFill>
            <a:srgbClr val="99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Clr>
          <a:srgbClr val="990000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90000"/>
        </a:buClr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99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990000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990000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7CcYWvP0SLA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lnit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2816"/>
            <a:ext cx="8208912" cy="3312368"/>
          </a:xfrm>
        </p:spPr>
        <p:txBody>
          <a:bodyPr>
            <a:noAutofit/>
          </a:bodyPr>
          <a:lstStyle/>
          <a:p>
            <a:r>
              <a:rPr lang="ru-RU" sz="4400" b="1" smtClean="0">
                <a:solidFill>
                  <a:srgbClr val="464451"/>
                </a:solidFill>
                <a:latin typeface="Tahoma"/>
              </a:rPr>
              <a:t/>
            </a:r>
            <a:br>
              <a:rPr lang="ru-RU" sz="4400" b="1" smtClean="0">
                <a:solidFill>
                  <a:srgbClr val="464451"/>
                </a:solidFill>
                <a:latin typeface="Tahoma"/>
              </a:rPr>
            </a:br>
            <a:r>
              <a:rPr lang="ru-RU" sz="4400" b="1">
                <a:solidFill>
                  <a:srgbClr val="464451"/>
                </a:solidFill>
                <a:latin typeface="Tahoma"/>
              </a:rPr>
              <a:t/>
            </a:r>
            <a:br>
              <a:rPr lang="ru-RU" sz="4400" b="1">
                <a:solidFill>
                  <a:srgbClr val="464451"/>
                </a:solidFill>
                <a:latin typeface="Tahoma"/>
              </a:rPr>
            </a:br>
            <a:r>
              <a:rPr lang="ru-RU" sz="4400" b="1" smtClean="0">
                <a:solidFill>
                  <a:srgbClr val="464451"/>
                </a:solidFill>
                <a:latin typeface="Tahoma"/>
              </a:rPr>
              <a:t/>
            </a:r>
            <a:br>
              <a:rPr lang="ru-RU" sz="4400" b="1" smtClean="0">
                <a:solidFill>
                  <a:srgbClr val="464451"/>
                </a:solidFill>
                <a:latin typeface="Tahoma"/>
              </a:rPr>
            </a:br>
            <a:r>
              <a:rPr lang="ru-RU" sz="4400" b="1" smtClean="0">
                <a:solidFill>
                  <a:srgbClr val="464451"/>
                </a:solidFill>
                <a:latin typeface="Tahoma"/>
              </a:rPr>
              <a:t>Использование </a:t>
            </a:r>
            <a:r>
              <a:rPr lang="ru-RU" sz="4400" b="1">
                <a:solidFill>
                  <a:srgbClr val="464451"/>
                </a:solidFill>
                <a:latin typeface="Tahoma"/>
              </a:rPr>
              <a:t>АИБС в работе библиотек образовательных </a:t>
            </a:r>
            <a:r>
              <a:rPr lang="ru-RU" sz="4400" b="1" smtClean="0">
                <a:solidFill>
                  <a:srgbClr val="464451"/>
                </a:solidFill>
                <a:latin typeface="Tahoma"/>
              </a:rPr>
              <a:t>организаций</a:t>
            </a:r>
            <a:r>
              <a:rPr lang="ru-RU" sz="4400" b="1"/>
              <a:t/>
            </a:r>
            <a:br>
              <a:rPr lang="ru-RU" sz="4400" b="1"/>
            </a:br>
            <a:r>
              <a:rPr lang="ru-RU" sz="4400" b="1" smtClean="0"/>
              <a:t/>
            </a:r>
            <a:br>
              <a:rPr lang="ru-RU" sz="4400" b="1" smtClean="0"/>
            </a:br>
            <a:r>
              <a:rPr lang="ru-RU" sz="4400" b="1" smtClean="0"/>
              <a:t/>
            </a:r>
            <a:br>
              <a:rPr lang="ru-RU" sz="4400" b="1" smtClean="0"/>
            </a:br>
            <a:r>
              <a:rPr lang="ru-RU" sz="2400" b="1" smtClean="0"/>
              <a:t>1</a:t>
            </a:r>
            <a:r>
              <a:rPr lang="en-US" sz="2400" b="1" dirty="0" smtClean="0"/>
              <a:t>6</a:t>
            </a:r>
            <a:r>
              <a:rPr lang="ru-RU" sz="2400" b="1" dirty="0" smtClean="0"/>
              <a:t>.0</a:t>
            </a:r>
            <a:r>
              <a:rPr lang="en-US" sz="2400" b="1" dirty="0" smtClean="0"/>
              <a:t>3</a:t>
            </a:r>
            <a:r>
              <a:rPr lang="ru-RU" sz="2400" b="1" dirty="0" smtClean="0"/>
              <a:t>.201</a:t>
            </a:r>
            <a:r>
              <a:rPr lang="en-US" sz="2400" b="1" dirty="0" smtClean="0"/>
              <a:t>6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79418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Программа </a:t>
            </a:r>
            <a:r>
              <a:rPr lang="ru-RU" dirty="0" err="1" smtClean="0"/>
              <a:t>вебинара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40000"/>
              </a:lnSpc>
              <a:buFont typeface="+mj-lt"/>
              <a:buAutoNum type="arabicPeriod"/>
            </a:pPr>
            <a:r>
              <a:rPr lang="ru-RU" dirty="0" smtClean="0">
                <a:solidFill>
                  <a:srgbClr val="464451"/>
                </a:solidFill>
                <a:latin typeface="Tahoma"/>
              </a:rPr>
              <a:t>О необходимости </a:t>
            </a:r>
            <a:r>
              <a:rPr lang="ru-RU" dirty="0" smtClean="0">
                <a:solidFill>
                  <a:srgbClr val="464451"/>
                </a:solidFill>
                <a:latin typeface="Tahoma"/>
              </a:rPr>
              <a:t>автоматизации библиотечных процессов в </a:t>
            </a:r>
            <a:r>
              <a:rPr lang="ru-RU" dirty="0" smtClean="0">
                <a:solidFill>
                  <a:srgbClr val="464451"/>
                </a:solidFill>
                <a:latin typeface="Tahoma"/>
              </a:rPr>
              <a:t>библиотеках образовательных организаций. Успенская Светлана Владимировна</a:t>
            </a:r>
            <a:r>
              <a:rPr lang="ru-RU" dirty="0">
                <a:solidFill>
                  <a:srgbClr val="464451"/>
                </a:solidFill>
                <a:latin typeface="Tahoma"/>
              </a:rPr>
              <a:t>, </a:t>
            </a:r>
            <a:r>
              <a:rPr lang="ru-RU" dirty="0" smtClean="0">
                <a:solidFill>
                  <a:srgbClr val="464451"/>
                </a:solidFill>
                <a:latin typeface="Tahoma"/>
              </a:rPr>
              <a:t>заместитель руководителя Информационного центра ГАУ ДПО ЯО ИРО</a:t>
            </a:r>
            <a:endParaRPr lang="ru-RU" dirty="0">
              <a:solidFill>
                <a:srgbClr val="464451"/>
              </a:solidFill>
              <a:latin typeface="Tahoma"/>
            </a:endParaRPr>
          </a:p>
          <a:p>
            <a:pPr>
              <a:lnSpc>
                <a:spcPct val="140000"/>
              </a:lnSpc>
              <a:buFont typeface="+mj-lt"/>
              <a:buAutoNum type="arabicPeriod"/>
            </a:pPr>
            <a:r>
              <a:rPr lang="ru-RU" dirty="0">
                <a:solidFill>
                  <a:srgbClr val="464451"/>
                </a:solidFill>
                <a:latin typeface="Tahoma"/>
              </a:rPr>
              <a:t>АИБС Ирбис в школьной библиотеке. </a:t>
            </a:r>
            <a:r>
              <a:rPr lang="ru-RU" dirty="0" err="1">
                <a:solidFill>
                  <a:srgbClr val="464451"/>
                </a:solidFill>
                <a:latin typeface="Tahoma"/>
              </a:rPr>
              <a:t>Камальдинова</a:t>
            </a:r>
            <a:r>
              <a:rPr lang="ru-RU" dirty="0">
                <a:solidFill>
                  <a:srgbClr val="464451"/>
                </a:solidFill>
                <a:latin typeface="Tahoma"/>
              </a:rPr>
              <a:t> Галина Анатольевна, </a:t>
            </a:r>
            <a:r>
              <a:rPr lang="ru-RU" dirty="0" err="1">
                <a:solidFill>
                  <a:srgbClr val="464451"/>
                </a:solidFill>
                <a:latin typeface="Tahoma"/>
              </a:rPr>
              <a:t>зав.библиотекой</a:t>
            </a:r>
            <a:r>
              <a:rPr lang="ru-RU" dirty="0">
                <a:solidFill>
                  <a:srgbClr val="464451"/>
                </a:solidFill>
                <a:latin typeface="Tahoma"/>
              </a:rPr>
              <a:t> МОУ СОШ №89, г.Ярославль</a:t>
            </a:r>
          </a:p>
          <a:p>
            <a:pPr>
              <a:lnSpc>
                <a:spcPct val="140000"/>
              </a:lnSpc>
              <a:buFont typeface="+mj-lt"/>
              <a:buAutoNum type="arabicPeriod"/>
            </a:pPr>
            <a:r>
              <a:rPr lang="ru-RU" dirty="0">
                <a:solidFill>
                  <a:srgbClr val="464451"/>
                </a:solidFill>
                <a:latin typeface="Tahoma"/>
              </a:rPr>
              <a:t>АИБС MARC SQL в школьной библиотеке. Шитова Ольга Георгиевна, </a:t>
            </a:r>
            <a:r>
              <a:rPr lang="ru-RU" dirty="0" err="1">
                <a:solidFill>
                  <a:srgbClr val="464451"/>
                </a:solidFill>
                <a:latin typeface="Tahoma"/>
              </a:rPr>
              <a:t>зав.библиотекой</a:t>
            </a:r>
            <a:r>
              <a:rPr lang="ru-RU" dirty="0">
                <a:solidFill>
                  <a:srgbClr val="464451"/>
                </a:solidFill>
                <a:latin typeface="Tahoma"/>
              </a:rPr>
              <a:t> МОУ Лицей №86, г.Ярославль</a:t>
            </a:r>
          </a:p>
          <a:p>
            <a:pPr>
              <a:lnSpc>
                <a:spcPct val="140000"/>
              </a:lnSpc>
              <a:buFont typeface="+mj-lt"/>
              <a:buAutoNum type="arabicPeriod"/>
            </a:pPr>
            <a:r>
              <a:rPr lang="ru-RU" dirty="0">
                <a:solidFill>
                  <a:srgbClr val="464451"/>
                </a:solidFill>
                <a:latin typeface="Tahoma"/>
              </a:rPr>
              <a:t>МАРК </a:t>
            </a:r>
            <a:r>
              <a:rPr lang="ru-RU" dirty="0" err="1">
                <a:solidFill>
                  <a:srgbClr val="464451"/>
                </a:solidFill>
                <a:latin typeface="Tahoma"/>
              </a:rPr>
              <a:t>Cloud</a:t>
            </a:r>
            <a:r>
              <a:rPr lang="ru-RU" dirty="0">
                <a:solidFill>
                  <a:srgbClr val="464451"/>
                </a:solidFill>
                <a:latin typeface="Tahoma"/>
              </a:rPr>
              <a:t> - технологическая платформа для комплексной автоматизации библиотек образовательных учреждений и создания облачных библиотечных сетей. Башмаков Александр Игоревич, НПО "</a:t>
            </a:r>
            <a:r>
              <a:rPr lang="ru-RU" dirty="0" smtClean="0">
                <a:solidFill>
                  <a:srgbClr val="464451"/>
                </a:solidFill>
                <a:latin typeface="Tahoma"/>
              </a:rPr>
              <a:t>ИНФОРМ-СИСТЕМА"</a:t>
            </a:r>
            <a:endParaRPr lang="ru-RU" dirty="0">
              <a:solidFill>
                <a:srgbClr val="464451"/>
              </a:solidFill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29487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ИБЦ как необходимое </a:t>
            </a:r>
            <a:r>
              <a:rPr lang="ru-RU" dirty="0"/>
              <a:t>условие </a:t>
            </a:r>
            <a:r>
              <a:rPr lang="ru-RU" dirty="0" smtClean="0"/>
              <a:t>реализации </a:t>
            </a:r>
            <a:r>
              <a:rPr lang="ru-RU" dirty="0"/>
              <a:t>ФГОС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4968552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6800" dirty="0" smtClean="0"/>
              <a:t>Требования ФГОС: </a:t>
            </a:r>
            <a:endParaRPr lang="ru-RU" sz="6800" dirty="0"/>
          </a:p>
          <a:p>
            <a:pPr>
              <a:lnSpc>
                <a:spcPct val="120000"/>
              </a:lnSpc>
            </a:pPr>
            <a:r>
              <a:rPr lang="ru-RU" sz="6800" dirty="0" smtClean="0"/>
              <a:t>обеспечение </a:t>
            </a:r>
            <a:r>
              <a:rPr lang="ru-RU" sz="6800" dirty="0"/>
              <a:t>доступа в школьной библиотеке к информационным ресурсам Интернета, учебной и художественной литературе, коллекциям медиа-ресурсов на электронных носителях, к множительной технике для тиражирования учебных и методических </a:t>
            </a:r>
            <a:r>
              <a:rPr lang="ru-RU" sz="6800" dirty="0" err="1"/>
              <a:t>тексто</a:t>
            </a:r>
            <a:r>
              <a:rPr lang="ru-RU" sz="6800" dirty="0"/>
              <a:t>-графических и </a:t>
            </a:r>
            <a:r>
              <a:rPr lang="ru-RU" sz="6800" dirty="0" err="1"/>
              <a:t>аудиовидеоматериалов</a:t>
            </a:r>
            <a:r>
              <a:rPr lang="ru-RU" sz="6800" dirty="0"/>
              <a:t>, результатов творческой, научно-исследовательской и проектной деятельности учащихся;</a:t>
            </a:r>
          </a:p>
          <a:p>
            <a:pPr>
              <a:lnSpc>
                <a:spcPct val="120000"/>
              </a:lnSpc>
            </a:pPr>
            <a:r>
              <a:rPr lang="ru-RU" sz="6800" dirty="0" smtClean="0"/>
              <a:t>информационную </a:t>
            </a:r>
            <a:r>
              <a:rPr lang="ru-RU" sz="6800" dirty="0"/>
              <a:t>поддержку образовательной деятельности обучающихся и </a:t>
            </a:r>
            <a:r>
              <a:rPr lang="ru-RU" sz="6800" dirty="0" smtClean="0"/>
              <a:t>педагогов </a:t>
            </a:r>
            <a:r>
              <a:rPr lang="ru-RU" sz="6800" dirty="0"/>
              <a:t>на основе современных информационных технологий в области библиотечных услуг (</a:t>
            </a:r>
            <a:r>
              <a:rPr lang="ru-RU" sz="6800" b="1" i="1" dirty="0"/>
              <a:t>создание и ведение электронных каталогов </a:t>
            </a:r>
            <a:r>
              <a:rPr lang="ru-RU" sz="6800" dirty="0"/>
              <a:t>и полнотекстовых баз данных, поиск документов по любому критерию, доступ к электронным учебным материалам и образовательным ресурсам Интернета);</a:t>
            </a:r>
          </a:p>
          <a:p>
            <a:pPr>
              <a:lnSpc>
                <a:spcPct val="120000"/>
              </a:lnSpc>
            </a:pPr>
            <a:r>
              <a:rPr lang="ru-RU" sz="6800" dirty="0" smtClean="0"/>
              <a:t>укомплектованность </a:t>
            </a:r>
            <a:r>
              <a:rPr lang="ru-RU" sz="6800" dirty="0"/>
              <a:t>печатными и электронными информационно- образовательными ресурсами по всем предметам учебного плана: учебниками, в том числе учебниками с электронными приложениями, являющимися их составной частью, учебно-методической литературой и материалами по всем учебным предметам основной образовательной программы основного общего образования на определенных учредителем образовательного учреждения языках обучения, дополнительной литературой.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3363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Руководство ИФЛА </a:t>
            </a:r>
            <a:br>
              <a:rPr lang="ru-RU" dirty="0" smtClean="0"/>
            </a:br>
            <a:r>
              <a:rPr lang="ru-RU" dirty="0" smtClean="0"/>
              <a:t>для школьных библиотек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00808"/>
            <a:ext cx="4038600" cy="43301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644008" y="1600200"/>
            <a:ext cx="4320480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1700" i="1" dirty="0" smtClean="0"/>
              <a:t>Весь </a:t>
            </a:r>
            <a:r>
              <a:rPr lang="ru-RU" sz="1700" i="1" dirty="0"/>
              <a:t>персонал школьной библиотеки должен прилагать усилия к тому, чтобы формировать фонд физических и цифровых ресурсов в соответствии с учебной программой и национальной, этнической и культурной идентичностью членов школьного сообщества; также необходимо стремиться к </a:t>
            </a:r>
            <a:r>
              <a:rPr lang="ru-RU" sz="1700" b="1" i="1" dirty="0"/>
              <a:t>расширению доступа к ресурсам через библиотечные функции каталогизации, курирования и совместного использования ресурсов</a:t>
            </a:r>
          </a:p>
        </p:txBody>
      </p:sp>
    </p:spTree>
    <p:extLst>
      <p:ext uri="{BB962C8B-B14F-4D97-AF65-F5344CB8AC3E}">
        <p14:creationId xmlns:p14="http://schemas.microsoft.com/office/powerpoint/2010/main" val="252458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Концепция развития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национальной сети </a:t>
            </a:r>
            <a:r>
              <a:rPr lang="ru-RU" dirty="0"/>
              <a:t>ИБЦ (проект)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ru-RU" sz="3800" dirty="0"/>
              <a:t>24 ноября РШБА организовала Вебинар на тему "Концепции национальной сети информационно-библиотечных центров образовательных организаций с поддержкой со стороны единого федерального информационно-методического центра"</a:t>
            </a:r>
          </a:p>
          <a:p>
            <a:pPr>
              <a:lnSpc>
                <a:spcPct val="120000"/>
              </a:lnSpc>
            </a:pPr>
            <a:r>
              <a:rPr lang="ru-RU" sz="3800" b="1" dirty="0">
                <a:hlinkClick r:id="rId2"/>
              </a:rPr>
              <a:t>Запись </a:t>
            </a:r>
            <a:r>
              <a:rPr lang="ru-RU" sz="3800" b="1" dirty="0" err="1">
                <a:hlinkClick r:id="rId2"/>
              </a:rPr>
              <a:t>Вебинара</a:t>
            </a:r>
            <a:endParaRPr lang="en-US" sz="3800" b="1" dirty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1700" i="1" dirty="0"/>
              <a:t>Для обеспечения реализации ФГОС функции информационно-библиотечного центра должны быть поддержаны современными средствами работы с информацией – </a:t>
            </a:r>
            <a:r>
              <a:rPr lang="ru-RU" sz="1700" b="1" i="1" dirty="0"/>
              <a:t>программным обеспечением</a:t>
            </a:r>
            <a:r>
              <a:rPr lang="ru-RU" sz="1700" i="1" dirty="0"/>
              <a:t> и доступом к глобальной сети Интернет.</a:t>
            </a:r>
          </a:p>
          <a:p>
            <a:pPr>
              <a:lnSpc>
                <a:spcPct val="120000"/>
              </a:lnSpc>
            </a:pPr>
            <a:r>
              <a:rPr lang="ru-RU" sz="1700" i="1" dirty="0" smtClean="0"/>
              <a:t>Для </a:t>
            </a:r>
            <a:r>
              <a:rPr lang="ru-RU" sz="1700" i="1" dirty="0"/>
              <a:t>поддержки обеспечивающей функции информационно-библиотечного центра должен быть создан единый </a:t>
            </a:r>
            <a:r>
              <a:rPr lang="ru-RU" sz="1700" b="1" i="1" dirty="0"/>
              <a:t>электронный </a:t>
            </a:r>
            <a:r>
              <a:rPr lang="ru-RU" sz="1700" b="1" i="1" dirty="0" smtClean="0"/>
              <a:t>каталог</a:t>
            </a:r>
            <a:endParaRPr lang="ru-RU" sz="1700" b="1" i="1" dirty="0"/>
          </a:p>
        </p:txBody>
      </p:sp>
    </p:spTree>
    <p:extLst>
      <p:ext uri="{BB962C8B-B14F-4D97-AF65-F5344CB8AC3E}">
        <p14:creationId xmlns:p14="http://schemas.microsoft.com/office/powerpoint/2010/main" val="356749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Рекомендации ФИРО </a:t>
            </a: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95536" y="1600200"/>
            <a:ext cx="4896544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sz="1600" i="1" dirty="0" smtClean="0"/>
              <a:t>Задачи ИБЦ</a:t>
            </a:r>
          </a:p>
          <a:p>
            <a:pPr>
              <a:lnSpc>
                <a:spcPct val="110000"/>
              </a:lnSpc>
            </a:pPr>
            <a:r>
              <a:rPr lang="ru-RU" sz="1600" i="1" dirty="0" smtClean="0"/>
              <a:t>формирование </a:t>
            </a:r>
            <a:r>
              <a:rPr lang="ru-RU" sz="1600" i="1" dirty="0"/>
              <a:t>фондов; </a:t>
            </a:r>
          </a:p>
          <a:p>
            <a:pPr>
              <a:lnSpc>
                <a:spcPct val="110000"/>
              </a:lnSpc>
            </a:pPr>
            <a:r>
              <a:rPr lang="ru-RU" sz="1600" i="1" dirty="0" smtClean="0"/>
              <a:t>оказание </a:t>
            </a:r>
            <a:r>
              <a:rPr lang="ru-RU" sz="1600" i="1" dirty="0"/>
              <a:t>библиотечно-информационных услуг и услуг дополнительного образования; </a:t>
            </a:r>
          </a:p>
          <a:p>
            <a:pPr>
              <a:lnSpc>
                <a:spcPct val="110000"/>
              </a:lnSpc>
            </a:pPr>
            <a:r>
              <a:rPr lang="ru-RU" sz="1600" i="1" dirty="0" smtClean="0"/>
              <a:t>организация </a:t>
            </a:r>
            <a:r>
              <a:rPr lang="ru-RU" sz="1600" i="1" dirty="0"/>
              <a:t>взаимодействия с педагогическим </a:t>
            </a:r>
            <a:r>
              <a:rPr lang="ru-RU" sz="1600" i="1" dirty="0" smtClean="0"/>
              <a:t>коллективом; </a:t>
            </a:r>
            <a:endParaRPr lang="ru-RU" sz="1600" i="1" dirty="0"/>
          </a:p>
          <a:p>
            <a:pPr>
              <a:lnSpc>
                <a:spcPct val="110000"/>
              </a:lnSpc>
            </a:pPr>
            <a:r>
              <a:rPr lang="ru-RU" sz="1600" i="1" dirty="0" smtClean="0"/>
              <a:t>содействие </a:t>
            </a:r>
            <a:r>
              <a:rPr lang="ru-RU" sz="1600" i="1" dirty="0"/>
              <a:t>в реализации Национальной программы поддержки и развития чтения, организация в различных формах пропаганды книги и чтения, </a:t>
            </a:r>
            <a:endParaRPr lang="ru-RU" sz="1600" i="1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ru-RU" sz="1600" i="1" dirty="0" smtClean="0"/>
              <a:t>Для решения поставленных задач необходимо … </a:t>
            </a:r>
            <a:r>
              <a:rPr lang="ru-RU" sz="1600" b="1" i="1" dirty="0" smtClean="0"/>
              <a:t>наличие </a:t>
            </a:r>
            <a:r>
              <a:rPr lang="ru-RU" sz="1600" b="1" i="1" dirty="0"/>
              <a:t>современного аппаратно-программного оснащения школьной библиотеки</a:t>
            </a:r>
            <a:r>
              <a:rPr lang="ru-RU" sz="1600" i="1" dirty="0"/>
              <a:t> (информационно-библиотечного центра).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5508104" y="1600200"/>
            <a:ext cx="3178696" cy="452596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04" t="7506" r="40793" b="4462"/>
          <a:stretch/>
        </p:blipFill>
        <p:spPr bwMode="auto">
          <a:xfrm>
            <a:off x="5508104" y="1412776"/>
            <a:ext cx="3384376" cy="48475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108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txBody>
          <a:bodyPr>
            <a:noAutofit/>
          </a:bodyPr>
          <a:lstStyle/>
          <a:p>
            <a:r>
              <a:rPr lang="ru-RU" sz="2800" dirty="0"/>
              <a:t>Сравнение современных средств автоматизации библиотечно-информационной деятельности по критериям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331921"/>
              </p:ext>
            </p:extLst>
          </p:nvPr>
        </p:nvGraphicFramePr>
        <p:xfrm>
          <a:off x="457200" y="1600200"/>
          <a:ext cx="8435281" cy="4579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064"/>
                <a:gridCol w="1549961"/>
                <a:gridCol w="885692"/>
                <a:gridCol w="885692"/>
                <a:gridCol w="885692"/>
                <a:gridCol w="738077"/>
                <a:gridCol w="738077"/>
                <a:gridCol w="738077"/>
                <a:gridCol w="738077"/>
                <a:gridCol w="674872"/>
              </a:tblGrid>
              <a:tr h="1612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п/п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Название системы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Каталогизация </a:t>
                      </a: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Форматы </a:t>
                      </a: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Заказ </a:t>
                      </a: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Учет и хранение фонда </a:t>
                      </a: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Обслуживание читателей </a:t>
                      </a: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Статистика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отчетность </a:t>
                      </a: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Поддержка печатных форм </a:t>
                      </a: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Наличие контента </a:t>
                      </a:r>
                    </a:p>
                  </a:txBody>
                  <a:tcPr marL="68580" marR="68580" marT="0" marB="0" vert="vert27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1С:Библиотека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ИРБИС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Руслан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Либэр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КМ-Школа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Biblio Stor-M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Айбукс.ру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МАРК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96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Поддержка пользователей </a:t>
            </a:r>
            <a:br>
              <a:rPr lang="ru-RU" dirty="0" smtClean="0"/>
            </a:br>
            <a:r>
              <a:rPr lang="ru-RU" dirty="0" smtClean="0"/>
              <a:t>САБ ИРБИС64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300" dirty="0"/>
              <a:t>Соколова Юлия Владимировна,</a:t>
            </a:r>
          </a:p>
          <a:p>
            <a:pPr marL="0" indent="0">
              <a:buNone/>
            </a:pPr>
            <a:r>
              <a:rPr lang="ru-RU" sz="3300" dirty="0"/>
              <a:t>заместитель начальника Отделения учебных и образовательных программ, заведующая научно-методическим отделом ГПНТБ России, кандидат педагогических наук</a:t>
            </a:r>
          </a:p>
          <a:p>
            <a:pPr marL="0" indent="0">
              <a:buNone/>
            </a:pPr>
            <a:r>
              <a:rPr lang="ru-RU" sz="3300" dirty="0"/>
              <a:t>8(495)698-93-29</a:t>
            </a:r>
          </a:p>
          <a:p>
            <a:pPr marL="0" indent="0">
              <a:buNone/>
            </a:pPr>
            <a:r>
              <a:rPr lang="ru-RU" sz="3300" dirty="0"/>
              <a:t>sok@gpntb.ru</a:t>
            </a:r>
          </a:p>
          <a:p>
            <a:pPr marL="0" indent="0">
              <a:buNone/>
            </a:pPr>
            <a:r>
              <a:rPr lang="ru-RU" sz="3300" dirty="0" err="1"/>
              <a:t>skype</a:t>
            </a:r>
            <a:r>
              <a:rPr lang="ru-RU" sz="3300" dirty="0"/>
              <a:t>: </a:t>
            </a:r>
            <a:r>
              <a:rPr lang="ru-RU" sz="3300" dirty="0" err="1"/>
              <a:t>bibladm</a:t>
            </a:r>
            <a:endParaRPr lang="ru-RU" sz="3300" dirty="0"/>
          </a:p>
          <a:p>
            <a:r>
              <a:rPr lang="ru-RU" sz="3300" dirty="0" smtClean="0">
                <a:hlinkClick r:id="rId2"/>
              </a:rPr>
              <a:t>Международная ассоциация пользователей и разработчиков электронных библиотек и новых информационных технологий</a:t>
            </a:r>
            <a:endParaRPr lang="ru-RU" sz="3300" dirty="0" smtClean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837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553</Words>
  <Application>Microsoft Office PowerPoint</Application>
  <PresentationFormat>Экран (4:3)</PresentationFormat>
  <Paragraphs>124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  Использование АИБС в работе библиотек образовательных организаций   16.03.2016</vt:lpstr>
      <vt:lpstr>Программа вебинара</vt:lpstr>
      <vt:lpstr> ИБЦ как необходимое условие реализации ФГОС</vt:lpstr>
      <vt:lpstr> Руководство ИФЛА  для школьных библиотек</vt:lpstr>
      <vt:lpstr>Концепция развития  национальной сети ИБЦ (проект)</vt:lpstr>
      <vt:lpstr>Рекомендации ФИРО </vt:lpstr>
      <vt:lpstr>Сравнение современных средств автоматизации библиотечно-информационной деятельности по критериям</vt:lpstr>
      <vt:lpstr> Поддержка пользователей  САБ ИРБИС64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Юрьевна Белянчева</dc:creator>
  <cp:lastModifiedBy>Оксана Юрьевна Антонова</cp:lastModifiedBy>
  <cp:revision>88</cp:revision>
  <dcterms:created xsi:type="dcterms:W3CDTF">2015-05-19T06:32:44Z</dcterms:created>
  <dcterms:modified xsi:type="dcterms:W3CDTF">2016-03-16T14:09:09Z</dcterms:modified>
</cp:coreProperties>
</file>