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0" r:id="rId2"/>
    <p:sldId id="745" r:id="rId3"/>
    <p:sldId id="746" r:id="rId4"/>
    <p:sldId id="713" r:id="rId5"/>
    <p:sldId id="721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0" r:id="rId20"/>
    <p:sldId id="761" r:id="rId21"/>
    <p:sldId id="762" r:id="rId22"/>
    <p:sldId id="763" r:id="rId23"/>
    <p:sldId id="764" r:id="rId24"/>
    <p:sldId id="765" r:id="rId25"/>
    <p:sldId id="766" r:id="rId26"/>
    <p:sldId id="767" r:id="rId27"/>
    <p:sldId id="733" r:id="rId28"/>
    <p:sldId id="734" r:id="rId29"/>
    <p:sldId id="74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420000"/>
    <a:srgbClr val="000099"/>
    <a:srgbClr val="CC0000"/>
    <a:srgbClr val="000066"/>
    <a:srgbClr val="800080"/>
    <a:srgbClr val="FF0000"/>
    <a:srgbClr val="FDFDB5"/>
    <a:srgbClr val="FEE8FD"/>
    <a:srgbClr val="FE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8" autoAdjust="0"/>
    <p:restoredTop sz="94671" autoAdjust="0"/>
  </p:normalViewPr>
  <p:slideViewPr>
    <p:cSldViewPr>
      <p:cViewPr>
        <p:scale>
          <a:sx n="108" d="100"/>
          <a:sy n="108" d="100"/>
        </p:scale>
        <p:origin x="-144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DB5"/>
            </a:gs>
            <a:gs pos="26000">
              <a:srgbClr val="FFFBF7"/>
            </a:gs>
            <a:gs pos="35000">
              <a:srgbClr val="FEE8FD"/>
            </a:gs>
            <a:gs pos="55000">
              <a:schemeClr val="accent1">
                <a:lumMod val="20000"/>
                <a:lumOff val="80000"/>
              </a:schemeClr>
            </a:gs>
            <a:gs pos="68000">
              <a:srgbClr val="EBFFF1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0%B5%D0%B3%D1%80%D0%B0%D1%83%D0%BD%D0%B4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0%D1%80%D1%82%D1%85%D0%B0%D1%83%D1%81" TargetMode="External"/><Relationship Id="rId4" Type="http://schemas.openxmlformats.org/officeDocument/2006/relationships/hyperlink" Target="https://ru.wikipedia.org/wiki/%D0%AD%D0%BB%D0%B8%D1%82%D0%B0%D1%80%D0%BD%D0%B0%D1%8F_%D0%BA%D1%83%D0%BB%D1%8C%D1%82%D1%83%D1%80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№ 4\на сайт\1о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404664"/>
            <a:ext cx="4677483" cy="58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2016\№ 3 2016\на сайт\обл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229">
            <a:off x="4725474" y="1363347"/>
            <a:ext cx="3977001" cy="49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Педагогическая утопия состоит в убеждении, что со знанием текста мы усваиваем ценности.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26482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Зачем читают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Выйти за переделы обыденной рутины,</a:t>
            </a:r>
          </a:p>
          <a:p>
            <a:pPr lvl="0"/>
            <a:r>
              <a:rPr lang="ru-RU" b="1" dirty="0"/>
              <a:t>Самообразование, самопознание, поиск жизненного пути,</a:t>
            </a:r>
          </a:p>
          <a:p>
            <a:pPr lvl="0"/>
            <a:r>
              <a:rPr lang="ru-RU" b="1" dirty="0"/>
              <a:t>Для социализации</a:t>
            </a:r>
          </a:p>
          <a:p>
            <a:pPr lvl="0"/>
            <a:r>
              <a:rPr lang="ru-RU" b="1" dirty="0"/>
              <a:t>Воспитание детей</a:t>
            </a:r>
          </a:p>
          <a:p>
            <a:pPr lvl="0"/>
            <a:r>
              <a:rPr lang="ru-RU" b="1" dirty="0"/>
              <a:t>Для развлечения </a:t>
            </a:r>
          </a:p>
          <a:p>
            <a:pPr lvl="0"/>
            <a:r>
              <a:rPr lang="ru-RU" b="1" dirty="0"/>
              <a:t>По привычке – здесь периодически или </a:t>
            </a:r>
            <a:r>
              <a:rPr lang="ru-RU" b="1" dirty="0" smtClean="0"/>
              <a:t>систематически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49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Кто влияет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Семья</a:t>
            </a:r>
            <a:r>
              <a:rPr lang="ru-RU" b="1" dirty="0"/>
              <a:t>,</a:t>
            </a:r>
          </a:p>
          <a:p>
            <a:pPr lvl="0"/>
            <a:r>
              <a:rPr lang="ru-RU" b="1" dirty="0"/>
              <a:t>Школа, содержание обучающих практик,</a:t>
            </a:r>
          </a:p>
          <a:p>
            <a:pPr lvl="0"/>
            <a:r>
              <a:rPr lang="ru-RU" b="1" dirty="0"/>
              <a:t>Читательское поведение окружающих взрослых,</a:t>
            </a:r>
          </a:p>
          <a:p>
            <a:pPr lvl="0"/>
            <a:r>
              <a:rPr lang="ru-RU" b="1" dirty="0"/>
              <a:t>Информационная среда,</a:t>
            </a:r>
          </a:p>
          <a:p>
            <a:pPr lvl="0"/>
            <a:r>
              <a:rPr lang="ru-RU" b="1" dirty="0"/>
              <a:t>Семейная, школьная и детская библиотека,</a:t>
            </a:r>
          </a:p>
          <a:p>
            <a:pPr lvl="0"/>
            <a:r>
              <a:rPr lang="ru-RU" b="1" dirty="0"/>
              <a:t> Качество и доступность литературы в том числе финансовая,</a:t>
            </a:r>
          </a:p>
          <a:p>
            <a:pPr lvl="0"/>
            <a:r>
              <a:rPr lang="ru-RU" b="1" dirty="0"/>
              <a:t>Качество культурного посредничества.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6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43924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ФГОС говорит: 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осознание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значимости чтения, 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изучение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литературы для своего дальнейшего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развития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КЛЮЧЕВЫЕ ПОНЯТИЯ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МОТИВАЦИЯ И ИНТЕРЕС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7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Бэкграунд</a:t>
            </a:r>
            <a:r>
              <a:rPr lang="ru-RU" b="1" dirty="0"/>
              <a:t> – всё, относящееся </a:t>
            </a:r>
            <a:r>
              <a:rPr lang="ru-RU" b="1" dirty="0" smtClean="0"/>
              <a:t>к жизни, образованию, связям, опыту человека; интеллектуальный уровень, культурная подготовка, степень образованности, жизненный и профессиональный опыт.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005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32988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ЗОЛОТЫЕ ПОЛКИ И СПИСКИ</a:t>
            </a: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4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4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Чтение и литература в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Школьная </a:t>
            </a:r>
            <a:r>
              <a:rPr lang="ru-RU" b="1" dirty="0"/>
              <a:t>программа по литературе очень далека от современного литературного процесса и тем современной детской литературы. </a:t>
            </a:r>
          </a:p>
          <a:p>
            <a:pPr lvl="0"/>
            <a:r>
              <a:rPr lang="ru-RU" b="1" dirty="0"/>
              <a:t>Детская литература сегодня – это книги для детей и книги о детях.</a:t>
            </a:r>
          </a:p>
          <a:p>
            <a:pPr lvl="0"/>
            <a:r>
              <a:rPr lang="ru-RU" b="1" dirty="0"/>
              <a:t>Литература – это не только способ социализации. Она создает пространство для свободного чтения и обсуждения.  </a:t>
            </a:r>
          </a:p>
          <a:p>
            <a:pPr lvl="0"/>
            <a:r>
              <a:rPr lang="ru-RU" b="1" dirty="0"/>
              <a:t>Поэтому сегодня от библиотекаря, работающего с детьми, как никогда требуется готовность освоить язык детской литературы, вести разговор на сложные темы, ставить проблемы, а не давать готовые решения.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31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Про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домашние библиотеки,</a:t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семейное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чтение и родителей с книгах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руках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Мифы и реальность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0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сегодня работает</a:t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Регулярные </a:t>
            </a:r>
            <a:r>
              <a:rPr lang="ru-RU" b="1" dirty="0"/>
              <a:t>клубные встречи в библиотеке.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люди приходят почитать книжки вслух, послушать </a:t>
            </a:r>
            <a:r>
              <a:rPr lang="ru-RU" dirty="0" smtClean="0"/>
              <a:t>других, рано </a:t>
            </a:r>
            <a:r>
              <a:rPr lang="ru-RU" dirty="0"/>
              <a:t>или поздно они подходят к полкам.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Личные </a:t>
            </a:r>
            <a:r>
              <a:rPr lang="ru-RU" b="1" dirty="0"/>
              <a:t>рекомендации.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Изначальный </a:t>
            </a:r>
            <a:r>
              <a:rPr lang="ru-RU" dirty="0"/>
              <a:t>формат "Курилки </a:t>
            </a:r>
            <a:r>
              <a:rPr lang="ru-RU" dirty="0" err="1"/>
              <a:t>Гутенберга</a:t>
            </a:r>
            <a:r>
              <a:rPr lang="ru-RU" dirty="0"/>
              <a:t>" (встречи с пересказами нон-фикшн) - </a:t>
            </a:r>
            <a:r>
              <a:rPr lang="ru-RU" dirty="0" smtClean="0"/>
              <a:t>успешный способ </a:t>
            </a:r>
            <a:r>
              <a:rPr lang="ru-RU" dirty="0"/>
              <a:t>продвижения нехудожественных книг среди молодых и взрослых людей. Тут сочетаются эмоциональные отзывы читателя, которого книга зацепила, и книжная среда вокруг </a:t>
            </a:r>
            <a:r>
              <a:rPr lang="ru-RU" dirty="0" smtClean="0"/>
              <a:t>посетителя.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Громкие </a:t>
            </a:r>
            <a:r>
              <a:rPr lang="ru-RU" b="1" dirty="0"/>
              <a:t>тематические акции игрового </a:t>
            </a:r>
            <a:r>
              <a:rPr lang="ru-RU" b="1" dirty="0" smtClean="0"/>
              <a:t>плана.</a:t>
            </a:r>
          </a:p>
          <a:p>
            <a:r>
              <a:rPr lang="ru-RU" dirty="0" smtClean="0"/>
              <a:t>Ночь </a:t>
            </a:r>
            <a:r>
              <a:rPr lang="ru-RU" dirty="0"/>
              <a:t>Гарри </a:t>
            </a:r>
            <a:r>
              <a:rPr lang="ru-RU" dirty="0" smtClean="0"/>
              <a:t>Поттера (издательство </a:t>
            </a:r>
            <a:r>
              <a:rPr lang="ru-RU" dirty="0" err="1"/>
              <a:t>Блумсбери</a:t>
            </a:r>
            <a:r>
              <a:rPr lang="ru-RU" dirty="0"/>
              <a:t> дает полную методичку, где есть все - от пресс-релиза и образцов заметок в </a:t>
            </a:r>
            <a:r>
              <a:rPr lang="ru-RU" dirty="0" err="1"/>
              <a:t>соцсетях</a:t>
            </a:r>
            <a:r>
              <a:rPr lang="ru-RU" dirty="0"/>
              <a:t> до игрового наполнения. И все элементы оформления из методички можно бесплатно </a:t>
            </a:r>
            <a:r>
              <a:rPr lang="ru-RU" dirty="0" smtClean="0"/>
              <a:t>использовать) </a:t>
            </a:r>
            <a:endParaRPr lang="ru-RU" dirty="0"/>
          </a:p>
          <a:p>
            <a:r>
              <a:rPr lang="ru-RU" dirty="0" smtClean="0"/>
              <a:t>День </a:t>
            </a:r>
            <a:r>
              <a:rPr lang="ru-RU" dirty="0"/>
              <a:t>чтения </a:t>
            </a:r>
            <a:r>
              <a:rPr lang="ru-RU" dirty="0" smtClean="0"/>
              <a:t>издательства «Розовый жираф». Несколько </a:t>
            </a:r>
            <a:r>
              <a:rPr lang="ru-RU" dirty="0"/>
              <a:t>бесплатных вариантов сценария занятия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100-летию </a:t>
            </a:r>
            <a:r>
              <a:rPr lang="ru-RU" dirty="0" err="1" smtClean="0"/>
              <a:t>Роальда</a:t>
            </a:r>
            <a:r>
              <a:rPr lang="ru-RU" dirty="0" smtClean="0"/>
              <a:t> Даля. Издательство «Самокат» разработало огромную методичку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1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Концепция поддержки </a:t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детского и юношеского чтения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5.3.2. Образование</a:t>
            </a:r>
            <a:endParaRPr lang="ru-RU" dirty="0"/>
          </a:p>
          <a:p>
            <a:r>
              <a:rPr lang="ru-RU" dirty="0"/>
              <a:t>5.3.2.1. Формирование и активное внедрение в образовательных организациях дифференцированных программ поддержки чтения, адресованных детям, подросткам и юношеству с различной читательской компетентностью.</a:t>
            </a:r>
          </a:p>
          <a:p>
            <a:r>
              <a:rPr lang="ru-RU" dirty="0"/>
              <a:t>5.3.2.2. Обеспечение информационно-методического сопровождения внеурочной деятельности и дополнительного образования в сфере поддержки чтения. Разработка методик, способствующих развитию навыков смыслового чтения и литературного развития школьников. Организация всероссийского конкурса методических разработок и проектов  по продвижению современной детской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9387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Социальное партнерство 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от </a:t>
            </a:r>
            <a:r>
              <a:rPr lang="ru-RU" b="1" dirty="0"/>
              <a:t>"услуг" для образовательной организации к полноценному сотрудничеству, </a:t>
            </a:r>
          </a:p>
          <a:p>
            <a:pPr lvl="0"/>
            <a:r>
              <a:rPr lang="ru-RU" b="1" dirty="0"/>
              <a:t>совместные проекты / исследования о чтении и читателях,</a:t>
            </a:r>
          </a:p>
          <a:p>
            <a:pPr lvl="0"/>
            <a:r>
              <a:rPr lang="ru-RU" b="1" dirty="0"/>
              <a:t>разработка "учебных" </a:t>
            </a:r>
            <a:r>
              <a:rPr lang="ru-RU" b="1" dirty="0" err="1"/>
              <a:t>практикоориентированных</a:t>
            </a:r>
            <a:r>
              <a:rPr lang="ru-RU" b="1" dirty="0"/>
              <a:t> курсов, в том числе и по запросам,</a:t>
            </a:r>
          </a:p>
          <a:p>
            <a:pPr lvl="0"/>
            <a:r>
              <a:rPr lang="ru-RU" b="1" dirty="0"/>
              <a:t>рекомендательная библиография,</a:t>
            </a:r>
          </a:p>
          <a:p>
            <a:pPr lvl="0"/>
            <a:r>
              <a:rPr lang="ru-RU" b="1" dirty="0"/>
              <a:t>"учебные" совместные занятия по (ваш вариант).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02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Библиотечная педагогика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3600" b="1" dirty="0" smtClean="0"/>
              <a:t>Добровольность </a:t>
            </a:r>
            <a:endParaRPr lang="ru-RU" sz="3600" b="1" dirty="0"/>
          </a:p>
          <a:p>
            <a:r>
              <a:rPr lang="ru-RU" sz="3600" b="1" dirty="0"/>
              <a:t>Доступность</a:t>
            </a:r>
          </a:p>
          <a:p>
            <a:r>
              <a:rPr lang="ru-RU" sz="3600" b="1" dirty="0"/>
              <a:t>Возможность </a:t>
            </a:r>
            <a:r>
              <a:rPr lang="ru-RU" sz="3600" b="1" dirty="0" smtClean="0"/>
              <a:t>выбора</a:t>
            </a:r>
            <a:endParaRPr lang="ru-RU" sz="3600" b="1" dirty="0"/>
          </a:p>
          <a:p>
            <a:r>
              <a:rPr lang="ru-RU" sz="3600" b="1" dirty="0" smtClean="0"/>
              <a:t>Свобода высказывания </a:t>
            </a:r>
            <a:endParaRPr lang="ru-RU" sz="3600" b="1" dirty="0"/>
          </a:p>
          <a:p>
            <a:r>
              <a:rPr lang="ru-RU" sz="3600" b="1" dirty="0" smtClean="0"/>
              <a:t>Авторство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63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Организация читательской деятельности и образовательных событий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Ответом на вызов времени является опыт организации читательской деятельности в новых формах: мастер-классах, читательских семинарах, интерактивных спектаклях, познавательных играх, литературных салонах и публичных уроках чтения.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8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Глава 2. Мастерские жизнетворчества</a:t>
            </a:r>
            <a:endParaRPr lang="ru-RU" dirty="0"/>
          </a:p>
          <a:p>
            <a:r>
              <a:rPr lang="ru-RU" dirty="0"/>
              <a:t>«Жизнь как ЧУДО…»</a:t>
            </a:r>
          </a:p>
          <a:p>
            <a:r>
              <a:rPr lang="ru-RU" dirty="0"/>
              <a:t>«Моя жизненная позиция» </a:t>
            </a:r>
          </a:p>
          <a:p>
            <a:r>
              <a:rPr lang="ru-RU" dirty="0"/>
              <a:t>«Память сердца»</a:t>
            </a:r>
          </a:p>
          <a:p>
            <a:r>
              <a:rPr lang="ru-RU" dirty="0"/>
              <a:t>«Что я люблю и не люблю»</a:t>
            </a:r>
          </a:p>
          <a:p>
            <a:r>
              <a:rPr lang="ru-RU" dirty="0"/>
              <a:t>«Жизнь – бесконечное познание... Возьми свой посох и иди!»</a:t>
            </a:r>
          </a:p>
          <a:p>
            <a:r>
              <a:rPr lang="ru-RU" dirty="0"/>
              <a:t>Почему дети нам не доверяют?</a:t>
            </a:r>
          </a:p>
          <a:p>
            <a:r>
              <a:rPr lang="ru-RU" dirty="0"/>
              <a:t>«Новые времена – другие дети» </a:t>
            </a:r>
          </a:p>
          <a:p>
            <a:r>
              <a:rPr lang="ru-RU" dirty="0"/>
              <a:t>В жизни всегда есть место </a:t>
            </a:r>
            <a:r>
              <a:rPr lang="ru-RU" dirty="0" smtClean="0"/>
              <a:t>творчеству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0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Глава 3. Мастерские творческого письма</a:t>
            </a:r>
            <a:endParaRPr lang="ru-RU" dirty="0"/>
          </a:p>
          <a:p>
            <a:r>
              <a:rPr lang="ru-RU" dirty="0"/>
              <a:t>«Простой бумаги белый лист»</a:t>
            </a:r>
          </a:p>
          <a:p>
            <a:r>
              <a:rPr lang="ru-RU" dirty="0"/>
              <a:t>«Записка»</a:t>
            </a:r>
          </a:p>
          <a:p>
            <a:r>
              <a:rPr lang="ru-RU" dirty="0"/>
              <a:t>«Дочки-матери»</a:t>
            </a:r>
          </a:p>
          <a:p>
            <a:r>
              <a:rPr lang="ru-RU" dirty="0"/>
              <a:t>«Педагогическая проповедь как текст»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1323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Мастерские жизнетворчества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Глава 4. Опыт организации читательской деятельности</a:t>
            </a:r>
            <a:endParaRPr lang="ru-RU" dirty="0"/>
          </a:p>
          <a:p>
            <a:r>
              <a:rPr lang="ru-RU" b="1" dirty="0"/>
              <a:t> </a:t>
            </a:r>
            <a:r>
              <a:rPr lang="ru-RU" sz="3300" b="1" dirty="0" smtClean="0"/>
              <a:t>«</a:t>
            </a:r>
            <a:r>
              <a:rPr lang="ru-RU" sz="3300" b="1" dirty="0"/>
              <a:t>Список» – технология организация читательской деятельности путем обобщения и систематизации знаний</a:t>
            </a:r>
          </a:p>
          <a:p>
            <a:r>
              <a:rPr lang="ru-RU" sz="3300" b="1" dirty="0"/>
              <a:t>«Семь шагов творчества» – игра знакомства с новой книгой в пространстве школьной библиотеки</a:t>
            </a:r>
          </a:p>
          <a:p>
            <a:r>
              <a:rPr lang="ru-RU" sz="3300" b="1" dirty="0"/>
              <a:t>«Читать или не читать?» – интерактивный спектакль с читателями разного возраста</a:t>
            </a:r>
          </a:p>
          <a:p>
            <a:r>
              <a:rPr lang="ru-RU" sz="3300" b="1" dirty="0"/>
              <a:t>«Как подружиться с журналом?» – читательский семинар</a:t>
            </a:r>
          </a:p>
          <a:p>
            <a:r>
              <a:rPr lang="ru-RU" sz="3300" b="1" dirty="0"/>
              <a:t>«Встреча с книгой нового века» как образовательное событие</a:t>
            </a:r>
          </a:p>
          <a:p>
            <a:r>
              <a:rPr lang="ru-RU" sz="3300" b="1" dirty="0"/>
              <a:t>«Литературный салон в школе» – опыт читательского сотворчества педагогов, библиотекарей и школьников</a:t>
            </a:r>
          </a:p>
          <a:p>
            <a:r>
              <a:rPr lang="ru-RU" sz="3300" b="1" dirty="0"/>
              <a:t>Публичные уроки чтения: от Года литературы – к читающей стране</a:t>
            </a:r>
          </a:p>
          <a:p>
            <a:r>
              <a:rPr lang="ru-RU" sz="3300" b="1" dirty="0"/>
              <a:t>«Книги о книгах» – читательский семинар в библиотеке</a:t>
            </a:r>
            <a:endParaRPr lang="ru-RU" sz="33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71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езультат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широкий </a:t>
            </a:r>
            <a:r>
              <a:rPr lang="ru-RU" b="1" dirty="0"/>
              <a:t>взгляд на мир как источник духовных сил, ценностей и смыслов;</a:t>
            </a:r>
          </a:p>
          <a:p>
            <a:r>
              <a:rPr lang="ru-RU" b="1" dirty="0" smtClean="0"/>
              <a:t>многообразные </a:t>
            </a:r>
            <a:r>
              <a:rPr lang="ru-RU" b="1" dirty="0"/>
              <a:t>связи с миром и людьми (общение, путешествия, увлечения-занятия, опыт творческой деятельности);</a:t>
            </a:r>
          </a:p>
          <a:p>
            <a:r>
              <a:rPr lang="ru-RU" b="1" dirty="0" smtClean="0"/>
              <a:t>чтение </a:t>
            </a:r>
            <a:r>
              <a:rPr lang="ru-RU" b="1" dirty="0"/>
              <a:t>через всю жизнь, многообразные познавательные интересы;</a:t>
            </a:r>
          </a:p>
          <a:p>
            <a:r>
              <a:rPr lang="ru-RU" b="1" dirty="0" smtClean="0"/>
              <a:t>построение </a:t>
            </a:r>
            <a:r>
              <a:rPr lang="ru-RU" b="1" dirty="0"/>
              <a:t>стратегии своего жизненного пути, самоопределение личности;</a:t>
            </a:r>
          </a:p>
          <a:p>
            <a:r>
              <a:rPr lang="ru-RU" b="1" dirty="0" smtClean="0"/>
              <a:t>приобретение </a:t>
            </a:r>
            <a:r>
              <a:rPr lang="ru-RU" b="1" dirty="0"/>
              <a:t>мудрости и душевной щедрости, понимание «цепной реакции добра»;</a:t>
            </a:r>
          </a:p>
          <a:p>
            <a:r>
              <a:rPr lang="ru-RU" b="1" dirty="0" smtClean="0"/>
              <a:t>отношение </a:t>
            </a:r>
            <a:r>
              <a:rPr lang="ru-RU" b="1" dirty="0"/>
              <a:t>к людям, искреннее и бескорыстное;</a:t>
            </a:r>
          </a:p>
          <a:p>
            <a:r>
              <a:rPr lang="ru-RU" b="1" dirty="0" smtClean="0"/>
              <a:t>потребность </a:t>
            </a:r>
            <a:r>
              <a:rPr lang="ru-RU" b="1" dirty="0"/>
              <a:t>в саморазвитии и жизнетворчестве.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184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Библиотека в условиях ФГОС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4F0108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4F0108"/>
                </a:solidFill>
              </a:rPr>
              <a:t>Работа </a:t>
            </a:r>
            <a:r>
              <a:rPr lang="ru-RU" b="1" dirty="0">
                <a:solidFill>
                  <a:srgbClr val="4F0108"/>
                </a:solidFill>
              </a:rPr>
              <a:t>школьной библиотеки – </a:t>
            </a:r>
            <a:endParaRPr lang="ru-RU" b="1" dirty="0" smtClean="0">
              <a:solidFill>
                <a:srgbClr val="4F0108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4F0108"/>
                </a:solidFill>
              </a:rPr>
              <a:t>это </a:t>
            </a:r>
            <a:r>
              <a:rPr lang="ru-RU" b="1" dirty="0">
                <a:solidFill>
                  <a:srgbClr val="4F0108"/>
                </a:solidFill>
              </a:rPr>
              <a:t>как долгосрочный проект, который помогает создать устойчивое будущее для детей, привить вкус к культуре, развить социокультурную среду. </a:t>
            </a:r>
            <a:endParaRPr lang="ru-RU" b="1" dirty="0" smtClean="0">
              <a:solidFill>
                <a:srgbClr val="4F0108"/>
              </a:solidFill>
            </a:endParaRP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Внеурочная деятельность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Необходимо отметить, что все большее число специалистов по чтению говорят: сегодня нужны такие технологии и стратегии по привлечению детей к чтению, в которых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присутствует педагогическая составляющая,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работу с книгой можно включить в урок или мероприятие, событие, не посвящая этому целое занятие, а дав «установку» на то, чтобы эта работа продолжалась вне стен библиотеки, класса, школы.</a:t>
            </a:r>
            <a:endParaRPr lang="ru-RU" sz="32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88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Книга и чтение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Татьяна\Desktop\14563484_1054120788043021_42539965206244651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8876"/>
            <a:ext cx="7665499" cy="57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/>
              <a:t>5.3.2.3. Разработка дополнительных программ по овладению навыками литературного чтения, в том числе с использованием сетевого взаимодействия между институтами инфраструктуры поддержки чтения.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5.3.2.4. Активное вовлечение детей в творчество, выявление и поддержка одаренных детей в области литературы и художественного слова. 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5.3.2.5.Проведение литературных конкурсов, олимпиад и </a:t>
            </a:r>
            <a:r>
              <a:rPr lang="ru-RU" sz="2300" b="1" dirty="0" err="1"/>
              <a:t>квестов</a:t>
            </a:r>
            <a:r>
              <a:rPr lang="ru-RU" sz="2300" b="1" dirty="0"/>
              <a:t> ля школьников.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5.3.2.6. Вовлечение школьных библиотек в процессы поддержки детского, подросткового и юношеского чтения. Обеспечение эффективного взаимодействия школьных библиотек с публичными библиотеками, обслуживающими детей.</a:t>
            </a:r>
          </a:p>
          <a:p>
            <a:pPr>
              <a:spcBef>
                <a:spcPts val="0"/>
              </a:spcBef>
            </a:pPr>
            <a:r>
              <a:rPr lang="ru-RU" sz="2300" b="1" dirty="0"/>
              <a:t>5.3.2.7. Разработка совместных «цифровых» проектов, создание сетевых электронных библиотек / сетевых коллекций, предоставление удаленного доступа к цифровым ресурсам через виртуальные читальные залы. </a:t>
            </a:r>
          </a:p>
        </p:txBody>
      </p:sp>
    </p:spTree>
    <p:extLst>
      <p:ext uri="{BB962C8B-B14F-4D97-AF65-F5344CB8AC3E}">
        <p14:creationId xmlns:p14="http://schemas.microsoft.com/office/powerpoint/2010/main" val="283217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Руководство школьных библиотек ИФЛА, или </a:t>
            </a:r>
            <a:b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Руководящие принципы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Татьяна\Desktop\2014\№ 8 2014\ИФЛА2014\ЛОГОТИП-ЛОН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44" y="0"/>
            <a:ext cx="97745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746"/>
            <a:ext cx="4935368" cy="1560244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8775" y="4341380"/>
            <a:ext cx="5400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indent="-3810">
              <a:spcAft>
                <a:spcPts val="0"/>
              </a:spcAft>
            </a:pPr>
            <a:r>
              <a:rPr lang="en-US" sz="2600" b="1" dirty="0">
                <a:solidFill>
                  <a:srgbClr val="006F75"/>
                </a:solidFill>
                <a:effectLst/>
                <a:latin typeface="Garamond"/>
                <a:ea typeface="Times New Roman"/>
                <a:cs typeface="Garamond"/>
              </a:rPr>
              <a:t>The IFLA School Library Guidelines</a:t>
            </a:r>
            <a:endParaRPr lang="ru-RU" sz="2600" b="1" dirty="0">
              <a:solidFill>
                <a:srgbClr val="006F75"/>
              </a:solidFill>
              <a:effectLst/>
              <a:latin typeface="Garamond"/>
              <a:ea typeface="Times New Roman"/>
              <a:cs typeface="Garamond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srgbClr val="006F75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6" y="4253681"/>
            <a:ext cx="1602105" cy="1039495"/>
          </a:xfrm>
          <a:prstGeom prst="rect">
            <a:avLst/>
          </a:prstGeom>
          <a:solidFill>
            <a:srgbClr val="006F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dir="5400000" algn="ctr" rotWithShape="0">
                    <a:srgbClr val="00000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Читаем Руководство 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 smtClean="0">
                <a:solidFill>
                  <a:srgbClr val="660033"/>
                </a:solidFill>
              </a:rPr>
              <a:t>Школьные </a:t>
            </a:r>
            <a:r>
              <a:rPr lang="ru-RU" sz="3500" dirty="0">
                <a:solidFill>
                  <a:srgbClr val="660033"/>
                </a:solidFill>
              </a:rPr>
              <a:t>библиотеки и школьные библиотекари редко оцениваются на последовательной и систематической основе, между тем, оценивание помогает гарантировать, что программы и услуги библиотеки поддерживают цели школы.</a:t>
            </a:r>
          </a:p>
          <a:p>
            <a:r>
              <a:rPr lang="ru-RU" sz="3500" b="1" dirty="0">
                <a:solidFill>
                  <a:srgbClr val="660033"/>
                </a:solidFill>
              </a:rPr>
              <a:t> «Очень часто оценивание школьных библиотек включает </a:t>
            </a:r>
            <a:r>
              <a:rPr lang="ru-RU" sz="3500" b="1" dirty="0" err="1">
                <a:solidFill>
                  <a:srgbClr val="660033"/>
                </a:solidFill>
              </a:rPr>
              <a:t>самообследование</a:t>
            </a:r>
            <a:r>
              <a:rPr lang="ru-RU" sz="3500" b="1" dirty="0">
                <a:solidFill>
                  <a:srgbClr val="660033"/>
                </a:solidFill>
              </a:rPr>
              <a:t>, которое проводится школьным библиотекарем</a:t>
            </a:r>
            <a:r>
              <a:rPr lang="ru-RU" sz="3500" dirty="0">
                <a:solidFill>
                  <a:srgbClr val="660033"/>
                </a:solidFill>
              </a:rPr>
              <a:t>. Другие возможные подходы к оцениванию школьной библиотеки с точки зрения полезности школе, в дополнение к оценке качества программы, включают в себя: </a:t>
            </a:r>
          </a:p>
          <a:p>
            <a:r>
              <a:rPr lang="ru-RU" sz="3500" b="1" dirty="0">
                <a:solidFill>
                  <a:srgbClr val="660033"/>
                </a:solidFill>
              </a:rPr>
              <a:t>восприятие библиотеки всеми, кто так или иначе заинтересован в её деятельности;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содержание библиотечной программы;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и влияние программы на жизнь школы. </a:t>
            </a:r>
            <a:endParaRPr lang="ru-RU" sz="3500" dirty="0">
              <a:solidFill>
                <a:srgbClr val="660033"/>
              </a:solidFill>
            </a:endParaRPr>
          </a:p>
          <a:p>
            <a:r>
              <a:rPr lang="ru-RU" sz="3500" b="1" dirty="0">
                <a:solidFill>
                  <a:srgbClr val="660033"/>
                </a:solidFill>
              </a:rPr>
              <a:t>Постоянный подход к оцениванию работы школьной библиотеки – это практика, основанная на доказательствах.</a:t>
            </a:r>
            <a:r>
              <a:rPr lang="ru-RU" sz="3500" dirty="0">
                <a:solidFill>
                  <a:srgbClr val="660033"/>
                </a:solidFill>
              </a:rPr>
              <a:t> Практика на основе доказательств сосредоточена на сборе и анализе данных в целях улучшения практической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Татьяна\Desktop\2014\№ 8 2014\ИФЛА2014\ЛОГОТИП-ЛОН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76" y="0"/>
            <a:ext cx="13767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 НОВОГО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Продвижение грамотности и чтения дополняется различными используемыми терминами – «внеклассное чтение», «свободное чтение» (Великобритания), «чтение для удовольствия» (США), «свободный выбор чтения в классе и для себя».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Добавлены понятия информационной культуры, культуры обучения.</a:t>
            </a:r>
          </a:p>
          <a:p>
            <a:pPr lvl="0"/>
            <a:r>
              <a:rPr lang="ru-RU" b="1" dirty="0"/>
              <a:t>Относительно роли школьной библиотеки в школе усовершенствованы формулировки о руководящей роли школьных библиотекарей.</a:t>
            </a:r>
          </a:p>
          <a:p>
            <a:pPr lvl="0"/>
            <a:r>
              <a:rPr lang="ru-RU" b="1" dirty="0"/>
              <a:t>Сделан акцент на раздел, касающийся этических основ.</a:t>
            </a:r>
          </a:p>
          <a:p>
            <a:pPr lvl="0"/>
            <a:r>
              <a:rPr lang="ru-RU" b="1" dirty="0"/>
              <a:t>Четко обозначена позиция, что что библиотека – это центр чтения и изучения. Библиотека действует ДЛЯ ВСЕХ.</a:t>
            </a:r>
          </a:p>
          <a:p>
            <a:pPr lvl="0"/>
            <a:r>
              <a:rPr lang="ru-RU" b="1" dirty="0"/>
              <a:t>Сформулирован новый раздел для информационной грамотности / квалификации/ владения навыками – добавлено понятие MIL (медиа-и информационная грамотность).</a:t>
            </a:r>
          </a:p>
          <a:p>
            <a:pPr lvl="0"/>
            <a:r>
              <a:rPr lang="ru-RU" b="1" dirty="0"/>
              <a:t>В раздел о повышении квалификации добавлены «персональные сети обучения».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6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Культурный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код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/>
              <a:t>Мы </a:t>
            </a:r>
            <a:r>
              <a:rPr lang="ru-RU" sz="4000" b="1" dirty="0"/>
              <a:t>хотим, </a:t>
            </a:r>
            <a:r>
              <a:rPr lang="ru-RU" sz="4000" b="1" dirty="0" smtClean="0"/>
              <a:t>что</a:t>
            </a:r>
            <a:r>
              <a:rPr lang="ru-RU" sz="4000" b="1" dirty="0" smtClean="0"/>
              <a:t>бы</a:t>
            </a:r>
            <a:r>
              <a:rPr lang="ru-RU" sz="4000" b="1" dirty="0" smtClean="0"/>
              <a:t> </a:t>
            </a:r>
            <a:r>
              <a:rPr lang="ru-RU" sz="4000" b="1" dirty="0"/>
              <a:t>дети в чтении присоединились к нашим ценностям, но часто не хотим идти им навстречу.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Ме́йнстри́м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u="sng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mainstream</a:t>
            </a:r>
            <a:r>
              <a:rPr lang="ru-RU" dirty="0"/>
              <a:t> — основное течение) — преобладающее направление в какой-либо области (научной, культурной и др.) для определённого отрезка времени. Часто употребляется для обозначения каких-либо популярных, массовых тенденций в искусстве для контраста с альтернативой, </a:t>
            </a:r>
            <a:r>
              <a:rPr lang="ru-RU" u="sng" dirty="0">
                <a:hlinkClick r:id="rId3" tooltip="Андеграунд"/>
              </a:rPr>
              <a:t>андеграундом</a:t>
            </a:r>
            <a:r>
              <a:rPr lang="ru-RU" dirty="0"/>
              <a:t>, немассовым, </a:t>
            </a:r>
            <a:r>
              <a:rPr lang="ru-RU" u="sng" dirty="0">
                <a:hlinkClick r:id="rId4" tooltip="Элитарная культура"/>
              </a:rPr>
              <a:t>элитарным</a:t>
            </a:r>
            <a:r>
              <a:rPr lang="ru-RU" dirty="0"/>
              <a:t> направлением, </a:t>
            </a:r>
            <a:r>
              <a:rPr lang="ru-RU" u="sng" dirty="0" err="1">
                <a:hlinkClick r:id="rId5" tooltip="Артхаус"/>
              </a:rPr>
              <a:t>артхаусом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10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1159</Words>
  <Application>Microsoft Office PowerPoint</Application>
  <PresentationFormat>Экран (4:3)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Концепция поддержки  детского и юношеского чтения</vt:lpstr>
      <vt:lpstr>Презентация PowerPoint</vt:lpstr>
      <vt:lpstr> Руководство школьных библиотек ИФЛА, или  Руководящие принципы </vt:lpstr>
      <vt:lpstr>Читаем Руководство </vt:lpstr>
      <vt:lpstr>ЧТО НОВОГО</vt:lpstr>
      <vt:lpstr>Презентация PowerPoint</vt:lpstr>
      <vt:lpstr>Культурный код</vt:lpstr>
      <vt:lpstr>Презентация PowerPoint</vt:lpstr>
      <vt:lpstr>Презентация PowerPoint</vt:lpstr>
      <vt:lpstr>Зачем читают</vt:lpstr>
      <vt:lpstr>Кто влияет</vt:lpstr>
      <vt:lpstr>ФГОС говорит:  осознание значимости чтения,  изучение литературы для своего дальнейшего развития  </vt:lpstr>
      <vt:lpstr>КЛЮЧЕВЫЕ ПОНЯТИЯ МОТИВАЦИЯ И ИНТЕРЕС</vt:lpstr>
      <vt:lpstr>Презентация PowerPoint</vt:lpstr>
      <vt:lpstr>ЗОЛОТЫЕ ПОЛКИ И СПИСКИ </vt:lpstr>
      <vt:lpstr>Чтение и литература в школе</vt:lpstr>
      <vt:lpstr>Про домашние библиотеки, семейное чтение и родителей с книгах  в руках  Мифы и реальность</vt:lpstr>
      <vt:lpstr> Что сегодня работает </vt:lpstr>
      <vt:lpstr>Социальное партнерство </vt:lpstr>
      <vt:lpstr>Библиотечная педагогика</vt:lpstr>
      <vt:lpstr>Организация читательской деятельности и образовательных событий</vt:lpstr>
      <vt:lpstr>Мастерские жизнетворчества</vt:lpstr>
      <vt:lpstr>Мастерские жизнетворчества</vt:lpstr>
      <vt:lpstr>Мастерские жизнетворчества</vt:lpstr>
      <vt:lpstr>Результат</vt:lpstr>
      <vt:lpstr>Библиотека в условиях ФГОС</vt:lpstr>
      <vt:lpstr>Внеурочная деятельность</vt:lpstr>
      <vt:lpstr>Книга и чтение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 «Школьная библиотека:  сегодня и завтра»:  роль профессиональной периодики в поддержке инновационной практики школьных библиотек</dc:title>
  <dc:creator>Татьяна</dc:creator>
  <cp:lastModifiedBy>Светлана Владимировна Успенская</cp:lastModifiedBy>
  <cp:revision>128</cp:revision>
  <dcterms:created xsi:type="dcterms:W3CDTF">2014-10-26T13:10:00Z</dcterms:created>
  <dcterms:modified xsi:type="dcterms:W3CDTF">2016-12-22T11:34:54Z</dcterms:modified>
</cp:coreProperties>
</file>