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4" r:id="rId3"/>
    <p:sldId id="265" r:id="rId4"/>
    <p:sldId id="268" r:id="rId5"/>
    <p:sldId id="266" r:id="rId6"/>
    <p:sldId id="271" r:id="rId7"/>
    <p:sldId id="269" r:id="rId8"/>
    <p:sldId id="260" r:id="rId9"/>
    <p:sldId id="262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73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00" d="100"/>
          <a:sy n="100" d="100"/>
        </p:scale>
        <p:origin x="-10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46C7E-395B-484E-BE98-398F7FD43ADB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5B777-29AD-455B-AEAF-5F875D935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4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0137E-07FE-41CE-8194-8AA298EFDBA4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35102-71BE-4B30-B340-3B342DE4F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9985"/>
            <a:ext cx="3203848" cy="1568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1990"/>
            <a:ext cx="960746" cy="9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1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948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9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5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9984"/>
            <a:ext cx="3059832" cy="1497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1990"/>
            <a:ext cx="960746" cy="9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9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10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61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12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36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8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55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7504" y="27748"/>
            <a:ext cx="2195736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7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43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174"/>
            <a:ext cx="2160240" cy="1057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8" y="20174"/>
            <a:ext cx="528746" cy="5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8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A793-EF42-4859-9AB7-2F3AECD50069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6309320"/>
            <a:ext cx="9154479" cy="561181"/>
            <a:chOff x="0" y="6309320"/>
            <a:chExt cx="9154479" cy="561181"/>
          </a:xfrm>
        </p:grpSpPr>
        <p:sp>
          <p:nvSpPr>
            <p:cNvPr id="9" name="Заголовок 1"/>
            <p:cNvSpPr txBox="1">
              <a:spLocks/>
            </p:cNvSpPr>
            <p:nvPr userDrawn="1"/>
          </p:nvSpPr>
          <p:spPr>
            <a:xfrm>
              <a:off x="0" y="6344133"/>
              <a:ext cx="9154479" cy="5263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309320"/>
              <a:ext cx="638750" cy="49616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1" y="6344133"/>
              <a:ext cx="482330" cy="48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64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8A793-EF42-4859-9AB7-2F3AECD50069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A5C6B-A044-42DE-ADEC-C96981857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000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usv@iro.yar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sla.ru/rsba/fimc/info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CcYWvP0SLA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Вебинар</a:t>
            </a:r>
            <a:br>
              <a:rPr lang="ru-RU" dirty="0" smtClean="0"/>
            </a:br>
            <a:r>
              <a:rPr lang="ru-RU" dirty="0" smtClean="0"/>
              <a:t>«Модернизация организационно-технологической инфраструктуры и обновления фондов школьных библиотек»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r>
              <a:rPr lang="ru-RU" dirty="0" smtClean="0"/>
              <a:t>2.09.2016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78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ФИРО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511256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600" i="1" dirty="0" smtClean="0"/>
              <a:t>Задачи ИБЦ</a:t>
            </a:r>
          </a:p>
          <a:p>
            <a:pPr>
              <a:lnSpc>
                <a:spcPct val="110000"/>
              </a:lnSpc>
            </a:pPr>
            <a:r>
              <a:rPr lang="ru-RU" sz="1600" i="1" dirty="0" smtClean="0"/>
              <a:t>формирование </a:t>
            </a:r>
            <a:r>
              <a:rPr lang="ru-RU" sz="1600" i="1" dirty="0"/>
              <a:t>фондов; </a:t>
            </a:r>
          </a:p>
          <a:p>
            <a:pPr>
              <a:lnSpc>
                <a:spcPct val="110000"/>
              </a:lnSpc>
            </a:pPr>
            <a:r>
              <a:rPr lang="ru-RU" sz="1600" i="1" dirty="0" smtClean="0"/>
              <a:t>оказание </a:t>
            </a:r>
            <a:r>
              <a:rPr lang="ru-RU" sz="1600" i="1" dirty="0"/>
              <a:t>библиотечно-информационных услуг и услуг дополнительного образования; </a:t>
            </a:r>
          </a:p>
          <a:p>
            <a:pPr>
              <a:lnSpc>
                <a:spcPct val="110000"/>
              </a:lnSpc>
            </a:pPr>
            <a:r>
              <a:rPr lang="ru-RU" sz="1600" i="1" dirty="0" smtClean="0"/>
              <a:t>организация </a:t>
            </a:r>
            <a:r>
              <a:rPr lang="ru-RU" sz="1600" i="1" dirty="0"/>
              <a:t>взаимодействия с педагогическим </a:t>
            </a:r>
            <a:r>
              <a:rPr lang="ru-RU" sz="1600" i="1" dirty="0" smtClean="0"/>
              <a:t>коллективом; </a:t>
            </a:r>
            <a:endParaRPr lang="ru-RU" sz="1600" i="1" dirty="0"/>
          </a:p>
          <a:p>
            <a:pPr>
              <a:lnSpc>
                <a:spcPct val="110000"/>
              </a:lnSpc>
            </a:pPr>
            <a:r>
              <a:rPr lang="ru-RU" sz="1600" i="1" dirty="0" smtClean="0"/>
              <a:t>содействие </a:t>
            </a:r>
            <a:r>
              <a:rPr lang="ru-RU" sz="1600" i="1" dirty="0"/>
              <a:t>в реализации Национальной программы поддержки и развития чтения, организация в различных формах пропаганды книги и чтения, </a:t>
            </a:r>
            <a:endParaRPr lang="ru-RU" sz="1600" i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1600" i="1" dirty="0" smtClean="0"/>
              <a:t>Для решения поставленных задач необходимо … </a:t>
            </a:r>
            <a:r>
              <a:rPr lang="ru-RU" sz="1600" b="1" i="1" dirty="0" smtClean="0"/>
              <a:t>наличие </a:t>
            </a:r>
            <a:r>
              <a:rPr lang="ru-RU" sz="1600" b="1" i="1" dirty="0"/>
              <a:t>современного аппаратно-программного оснащения школьной библиотеки</a:t>
            </a:r>
            <a:r>
              <a:rPr lang="ru-RU" sz="1600" i="1" dirty="0"/>
              <a:t> (информационно-библиотечного центра).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4" t="7506" r="40793" b="4462"/>
          <a:stretch/>
        </p:blipFill>
        <p:spPr bwMode="auto">
          <a:xfrm>
            <a:off x="5508104" y="1412776"/>
            <a:ext cx="3384376" cy="484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0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ИБЦ как необходимое </a:t>
            </a:r>
            <a:r>
              <a:rPr lang="ru-RU" dirty="0"/>
              <a:t>условие </a:t>
            </a:r>
            <a:r>
              <a:rPr lang="ru-RU" dirty="0" smtClean="0"/>
              <a:t>реализации </a:t>
            </a:r>
            <a:r>
              <a:rPr lang="ru-RU" dirty="0"/>
              <a:t>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6800" dirty="0" smtClean="0"/>
              <a:t>Требования ФГОС: </a:t>
            </a:r>
            <a:endParaRPr lang="ru-RU" sz="6800" dirty="0"/>
          </a:p>
          <a:p>
            <a:pPr algn="just">
              <a:lnSpc>
                <a:spcPct val="120000"/>
              </a:lnSpc>
            </a:pPr>
            <a:r>
              <a:rPr lang="ru-RU" sz="6800" dirty="0" smtClean="0"/>
              <a:t>обеспечение </a:t>
            </a:r>
            <a:r>
              <a:rPr lang="ru-RU" sz="6800" dirty="0"/>
              <a:t>доступа в школьной библиотеке к информационным ресурсам Интернета, учебной и художественной литературе, коллекциям медиа-ресурсов на электронных носителях, к множительной технике для тиражирования учебных и методических </a:t>
            </a:r>
            <a:r>
              <a:rPr lang="ru-RU" sz="6800" dirty="0" err="1"/>
              <a:t>тексто</a:t>
            </a:r>
            <a:r>
              <a:rPr lang="ru-RU" sz="6800" dirty="0"/>
              <a:t>-графических и </a:t>
            </a:r>
            <a:r>
              <a:rPr lang="ru-RU" sz="6800" dirty="0" err="1"/>
              <a:t>аудиовидеоматериалов</a:t>
            </a:r>
            <a:r>
              <a:rPr lang="ru-RU" sz="6800" dirty="0"/>
              <a:t>, результатов творческой, научно-исследовательской и проектной деятельности учащихся;</a:t>
            </a:r>
          </a:p>
          <a:p>
            <a:pPr algn="just">
              <a:lnSpc>
                <a:spcPct val="120000"/>
              </a:lnSpc>
            </a:pPr>
            <a:r>
              <a:rPr lang="ru-RU" sz="6800" dirty="0" smtClean="0"/>
              <a:t>информационную </a:t>
            </a:r>
            <a:r>
              <a:rPr lang="ru-RU" sz="6800" dirty="0"/>
              <a:t>поддержку образовательной деятельности обучающихся и </a:t>
            </a:r>
            <a:r>
              <a:rPr lang="ru-RU" sz="6800" dirty="0" smtClean="0"/>
              <a:t>педагогов </a:t>
            </a:r>
            <a:r>
              <a:rPr lang="ru-RU" sz="6800" dirty="0"/>
              <a:t>на основе современных информационных технологий в области библиотечных услуг (</a:t>
            </a:r>
            <a:r>
              <a:rPr lang="ru-RU" sz="6800" b="1" i="1" dirty="0"/>
              <a:t>создание и ведение электронных каталогов </a:t>
            </a:r>
            <a:r>
              <a:rPr lang="ru-RU" sz="6800" dirty="0"/>
              <a:t>и полнотекстовых баз данных, поиск документов по любому критерию, доступ к электронным учебным материалам и образовательным ресурсам Интернета);</a:t>
            </a:r>
          </a:p>
          <a:p>
            <a:pPr algn="just">
              <a:lnSpc>
                <a:spcPct val="120000"/>
              </a:lnSpc>
            </a:pPr>
            <a:r>
              <a:rPr lang="ru-RU" sz="6800" dirty="0" smtClean="0"/>
              <a:t>укомплектованность </a:t>
            </a:r>
            <a:r>
              <a:rPr lang="ru-RU" sz="6800" dirty="0"/>
              <a:t>печатными и электронными информационно- образовательными ресурсами по всем предметам учебного плана: учебниками, в том числе учебниками с электронными приложениями, являющимися их составной частью, учебно-методической литературой и материалами по всем учебным предметам основной образовательной программы основного общего образования на определенных учредителем образовательного учреждения языках обучения, дополнительной литературой.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36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ДПОП «</a:t>
            </a:r>
            <a:r>
              <a:rPr lang="ru-RU" dirty="0"/>
              <a:t>Информационно-библиотечный центр образовательной организации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5600" b="1" dirty="0"/>
              <a:t>Целевая группа</a:t>
            </a:r>
            <a:r>
              <a:rPr lang="ru-RU" sz="5600" dirty="0"/>
              <a:t>: школьные команды (библиотекари, руководители / заместители руководителей ОО, </a:t>
            </a:r>
            <a:r>
              <a:rPr lang="ru-RU" sz="5600" dirty="0" smtClean="0"/>
              <a:t>педагоги); 48 часов</a:t>
            </a:r>
          </a:p>
          <a:p>
            <a:pPr algn="just">
              <a:lnSpc>
                <a:spcPct val="120000"/>
              </a:lnSpc>
            </a:pPr>
            <a:r>
              <a:rPr lang="ru-RU" sz="5600" b="1" dirty="0" smtClean="0"/>
              <a:t>Содержание программы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 smtClean="0"/>
              <a:t>Модуль </a:t>
            </a:r>
            <a:r>
              <a:rPr lang="ru-RU" sz="5600" dirty="0"/>
              <a:t>1. (инвариант) </a:t>
            </a:r>
            <a:r>
              <a:rPr lang="ru-RU" sz="5600" b="1" dirty="0"/>
              <a:t>Нормативные и правовые аспекты деятельности ИБЦ ОО в контексте ФГОС</a:t>
            </a:r>
            <a:r>
              <a:rPr lang="ru-RU" sz="5600" dirty="0"/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 smtClean="0"/>
              <a:t>Модуль </a:t>
            </a:r>
            <a:r>
              <a:rPr lang="ru-RU" sz="5600" dirty="0"/>
              <a:t>2 (</a:t>
            </a:r>
            <a:r>
              <a:rPr lang="ru-RU" sz="5600" dirty="0" err="1"/>
              <a:t>вариатив</a:t>
            </a:r>
            <a:r>
              <a:rPr lang="ru-RU" sz="5600" dirty="0"/>
              <a:t>) </a:t>
            </a:r>
            <a:r>
              <a:rPr lang="ru-RU" sz="5600" b="1" dirty="0" smtClean="0"/>
              <a:t>Автоматизированная </a:t>
            </a:r>
            <a:r>
              <a:rPr lang="ru-RU" sz="5600" b="1" dirty="0"/>
              <a:t>информационно-библиотечная система (АИБС) «МАРК-SQL»</a:t>
            </a:r>
            <a:r>
              <a:rPr lang="ru-RU" sz="5600" dirty="0"/>
              <a:t> </a:t>
            </a:r>
            <a:r>
              <a:rPr lang="ru-RU" sz="5600" b="1" i="1" dirty="0" smtClean="0"/>
              <a:t>для </a:t>
            </a:r>
            <a:r>
              <a:rPr lang="ru-RU" sz="5600" b="1" i="1" dirty="0"/>
              <a:t>библиотекарей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 smtClean="0"/>
              <a:t>Модуль </a:t>
            </a:r>
            <a:r>
              <a:rPr lang="ru-RU" sz="5600" dirty="0"/>
              <a:t>3 (</a:t>
            </a:r>
            <a:r>
              <a:rPr lang="ru-RU" sz="5600" dirty="0" err="1"/>
              <a:t>вариатив</a:t>
            </a:r>
            <a:r>
              <a:rPr lang="ru-RU" sz="5600" dirty="0"/>
              <a:t>) </a:t>
            </a:r>
            <a:r>
              <a:rPr lang="ru-RU" sz="5600" dirty="0" smtClean="0"/>
              <a:t>Настройка </a:t>
            </a:r>
            <a:r>
              <a:rPr lang="ru-RU" sz="5600" dirty="0"/>
              <a:t>и управление программным </a:t>
            </a:r>
            <a:r>
              <a:rPr lang="ru-RU" sz="5600" dirty="0" smtClean="0"/>
              <a:t>комплексом </a:t>
            </a:r>
            <a:r>
              <a:rPr lang="ru-RU" sz="5600" b="1" i="1" dirty="0" smtClean="0"/>
              <a:t>для </a:t>
            </a:r>
            <a:r>
              <a:rPr lang="ru-RU" sz="5600" b="1" i="1" dirty="0"/>
              <a:t>администраторов программного комплекса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 smtClean="0"/>
              <a:t>Модуль </a:t>
            </a:r>
            <a:r>
              <a:rPr lang="ru-RU" sz="5600" dirty="0"/>
              <a:t>4 (</a:t>
            </a:r>
            <a:r>
              <a:rPr lang="ru-RU" sz="5600" dirty="0" err="1"/>
              <a:t>вариатив</a:t>
            </a:r>
            <a:r>
              <a:rPr lang="ru-RU" sz="5600" dirty="0"/>
              <a:t>) </a:t>
            </a:r>
            <a:r>
              <a:rPr lang="ru-RU" sz="5600" b="1" dirty="0" smtClean="0"/>
              <a:t>Основные </a:t>
            </a:r>
            <a:r>
              <a:rPr lang="ru-RU" sz="5600" b="1" dirty="0"/>
              <a:t>элементы программного комплекса (ПК) для расширения функций ИБЦ </a:t>
            </a:r>
            <a:r>
              <a:rPr lang="ru-RU" sz="5600" b="1" dirty="0" smtClean="0"/>
              <a:t>ОО </a:t>
            </a:r>
            <a:r>
              <a:rPr lang="ru-RU" sz="5600" b="1" i="1" dirty="0" smtClean="0"/>
              <a:t>для </a:t>
            </a:r>
            <a:r>
              <a:rPr lang="ru-RU" sz="5600" b="1" i="1" dirty="0"/>
              <a:t>педагогов-предметников и руководителей / зам. руководителей и   для администраторов ПК </a:t>
            </a:r>
            <a:r>
              <a:rPr lang="ru-RU" sz="5600" dirty="0"/>
              <a:t>  </a:t>
            </a:r>
            <a:endParaRPr lang="ru-RU" sz="56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 smtClean="0"/>
              <a:t>Модуль </a:t>
            </a:r>
            <a:r>
              <a:rPr lang="ru-RU" sz="5600" dirty="0"/>
              <a:t>5 (</a:t>
            </a:r>
            <a:r>
              <a:rPr lang="ru-RU" sz="5600" dirty="0" err="1"/>
              <a:t>вариатив</a:t>
            </a:r>
            <a:r>
              <a:rPr lang="ru-RU" sz="5600" dirty="0"/>
              <a:t>) </a:t>
            </a:r>
            <a:r>
              <a:rPr lang="ru-RU" sz="5600" b="1" dirty="0"/>
              <a:t>Проектирование элементов виртуального образовательного пространства на базе ИБЦ </a:t>
            </a:r>
            <a:r>
              <a:rPr lang="ru-RU" sz="5600" b="1" dirty="0" smtClean="0"/>
              <a:t>ОО </a:t>
            </a:r>
            <a:r>
              <a:rPr lang="ru-RU" sz="5600" b="1" i="1" dirty="0" smtClean="0"/>
              <a:t>для </a:t>
            </a:r>
            <a:r>
              <a:rPr lang="ru-RU" sz="5600" b="1" i="1" dirty="0"/>
              <a:t>педагогов-предметников и руководителей / </a:t>
            </a:r>
            <a:r>
              <a:rPr lang="ru-RU" sz="5600" b="1" i="1" dirty="0" err="1" smtClean="0"/>
              <a:t>зам.руководителей</a:t>
            </a:r>
            <a:r>
              <a:rPr lang="ru-RU" sz="5600" b="1" i="1" dirty="0" smtClean="0"/>
              <a:t> </a:t>
            </a:r>
            <a:r>
              <a:rPr lang="ru-RU" sz="5600" dirty="0" smtClean="0"/>
              <a:t>(Разработка </a:t>
            </a:r>
            <a:r>
              <a:rPr lang="ru-RU" sz="5600" dirty="0"/>
              <a:t>электронных дидактических материалов по предметным </a:t>
            </a:r>
            <a:r>
              <a:rPr lang="ru-RU" sz="5600" dirty="0" smtClean="0"/>
              <a:t>областям)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b="1" dirty="0" smtClean="0"/>
              <a:t>Итоговые продукты</a:t>
            </a:r>
            <a:r>
              <a:rPr lang="ru-RU" sz="5600" dirty="0" smtClean="0"/>
              <a:t>: Программа развития ИБЦ; Электронные дидактические материалы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b="1" dirty="0" smtClean="0"/>
              <a:t>Первичные УММ</a:t>
            </a:r>
            <a:r>
              <a:rPr lang="ru-RU" sz="5600" dirty="0" smtClean="0"/>
              <a:t>: документы школьной библиотеки (ИБЦ) – Положение, ДИ, Программа; дидактические материалы для доработки и размещения в ПК</a:t>
            </a:r>
          </a:p>
          <a:p>
            <a:pPr algn="just">
              <a:lnSpc>
                <a:spcPct val="120000"/>
              </a:lnSpc>
            </a:pPr>
            <a:r>
              <a:rPr lang="ru-RU" sz="5600" dirty="0" smtClean="0"/>
              <a:t>Списки школьных команд присылать на </a:t>
            </a:r>
            <a:r>
              <a:rPr lang="ru-RU" sz="5600" dirty="0" err="1" smtClean="0"/>
              <a:t>эл.адрес</a:t>
            </a:r>
            <a:r>
              <a:rPr lang="ru-RU" sz="5600" dirty="0" smtClean="0"/>
              <a:t> </a:t>
            </a:r>
            <a:r>
              <a:rPr lang="en-US" sz="5600" dirty="0" smtClean="0">
                <a:hlinkClick r:id="rId2"/>
              </a:rPr>
              <a:t>usv@iro.yar.ru</a:t>
            </a:r>
            <a:r>
              <a:rPr lang="en-US" sz="5600" dirty="0" smtClean="0"/>
              <a:t> </a:t>
            </a:r>
            <a:r>
              <a:rPr lang="ru-RU" sz="5600" dirty="0" smtClean="0"/>
              <a:t>до 9 сентября</a:t>
            </a:r>
            <a:r>
              <a:rPr lang="ru-RU" sz="5600" dirty="0" smtClean="0"/>
              <a:t>!</a:t>
            </a:r>
            <a:r>
              <a:rPr lang="en-US" sz="5600" dirty="0" smtClean="0"/>
              <a:t> </a:t>
            </a:r>
            <a:r>
              <a:rPr lang="ru-RU" sz="5600" dirty="0" smtClean="0"/>
              <a:t>Формат: ФИО; должность; контактная информация – </a:t>
            </a:r>
            <a:r>
              <a:rPr lang="en-US" sz="5600" dirty="0" smtClean="0"/>
              <a:t>email</a:t>
            </a:r>
            <a:r>
              <a:rPr lang="ru-RU" sz="5600" smtClean="0"/>
              <a:t>, телефон. </a:t>
            </a:r>
            <a:endParaRPr lang="ru-RU" sz="5600" dirty="0" smtClean="0"/>
          </a:p>
          <a:p>
            <a:pPr algn="just">
              <a:lnSpc>
                <a:spcPct val="120000"/>
              </a:lnSpc>
            </a:pPr>
            <a:r>
              <a:rPr lang="ru-RU" sz="5600" dirty="0" smtClean="0"/>
              <a:t>Начало обучения школьных команд 26 сентября; график обучения будет выслан школам</a:t>
            </a:r>
          </a:p>
          <a:p>
            <a:pPr algn="just">
              <a:lnSpc>
                <a:spcPct val="120000"/>
              </a:lnSpc>
            </a:pPr>
            <a:endParaRPr lang="ru-RU" sz="2500" dirty="0" smtClean="0"/>
          </a:p>
          <a:p>
            <a:pPr marL="0" indent="0" algn="just">
              <a:lnSpc>
                <a:spcPct val="120000"/>
              </a:lnSpc>
              <a:buNone/>
            </a:pPr>
            <a:endParaRPr lang="ru-RU" sz="25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6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Пополнение фондов</a:t>
            </a:r>
            <a:br>
              <a:rPr lang="ru-RU" dirty="0" smtClean="0"/>
            </a:br>
            <a:r>
              <a:rPr lang="ru-RU" dirty="0" smtClean="0"/>
              <a:t>школьных библиотек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3500" dirty="0" smtClean="0"/>
              <a:t>«Школьная </a:t>
            </a:r>
            <a:r>
              <a:rPr lang="ru-RU" sz="3500" dirty="0"/>
              <a:t>библиотека должна стать </a:t>
            </a:r>
            <a:r>
              <a:rPr lang="ru-RU" sz="3500" dirty="0" smtClean="0"/>
              <a:t>местом </a:t>
            </a:r>
            <a:r>
              <a:rPr lang="ru-RU" sz="3500" dirty="0"/>
              <a:t>формирования компетенций, важных для человека ХХI века. Первое – это работа с информацией. Все IT-компетенции – </a:t>
            </a:r>
            <a:r>
              <a:rPr lang="ru-RU" sz="3500" dirty="0" smtClean="0"/>
              <a:t>сфера </a:t>
            </a:r>
            <a:r>
              <a:rPr lang="ru-RU" sz="3500" dirty="0"/>
              <a:t>школьной библиотеки. Мы рассматриваем школьную библиотеку будущего как место </a:t>
            </a:r>
            <a:r>
              <a:rPr lang="ru-RU" sz="3500" dirty="0" smtClean="0"/>
              <a:t>роста </a:t>
            </a:r>
            <a:r>
              <a:rPr lang="ru-RU" sz="3500" dirty="0"/>
              <a:t>и учителя, и ученика, и родителя, то есть всех участников образовательных отношений. На первом этапе для нас очень важно сделать школьные библиотеки </a:t>
            </a:r>
            <a:r>
              <a:rPr lang="ru-RU" sz="3500" dirty="0" smtClean="0"/>
              <a:t>современными…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500" dirty="0" smtClean="0"/>
              <a:t>	Первый </a:t>
            </a:r>
            <a:r>
              <a:rPr lang="ru-RU" sz="3500" dirty="0"/>
              <a:t>этап реформ будет состоять из </a:t>
            </a:r>
            <a:r>
              <a:rPr lang="ru-RU" sz="3500" b="1" dirty="0"/>
              <a:t>обеспечения контента</a:t>
            </a:r>
            <a:r>
              <a:rPr lang="ru-RU" sz="3500" dirty="0"/>
              <a:t>. Учителя литературы десятилетиями говорят, что не могут </a:t>
            </a:r>
            <a:r>
              <a:rPr lang="ru-RU" sz="3500" dirty="0" smtClean="0"/>
              <a:t>проводить </a:t>
            </a:r>
            <a:r>
              <a:rPr lang="ru-RU" sz="3500" dirty="0"/>
              <a:t>качественные уроки, потому что в школах нет необходимых книг. Мы в рамках ФЦПРО планируем </a:t>
            </a:r>
            <a:r>
              <a:rPr lang="ru-RU" sz="3500" b="1" dirty="0"/>
              <a:t>в каждой пилотной школе организовать доступ ко всему объему </a:t>
            </a:r>
            <a:r>
              <a:rPr lang="ru-RU" sz="3500" b="1" dirty="0" smtClean="0"/>
              <a:t>программных </a:t>
            </a:r>
            <a:r>
              <a:rPr lang="ru-RU" sz="3500" b="1" dirty="0"/>
              <a:t>произведений</a:t>
            </a:r>
            <a:r>
              <a:rPr lang="ru-RU" sz="3500" dirty="0"/>
              <a:t>. Такую задачу мы ставим перед регионами – участниками </a:t>
            </a:r>
            <a:r>
              <a:rPr lang="ru-RU" sz="3500" dirty="0" smtClean="0"/>
              <a:t>пилотного проекта.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500" dirty="0" smtClean="0"/>
              <a:t>	Цель проекта не </a:t>
            </a:r>
            <a:r>
              <a:rPr lang="ru-RU" sz="3500" dirty="0"/>
              <a:t>в том, чтобы «забить» книжками полки </a:t>
            </a:r>
            <a:r>
              <a:rPr lang="ru-RU" sz="3500" dirty="0" smtClean="0"/>
              <a:t>школьных </a:t>
            </a:r>
            <a:r>
              <a:rPr lang="ru-RU" sz="3500" dirty="0"/>
              <a:t>библиотек, а в том, чтобы обеспечить, </a:t>
            </a:r>
            <a:r>
              <a:rPr lang="ru-RU" sz="3500" dirty="0" smtClean="0"/>
              <a:t>активизировать </a:t>
            </a:r>
            <a:r>
              <a:rPr lang="ru-RU" sz="3500" dirty="0"/>
              <a:t>процессы формирования в </a:t>
            </a:r>
            <a:r>
              <a:rPr lang="ru-RU" sz="3500" dirty="0" smtClean="0"/>
              <a:t>системе общего </a:t>
            </a:r>
            <a:r>
              <a:rPr lang="ru-RU" sz="3500" dirty="0"/>
              <a:t>образования новой </a:t>
            </a:r>
            <a:r>
              <a:rPr lang="ru-RU" sz="3500" dirty="0" smtClean="0"/>
              <a:t>технологической информационно-образовательной среды.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500" dirty="0"/>
              <a:t>	Мы должны добиться, чтобы к концу </a:t>
            </a:r>
            <a:r>
              <a:rPr lang="ru-RU" sz="3500" dirty="0" smtClean="0"/>
              <a:t>реализации </a:t>
            </a:r>
            <a:r>
              <a:rPr lang="ru-RU" sz="3500" dirty="0"/>
              <a:t>проекта в каждой пилотной школе, </a:t>
            </a:r>
            <a:r>
              <a:rPr lang="ru-RU" sz="3500" dirty="0" smtClean="0"/>
              <a:t>которую </a:t>
            </a:r>
            <a:r>
              <a:rPr lang="ru-RU" sz="3500" dirty="0"/>
              <a:t>регионы определят сами, а затем и в </a:t>
            </a:r>
            <a:r>
              <a:rPr lang="ru-RU" sz="3500" dirty="0" smtClean="0"/>
              <a:t>каждой </a:t>
            </a:r>
            <a:r>
              <a:rPr lang="ru-RU" sz="3500" dirty="0"/>
              <a:t>российской школе были все книги: </a:t>
            </a:r>
            <a:r>
              <a:rPr lang="ru-RU" sz="3500" dirty="0" smtClean="0"/>
              <a:t>1) предусмотренные </a:t>
            </a:r>
            <a:r>
              <a:rPr lang="ru-RU" sz="3500" dirty="0"/>
              <a:t>учебной программой с 1-го по 11-й класс; </a:t>
            </a:r>
            <a:r>
              <a:rPr lang="ru-RU" sz="3500" dirty="0" smtClean="0"/>
              <a:t>2</a:t>
            </a:r>
            <a:r>
              <a:rPr lang="ru-RU" sz="3500" dirty="0"/>
              <a:t>) гражданско-патриотической </a:t>
            </a:r>
            <a:r>
              <a:rPr lang="ru-RU" sz="3500" dirty="0" smtClean="0"/>
              <a:t>направленности</a:t>
            </a:r>
            <a:r>
              <a:rPr lang="ru-RU" sz="3500" dirty="0"/>
              <a:t>; 3) из списка по внеклассному чтению. Вот три обязательных компонента, которые должны быть в каждой российской школьной библиотеке».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sz="3500" b="1" i="1" dirty="0" smtClean="0"/>
              <a:t>Благинин А.Г., </a:t>
            </a:r>
            <a:r>
              <a:rPr lang="ru-RU" sz="3500" dirty="0" smtClean="0"/>
              <a:t>заместитель директора департамента </a:t>
            </a:r>
            <a:br>
              <a:rPr lang="ru-RU" sz="3500" dirty="0" smtClean="0"/>
            </a:br>
            <a:r>
              <a:rPr lang="ru-RU" sz="3500" dirty="0" smtClean="0"/>
              <a:t>государственной политики в области общего образования</a:t>
            </a:r>
            <a:br>
              <a:rPr lang="ru-RU" sz="3500" dirty="0" smtClean="0"/>
            </a:br>
            <a:r>
              <a:rPr lang="ru-RU" sz="3500" dirty="0" smtClean="0"/>
              <a:t>министерства образования и науки РФ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5948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Методическая поддержка</a:t>
            </a:r>
            <a:br>
              <a:rPr lang="ru-RU" dirty="0" smtClean="0"/>
            </a:br>
            <a:r>
              <a:rPr lang="ru-RU" dirty="0" smtClean="0"/>
              <a:t> школьных библиотек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hlinkClick r:id="rId2"/>
              </a:rPr>
              <a:t>Федеральный информационно-методический центр развития школьных библиотек</a:t>
            </a:r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4"/>
          <a:stretch/>
        </p:blipFill>
        <p:spPr bwMode="auto">
          <a:xfrm>
            <a:off x="1763688" y="1998604"/>
            <a:ext cx="5495578" cy="433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3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по работе с фондом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3754760" cy="514543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Проанализируйте имеющиеся</a:t>
            </a:r>
            <a:br>
              <a:rPr lang="ru-RU" dirty="0"/>
            </a:br>
            <a:r>
              <a:rPr lang="ru-RU" dirty="0"/>
              <a:t>фонды, соотнесите их со</a:t>
            </a:r>
            <a:br>
              <a:rPr lang="ru-RU" dirty="0"/>
            </a:br>
            <a:r>
              <a:rPr lang="ru-RU" dirty="0"/>
              <a:t>списками рекомендуемой</a:t>
            </a:r>
            <a:br>
              <a:rPr lang="ru-RU" dirty="0"/>
            </a:br>
            <a:r>
              <a:rPr lang="ru-RU" dirty="0"/>
              <a:t>литературы.</a:t>
            </a:r>
          </a:p>
          <a:p>
            <a:pPr>
              <a:lnSpc>
                <a:spcPct val="120000"/>
              </a:lnSpc>
            </a:pPr>
            <a:r>
              <a:rPr lang="ru-RU" dirty="0"/>
              <a:t>Определите, какой </a:t>
            </a:r>
            <a:br>
              <a:rPr lang="ru-RU" dirty="0"/>
            </a:br>
            <a:r>
              <a:rPr lang="ru-RU" dirty="0"/>
              <a:t>литературы не </a:t>
            </a:r>
            <a:br>
              <a:rPr lang="ru-RU" dirty="0"/>
            </a:br>
            <a:r>
              <a:rPr lang="ru-RU" dirty="0"/>
              <a:t>хватает. Рекомендуем ориентироваться прежде всего на списки литературы для старшей школы, так как большая часть классики и произведений для начальной школы есть в открытом доступе на легальных сетевых ресурсах.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664808" cy="360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7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поставщикам услуги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/>
              <a:t>достаточность</a:t>
            </a:r>
            <a:r>
              <a:rPr lang="ru-RU" sz="1400" dirty="0"/>
              <a:t> (данная библиотечная </a:t>
            </a:r>
            <a:r>
              <a:rPr lang="ru-RU" sz="1400" dirty="0" smtClean="0"/>
              <a:t>система </a:t>
            </a:r>
            <a:r>
              <a:rPr lang="ru-RU" sz="1400" dirty="0"/>
              <a:t>обеспечивает доступ ко всем </a:t>
            </a:r>
            <a:r>
              <a:rPr lang="ru-RU" sz="1400" dirty="0" smtClean="0"/>
              <a:t>произведениям </a:t>
            </a:r>
            <a:r>
              <a:rPr lang="ru-RU" sz="1400" dirty="0"/>
              <a:t>в рамках образовательной программы школы? Система предлагает книги </a:t>
            </a:r>
            <a:r>
              <a:rPr lang="ru-RU" sz="1400" dirty="0" smtClean="0"/>
              <a:t>гражданско-патриотической </a:t>
            </a:r>
            <a:r>
              <a:rPr lang="ru-RU" sz="1400" dirty="0"/>
              <a:t>направленности для </a:t>
            </a:r>
            <a:r>
              <a:rPr lang="ru-RU" sz="1400" dirty="0" smtClean="0"/>
              <a:t>детей </a:t>
            </a:r>
            <a:r>
              <a:rPr lang="ru-RU" sz="1400" dirty="0"/>
              <a:t>и книги для внеклассного чтения – список «100 книг»); </a:t>
            </a:r>
            <a:endParaRPr lang="ru-RU" sz="1400" dirty="0" smtClean="0"/>
          </a:p>
          <a:p>
            <a:pPr algn="just"/>
            <a:r>
              <a:rPr lang="ru-RU" sz="1400" b="1" dirty="0" smtClean="0"/>
              <a:t>финансовая </a:t>
            </a:r>
            <a:r>
              <a:rPr lang="ru-RU" sz="1400" b="1" dirty="0"/>
              <a:t>и техническая </a:t>
            </a:r>
            <a:r>
              <a:rPr lang="ru-RU" sz="1400" b="1" dirty="0" smtClean="0"/>
              <a:t>целесообразность </a:t>
            </a:r>
            <a:r>
              <a:rPr lang="ru-RU" sz="1400" dirty="0"/>
              <a:t>(не увеличивается ли в долго- срочной перспективе стоимость цифровых книг в результате выплат за лицензии или в связи с расходами на переход на новые </a:t>
            </a:r>
            <a:r>
              <a:rPr lang="ru-RU" sz="1400" dirty="0" smtClean="0"/>
              <a:t>форматы</a:t>
            </a:r>
            <a:r>
              <a:rPr lang="ru-RU" sz="1400" dirty="0"/>
              <a:t>? Библиотечная система должна </a:t>
            </a:r>
            <a:r>
              <a:rPr lang="ru-RU" sz="1400" dirty="0" smtClean="0"/>
              <a:t>предоставить </a:t>
            </a:r>
            <a:r>
              <a:rPr lang="ru-RU" sz="1400" dirty="0"/>
              <a:t>доступ к электронным библиотечным ресурсам на срок не менее трех лет и по </a:t>
            </a:r>
            <a:r>
              <a:rPr lang="ru-RU" sz="1400" dirty="0" smtClean="0"/>
              <a:t>фиксированной </a:t>
            </a:r>
            <a:r>
              <a:rPr lang="ru-RU" sz="1400" dirty="0"/>
              <a:t>цене: цена не должна вырасти, например, во второй год пользования </a:t>
            </a:r>
            <a:r>
              <a:rPr lang="ru-RU" sz="1400" dirty="0" smtClean="0"/>
              <a:t>системой</a:t>
            </a:r>
            <a:r>
              <a:rPr lang="ru-RU" sz="1400" dirty="0"/>
              <a:t>); </a:t>
            </a:r>
            <a:endParaRPr lang="ru-RU" sz="1400" dirty="0" smtClean="0"/>
          </a:p>
          <a:p>
            <a:pPr algn="just"/>
            <a:r>
              <a:rPr lang="ru-RU" sz="1400" b="1" dirty="0" smtClean="0"/>
              <a:t>юридические </a:t>
            </a:r>
            <a:r>
              <a:rPr lang="ru-RU" sz="1400" b="1" dirty="0"/>
              <a:t>и лицензионные </a:t>
            </a:r>
            <a:r>
              <a:rPr lang="ru-RU" sz="1400" b="1" dirty="0" smtClean="0"/>
              <a:t>ограничения </a:t>
            </a:r>
            <a:r>
              <a:rPr lang="ru-RU" sz="1400" dirty="0"/>
              <a:t>(не ограничат ли законы об авторском праве или условия лицензирования цифровых книг количество пользователей, не будет ли нарушена конфиденциальность данных </a:t>
            </a:r>
            <a:r>
              <a:rPr lang="ru-RU" sz="1400" dirty="0" smtClean="0"/>
              <a:t>пользователей</a:t>
            </a:r>
            <a:r>
              <a:rPr lang="ru-RU" sz="1400" dirty="0"/>
              <a:t>? Обращаю внимание на пиратские электронные библиотеки, не обладающие </a:t>
            </a:r>
            <a:r>
              <a:rPr lang="ru-RU" sz="1400" dirty="0" smtClean="0"/>
              <a:t>исключительными </a:t>
            </a:r>
            <a:r>
              <a:rPr lang="ru-RU" sz="1400" dirty="0"/>
              <a:t>правами на предоставление доступа к произведениям с авторскими </a:t>
            </a:r>
            <a:r>
              <a:rPr lang="ru-RU" sz="1400" dirty="0" smtClean="0"/>
              <a:t>правами</a:t>
            </a:r>
            <a:r>
              <a:rPr lang="ru-RU" sz="1400" dirty="0"/>
              <a:t>); </a:t>
            </a:r>
            <a:endParaRPr lang="ru-RU" sz="1400" dirty="0" smtClean="0"/>
          </a:p>
          <a:p>
            <a:pPr algn="just"/>
            <a:r>
              <a:rPr lang="ru-RU" sz="1400" b="1" dirty="0" smtClean="0"/>
              <a:t>безопасность</a:t>
            </a:r>
            <a:r>
              <a:rPr lang="ru-RU" sz="1400" dirty="0" smtClean="0"/>
              <a:t> </a:t>
            </a:r>
            <a:r>
              <a:rPr lang="ru-RU" sz="1400" dirty="0"/>
              <a:t>(насколько защищенным </a:t>
            </a:r>
            <a:r>
              <a:rPr lang="ru-RU" sz="1400" dirty="0" smtClean="0"/>
              <a:t>будет </a:t>
            </a:r>
            <a:r>
              <a:rPr lang="ru-RU" sz="1400" dirty="0"/>
              <a:t>доступ к ресурсам? Будут ли защищены персональные данные, которые попадают в </a:t>
            </a:r>
            <a:r>
              <a:rPr lang="ru-RU" sz="1400" dirty="0" smtClean="0"/>
              <a:t>систему</a:t>
            </a:r>
            <a:r>
              <a:rPr lang="ru-RU" sz="1400" dirty="0"/>
              <a:t>? Не попадут ли туда издания с пиратских сайтов и т.п</a:t>
            </a:r>
            <a:r>
              <a:rPr lang="ru-RU" sz="1400" dirty="0" smtClean="0"/>
              <a:t>.).</a:t>
            </a:r>
          </a:p>
          <a:p>
            <a:pPr marL="0" lvl="0" indent="0" algn="r">
              <a:lnSpc>
                <a:spcPct val="120000"/>
              </a:lnSpc>
              <a:buNone/>
            </a:pPr>
            <a:r>
              <a:rPr lang="ru-RU" sz="1400" dirty="0" smtClean="0"/>
              <a:t> </a:t>
            </a:r>
            <a:r>
              <a:rPr lang="ru-RU" sz="1400" b="1" i="1" dirty="0">
                <a:solidFill>
                  <a:prstClr val="black"/>
                </a:solidFill>
              </a:rPr>
              <a:t>Благинин А.Г., </a:t>
            </a:r>
            <a:r>
              <a:rPr lang="ru-RU" sz="1400" dirty="0">
                <a:solidFill>
                  <a:prstClr val="black"/>
                </a:solidFill>
              </a:rPr>
              <a:t>заместитель директора департамента 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государственной политики в области общего образования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министерства образования и науки РФ</a:t>
            </a:r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352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Руководство ИФЛА </a:t>
            </a:r>
            <a:br>
              <a:rPr lang="ru-RU" dirty="0" smtClean="0"/>
            </a:br>
            <a:r>
              <a:rPr lang="ru-RU" dirty="0" smtClean="0"/>
              <a:t>для школьных библиотек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038600" cy="433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32048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700" i="1" dirty="0" smtClean="0"/>
              <a:t>Весь </a:t>
            </a:r>
            <a:r>
              <a:rPr lang="ru-RU" sz="1700" i="1" dirty="0"/>
              <a:t>персонал школьной библиотеки должен прилагать усилия к тому, чтобы формировать фонд физических и цифровых ресурсов в соответствии с учебной программой и национальной, этнической и культурной идентичностью членов школьного сообщества; также необходимо стремиться к </a:t>
            </a:r>
            <a:r>
              <a:rPr lang="ru-RU" sz="1700" b="1" i="1" dirty="0"/>
              <a:t>расширению доступа к ресурсам через библиотечные функции каталогизации, курирования и совместного использования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25245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Концепция развития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национальной сети </a:t>
            </a:r>
            <a:r>
              <a:rPr lang="ru-RU" dirty="0"/>
              <a:t>ИБЦ (проект)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800" dirty="0"/>
              <a:t>24 ноября РШБА организовала Вебинар на тему "Концепции национальной сети информационно-библиотечных центров образовательных организаций с поддержкой со стороны единого федерального информационно-методического центра"</a:t>
            </a:r>
          </a:p>
          <a:p>
            <a:pPr>
              <a:lnSpc>
                <a:spcPct val="120000"/>
              </a:lnSpc>
            </a:pPr>
            <a:r>
              <a:rPr lang="ru-RU" sz="3800" b="1" dirty="0">
                <a:hlinkClick r:id="rId2"/>
              </a:rPr>
              <a:t>Запись </a:t>
            </a:r>
            <a:r>
              <a:rPr lang="ru-RU" sz="3800" b="1" dirty="0" err="1">
                <a:hlinkClick r:id="rId2"/>
              </a:rPr>
              <a:t>Вебинара</a:t>
            </a:r>
            <a:endParaRPr lang="en-US" sz="3800" b="1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700" i="1" dirty="0"/>
              <a:t>Для обеспечения реализации ФГОС функции информационно-библиотечного центра должны быть поддержаны современными средствами работы с информацией – </a:t>
            </a:r>
            <a:r>
              <a:rPr lang="ru-RU" sz="1700" b="1" i="1" dirty="0"/>
              <a:t>программным обеспечением</a:t>
            </a:r>
            <a:r>
              <a:rPr lang="ru-RU" sz="1700" i="1" dirty="0"/>
              <a:t> и доступом к глобальной сети Интернет.</a:t>
            </a:r>
          </a:p>
          <a:p>
            <a:pPr>
              <a:lnSpc>
                <a:spcPct val="120000"/>
              </a:lnSpc>
            </a:pPr>
            <a:r>
              <a:rPr lang="ru-RU" sz="1700" i="1" dirty="0" smtClean="0"/>
              <a:t>Для </a:t>
            </a:r>
            <a:r>
              <a:rPr lang="ru-RU" sz="1700" i="1" dirty="0"/>
              <a:t>поддержки обеспечивающей функции информационно-библиотечного центра должен быть создан единый </a:t>
            </a:r>
            <a:r>
              <a:rPr lang="ru-RU" sz="1700" b="1" i="1" dirty="0"/>
              <a:t>электронный </a:t>
            </a:r>
            <a:r>
              <a:rPr lang="ru-RU" sz="1700" b="1" i="1" dirty="0" smtClean="0"/>
              <a:t>каталог</a:t>
            </a:r>
            <a:endParaRPr lang="ru-RU" sz="1700" b="1" i="1" dirty="0"/>
          </a:p>
        </p:txBody>
      </p:sp>
    </p:spTree>
    <p:extLst>
      <p:ext uri="{BB962C8B-B14F-4D97-AF65-F5344CB8AC3E}">
        <p14:creationId xmlns:p14="http://schemas.microsoft.com/office/powerpoint/2010/main" val="35674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721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Вебинар «Модернизация организационно-технологической инфраструктуры и обновления фондов школьных библиотек»</vt:lpstr>
      <vt:lpstr> ИБЦ как необходимое условие реализации ФГОС</vt:lpstr>
      <vt:lpstr>ДПОП «Информационно-библиотечный центр образовательной организации»</vt:lpstr>
      <vt:lpstr>Пополнение фондов школьных библиотек</vt:lpstr>
      <vt:lpstr>Методическая поддержка  школьных библиотек</vt:lpstr>
      <vt:lpstr>Рекомендации по работе с фондом</vt:lpstr>
      <vt:lpstr>Требования к поставщикам услуги</vt:lpstr>
      <vt:lpstr> Руководство ИФЛА  для школьных библиотек</vt:lpstr>
      <vt:lpstr>Концепция развития  национальной сети ИБЦ (проект)</vt:lpstr>
      <vt:lpstr>Рекомендации ФИРО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Светлана Владимировна Успенская</cp:lastModifiedBy>
  <cp:revision>94</cp:revision>
  <dcterms:created xsi:type="dcterms:W3CDTF">2015-05-19T06:32:44Z</dcterms:created>
  <dcterms:modified xsi:type="dcterms:W3CDTF">2016-09-02T10:20:23Z</dcterms:modified>
</cp:coreProperties>
</file>