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4" r:id="rId14"/>
    <p:sldId id="269" r:id="rId15"/>
    <p:sldId id="270" r:id="rId16"/>
    <p:sldId id="271" r:id="rId17"/>
    <p:sldId id="277" r:id="rId18"/>
    <p:sldId id="278" r:id="rId19"/>
    <p:sldId id="279" r:id="rId20"/>
    <p:sldId id="280" r:id="rId21"/>
    <p:sldId id="281" r:id="rId22"/>
    <p:sldId id="282" r:id="rId23"/>
    <p:sldId id="275" r:id="rId24"/>
    <p:sldId id="283" r:id="rId25"/>
    <p:sldId id="284" r:id="rId26"/>
    <p:sldId id="285" r:id="rId27"/>
    <p:sldId id="286" r:id="rId28"/>
    <p:sldId id="287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087" autoAdjust="0"/>
  </p:normalViewPr>
  <p:slideViewPr>
    <p:cSldViewPr>
      <p:cViewPr varScale="1">
        <p:scale>
          <a:sx n="91" d="100"/>
          <a:sy n="91" d="100"/>
        </p:scale>
        <p:origin x="-9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98D961-9F58-4716-BFE2-7BBB896AB360}" type="doc">
      <dgm:prSet loTypeId="urn:microsoft.com/office/officeart/2005/8/layout/radial6" loCatId="cycle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540739B7-8C4F-4691-A7F2-E6407CBE1A75}">
      <dgm:prSet phldrT="[Текст]" phldr="1"/>
      <dgm:spPr>
        <a:solidFill>
          <a:schemeClr val="bg1">
            <a:lumMod val="95000"/>
          </a:schemeClr>
        </a:solidFill>
        <a:ln>
          <a:solidFill>
            <a:srgbClr val="002963"/>
          </a:solidFill>
        </a:ln>
      </dgm:spPr>
      <dgm:t>
        <a:bodyPr/>
        <a:lstStyle/>
        <a:p>
          <a:endParaRPr lang="ru-RU" dirty="0"/>
        </a:p>
      </dgm:t>
    </dgm:pt>
    <dgm:pt modelId="{E3ABC4D7-F41F-4398-9871-16A8AFB10992}" type="parTrans" cxnId="{3AA2F18C-041B-4716-A568-8305A0AB0C42}">
      <dgm:prSet/>
      <dgm:spPr/>
      <dgm:t>
        <a:bodyPr/>
        <a:lstStyle/>
        <a:p>
          <a:endParaRPr lang="ru-RU"/>
        </a:p>
      </dgm:t>
    </dgm:pt>
    <dgm:pt modelId="{D0FF14C0-1A4D-44A7-B0DE-AFACE8253344}" type="sibTrans" cxnId="{3AA2F18C-041B-4716-A568-8305A0AB0C42}">
      <dgm:prSet/>
      <dgm:spPr>
        <a:solidFill>
          <a:srgbClr val="002963">
            <a:alpha val="69804"/>
          </a:srgbClr>
        </a:solidFill>
      </dgm:spPr>
      <dgm:t>
        <a:bodyPr/>
        <a:lstStyle/>
        <a:p>
          <a:endParaRPr lang="ru-RU"/>
        </a:p>
      </dgm:t>
    </dgm:pt>
    <dgm:pt modelId="{6697C024-7746-44C4-A8FF-740A0EB4D16F}">
      <dgm:prSet phldrT="[Текст]"/>
      <dgm:spPr>
        <a:solidFill>
          <a:schemeClr val="bg1">
            <a:lumMod val="95000"/>
          </a:schemeClr>
        </a:solidFill>
        <a:ln>
          <a:solidFill>
            <a:srgbClr val="002963"/>
          </a:solidFill>
        </a:ln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71172E73-103E-47A3-AB0F-C1C79E0383EB}" type="parTrans" cxnId="{96DF4945-242E-4114-BA8B-9CE69E504CDB}">
      <dgm:prSet/>
      <dgm:spPr/>
      <dgm:t>
        <a:bodyPr/>
        <a:lstStyle/>
        <a:p>
          <a:endParaRPr lang="ru-RU"/>
        </a:p>
      </dgm:t>
    </dgm:pt>
    <dgm:pt modelId="{FC06DB6C-1DA5-4EF8-B363-063F3B972901}" type="sibTrans" cxnId="{96DF4945-242E-4114-BA8B-9CE69E504CDB}">
      <dgm:prSet/>
      <dgm:spPr>
        <a:solidFill>
          <a:srgbClr val="002963">
            <a:alpha val="69804"/>
          </a:srgbClr>
        </a:solidFill>
      </dgm:spPr>
      <dgm:t>
        <a:bodyPr/>
        <a:lstStyle/>
        <a:p>
          <a:endParaRPr lang="ru-RU"/>
        </a:p>
      </dgm:t>
    </dgm:pt>
    <dgm:pt modelId="{0FD3AD60-4A07-4109-B807-1A4613B2A91F}">
      <dgm:prSet phldrT="[Текст]" phldr="1"/>
      <dgm:spPr>
        <a:solidFill>
          <a:schemeClr val="bg1">
            <a:lumMod val="95000"/>
          </a:schemeClr>
        </a:solidFill>
        <a:ln>
          <a:solidFill>
            <a:srgbClr val="002963"/>
          </a:solidFill>
        </a:ln>
      </dgm:spPr>
      <dgm:t>
        <a:bodyPr/>
        <a:lstStyle/>
        <a:p>
          <a:endParaRPr lang="ru-RU" dirty="0"/>
        </a:p>
      </dgm:t>
    </dgm:pt>
    <dgm:pt modelId="{86642ABD-9AE4-49F2-952A-D73EAE71D524}" type="parTrans" cxnId="{E1A22D44-5F46-4530-A038-2B5F2D1FFBE6}">
      <dgm:prSet/>
      <dgm:spPr/>
      <dgm:t>
        <a:bodyPr/>
        <a:lstStyle/>
        <a:p>
          <a:endParaRPr lang="ru-RU"/>
        </a:p>
      </dgm:t>
    </dgm:pt>
    <dgm:pt modelId="{97039654-FE21-447F-A06A-52B31D5D6FD2}" type="sibTrans" cxnId="{E1A22D44-5F46-4530-A038-2B5F2D1FFBE6}">
      <dgm:prSet/>
      <dgm:spPr>
        <a:solidFill>
          <a:srgbClr val="002963">
            <a:alpha val="69804"/>
          </a:srgbClr>
        </a:solidFill>
      </dgm:spPr>
      <dgm:t>
        <a:bodyPr/>
        <a:lstStyle/>
        <a:p>
          <a:endParaRPr lang="ru-RU"/>
        </a:p>
      </dgm:t>
    </dgm:pt>
    <dgm:pt modelId="{AE2BBBB1-A917-4132-B7A1-4F111168AB02}">
      <dgm:prSet phldrT="[Текст]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FB2F874A-5CCC-4744-B580-344CE556417A}" type="sibTrans" cxnId="{5DF2B331-55A9-47CD-A9EC-7843510A6BDA}">
      <dgm:prSet/>
      <dgm:spPr/>
      <dgm:t>
        <a:bodyPr/>
        <a:lstStyle/>
        <a:p>
          <a:endParaRPr lang="ru-RU"/>
        </a:p>
      </dgm:t>
    </dgm:pt>
    <dgm:pt modelId="{C414F092-9299-4E8D-BB9F-8E1997936395}" type="parTrans" cxnId="{5DF2B331-55A9-47CD-A9EC-7843510A6BDA}">
      <dgm:prSet/>
      <dgm:spPr/>
      <dgm:t>
        <a:bodyPr/>
        <a:lstStyle/>
        <a:p>
          <a:endParaRPr lang="ru-RU"/>
        </a:p>
      </dgm:t>
    </dgm:pt>
    <dgm:pt modelId="{D40828D5-A2D8-4A30-BBCD-EB146676058C}" type="pres">
      <dgm:prSet presAssocID="{3198D961-9F58-4716-BFE2-7BBB896AB36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134C5C-2CAA-4F81-BEE2-5218AA7207CA}" type="pres">
      <dgm:prSet presAssocID="{AE2BBBB1-A917-4132-B7A1-4F111168AB02}" presName="centerShape" presStyleLbl="node0" presStyleIdx="0" presStyleCnt="1" custLinFactNeighborY="-6573"/>
      <dgm:spPr/>
      <dgm:t>
        <a:bodyPr/>
        <a:lstStyle/>
        <a:p>
          <a:endParaRPr lang="ru-RU"/>
        </a:p>
      </dgm:t>
    </dgm:pt>
    <dgm:pt modelId="{71294988-B38C-424D-B75C-03B3315247AA}" type="pres">
      <dgm:prSet presAssocID="{540739B7-8C4F-4691-A7F2-E6407CBE1A7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E33CE5-F891-4DC2-8A0D-CCD75DEBD730}" type="pres">
      <dgm:prSet presAssocID="{540739B7-8C4F-4691-A7F2-E6407CBE1A75}" presName="dummy" presStyleCnt="0"/>
      <dgm:spPr/>
    </dgm:pt>
    <dgm:pt modelId="{475CA703-C13D-4A9D-87DD-68ECF69685AE}" type="pres">
      <dgm:prSet presAssocID="{D0FF14C0-1A4D-44A7-B0DE-AFACE8253344}" presName="sibTrans" presStyleLbl="sibTrans2D1" presStyleIdx="0" presStyleCnt="3"/>
      <dgm:spPr/>
      <dgm:t>
        <a:bodyPr/>
        <a:lstStyle/>
        <a:p>
          <a:endParaRPr lang="ru-RU"/>
        </a:p>
      </dgm:t>
    </dgm:pt>
    <dgm:pt modelId="{CE1CCEBD-9380-43D9-A458-0C19B49F0027}" type="pres">
      <dgm:prSet presAssocID="{6697C024-7746-44C4-A8FF-740A0EB4D16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AA6900-D8D8-4FD3-82AA-C0EBE7F2B805}" type="pres">
      <dgm:prSet presAssocID="{6697C024-7746-44C4-A8FF-740A0EB4D16F}" presName="dummy" presStyleCnt="0"/>
      <dgm:spPr/>
    </dgm:pt>
    <dgm:pt modelId="{F36CCC24-B7F2-4878-B033-E4AAB48A238D}" type="pres">
      <dgm:prSet presAssocID="{FC06DB6C-1DA5-4EF8-B363-063F3B972901}" presName="sibTrans" presStyleLbl="sibTrans2D1" presStyleIdx="1" presStyleCnt="3"/>
      <dgm:spPr/>
      <dgm:t>
        <a:bodyPr/>
        <a:lstStyle/>
        <a:p>
          <a:endParaRPr lang="ru-RU"/>
        </a:p>
      </dgm:t>
    </dgm:pt>
    <dgm:pt modelId="{893BCBC6-B681-4DAC-AEDB-0532960D4404}" type="pres">
      <dgm:prSet presAssocID="{0FD3AD60-4A07-4109-B807-1A4613B2A91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89A701-1008-45BF-8295-C297D61E8DE3}" type="pres">
      <dgm:prSet presAssocID="{0FD3AD60-4A07-4109-B807-1A4613B2A91F}" presName="dummy" presStyleCnt="0"/>
      <dgm:spPr/>
    </dgm:pt>
    <dgm:pt modelId="{10C8257F-E861-4C7A-9879-CDE2B988C0EB}" type="pres">
      <dgm:prSet presAssocID="{97039654-FE21-447F-A06A-52B31D5D6FD2}" presName="sibTrans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5DF2B331-55A9-47CD-A9EC-7843510A6BDA}" srcId="{3198D961-9F58-4716-BFE2-7BBB896AB360}" destId="{AE2BBBB1-A917-4132-B7A1-4F111168AB02}" srcOrd="0" destOrd="0" parTransId="{C414F092-9299-4E8D-BB9F-8E1997936395}" sibTransId="{FB2F874A-5CCC-4744-B580-344CE556417A}"/>
    <dgm:cxn modelId="{96DF4945-242E-4114-BA8B-9CE69E504CDB}" srcId="{AE2BBBB1-A917-4132-B7A1-4F111168AB02}" destId="{6697C024-7746-44C4-A8FF-740A0EB4D16F}" srcOrd="1" destOrd="0" parTransId="{71172E73-103E-47A3-AB0F-C1C79E0383EB}" sibTransId="{FC06DB6C-1DA5-4EF8-B363-063F3B972901}"/>
    <dgm:cxn modelId="{D5B1ADB8-C8BB-4404-A9B1-8FEF068A1893}" type="presOf" srcId="{97039654-FE21-447F-A06A-52B31D5D6FD2}" destId="{10C8257F-E861-4C7A-9879-CDE2B988C0EB}" srcOrd="0" destOrd="0" presId="urn:microsoft.com/office/officeart/2005/8/layout/radial6"/>
    <dgm:cxn modelId="{F50E93E3-EE48-4ADB-A1A8-20F79AA3C098}" type="presOf" srcId="{0FD3AD60-4A07-4109-B807-1A4613B2A91F}" destId="{893BCBC6-B681-4DAC-AEDB-0532960D4404}" srcOrd="0" destOrd="0" presId="urn:microsoft.com/office/officeart/2005/8/layout/radial6"/>
    <dgm:cxn modelId="{83156E4B-9A5B-4F1E-9A39-0998FE67F9A6}" type="presOf" srcId="{D0FF14C0-1A4D-44A7-B0DE-AFACE8253344}" destId="{475CA703-C13D-4A9D-87DD-68ECF69685AE}" srcOrd="0" destOrd="0" presId="urn:microsoft.com/office/officeart/2005/8/layout/radial6"/>
    <dgm:cxn modelId="{1A4FA30C-9A7A-4751-AFC6-AF990DE1DBA3}" type="presOf" srcId="{FC06DB6C-1DA5-4EF8-B363-063F3B972901}" destId="{F36CCC24-B7F2-4878-B033-E4AAB48A238D}" srcOrd="0" destOrd="0" presId="urn:microsoft.com/office/officeart/2005/8/layout/radial6"/>
    <dgm:cxn modelId="{7962D847-935C-4813-9B88-D57AF39D4CF1}" type="presOf" srcId="{3198D961-9F58-4716-BFE2-7BBB896AB360}" destId="{D40828D5-A2D8-4A30-BBCD-EB146676058C}" srcOrd="0" destOrd="0" presId="urn:microsoft.com/office/officeart/2005/8/layout/radial6"/>
    <dgm:cxn modelId="{3AA2F18C-041B-4716-A568-8305A0AB0C42}" srcId="{AE2BBBB1-A917-4132-B7A1-4F111168AB02}" destId="{540739B7-8C4F-4691-A7F2-E6407CBE1A75}" srcOrd="0" destOrd="0" parTransId="{E3ABC4D7-F41F-4398-9871-16A8AFB10992}" sibTransId="{D0FF14C0-1A4D-44A7-B0DE-AFACE8253344}"/>
    <dgm:cxn modelId="{DAAB2D85-2868-4606-92A7-0440B9146E8E}" type="presOf" srcId="{6697C024-7746-44C4-A8FF-740A0EB4D16F}" destId="{CE1CCEBD-9380-43D9-A458-0C19B49F0027}" srcOrd="0" destOrd="0" presId="urn:microsoft.com/office/officeart/2005/8/layout/radial6"/>
    <dgm:cxn modelId="{58493B2A-1437-4B0D-8322-DFF97BF99FDE}" type="presOf" srcId="{AE2BBBB1-A917-4132-B7A1-4F111168AB02}" destId="{92134C5C-2CAA-4F81-BEE2-5218AA7207CA}" srcOrd="0" destOrd="0" presId="urn:microsoft.com/office/officeart/2005/8/layout/radial6"/>
    <dgm:cxn modelId="{E1A22D44-5F46-4530-A038-2B5F2D1FFBE6}" srcId="{AE2BBBB1-A917-4132-B7A1-4F111168AB02}" destId="{0FD3AD60-4A07-4109-B807-1A4613B2A91F}" srcOrd="2" destOrd="0" parTransId="{86642ABD-9AE4-49F2-952A-D73EAE71D524}" sibTransId="{97039654-FE21-447F-A06A-52B31D5D6FD2}"/>
    <dgm:cxn modelId="{127EA587-E2D1-428D-8C60-44F973AD938F}" type="presOf" srcId="{540739B7-8C4F-4691-A7F2-E6407CBE1A75}" destId="{71294988-B38C-424D-B75C-03B3315247AA}" srcOrd="0" destOrd="0" presId="urn:microsoft.com/office/officeart/2005/8/layout/radial6"/>
    <dgm:cxn modelId="{4EB60295-1E20-416D-BB58-1B2D49F5C085}" type="presParOf" srcId="{D40828D5-A2D8-4A30-BBCD-EB146676058C}" destId="{92134C5C-2CAA-4F81-BEE2-5218AA7207CA}" srcOrd="0" destOrd="0" presId="urn:microsoft.com/office/officeart/2005/8/layout/radial6"/>
    <dgm:cxn modelId="{D4DB340A-DE8B-4689-A1A1-C606E0B07A42}" type="presParOf" srcId="{D40828D5-A2D8-4A30-BBCD-EB146676058C}" destId="{71294988-B38C-424D-B75C-03B3315247AA}" srcOrd="1" destOrd="0" presId="urn:microsoft.com/office/officeart/2005/8/layout/radial6"/>
    <dgm:cxn modelId="{EA58C0D5-DE61-4899-9DB4-C5F9DA681E78}" type="presParOf" srcId="{D40828D5-A2D8-4A30-BBCD-EB146676058C}" destId="{C7E33CE5-F891-4DC2-8A0D-CCD75DEBD730}" srcOrd="2" destOrd="0" presId="urn:microsoft.com/office/officeart/2005/8/layout/radial6"/>
    <dgm:cxn modelId="{3714AE5E-7CD6-443A-A0A0-52F163F935A5}" type="presParOf" srcId="{D40828D5-A2D8-4A30-BBCD-EB146676058C}" destId="{475CA703-C13D-4A9D-87DD-68ECF69685AE}" srcOrd="3" destOrd="0" presId="urn:microsoft.com/office/officeart/2005/8/layout/radial6"/>
    <dgm:cxn modelId="{0125C41B-08C7-41ED-9312-C1C8C8D68DDA}" type="presParOf" srcId="{D40828D5-A2D8-4A30-BBCD-EB146676058C}" destId="{CE1CCEBD-9380-43D9-A458-0C19B49F0027}" srcOrd="4" destOrd="0" presId="urn:microsoft.com/office/officeart/2005/8/layout/radial6"/>
    <dgm:cxn modelId="{42FE3E1F-B012-46E1-B8DD-D540BDE7EF7D}" type="presParOf" srcId="{D40828D5-A2D8-4A30-BBCD-EB146676058C}" destId="{4EAA6900-D8D8-4FD3-82AA-C0EBE7F2B805}" srcOrd="5" destOrd="0" presId="urn:microsoft.com/office/officeart/2005/8/layout/radial6"/>
    <dgm:cxn modelId="{E36B850C-5651-4368-9718-1383CBD08CFF}" type="presParOf" srcId="{D40828D5-A2D8-4A30-BBCD-EB146676058C}" destId="{F36CCC24-B7F2-4878-B033-E4AAB48A238D}" srcOrd="6" destOrd="0" presId="urn:microsoft.com/office/officeart/2005/8/layout/radial6"/>
    <dgm:cxn modelId="{C60814A3-19F0-4458-A7C5-8AEE51A062B7}" type="presParOf" srcId="{D40828D5-A2D8-4A30-BBCD-EB146676058C}" destId="{893BCBC6-B681-4DAC-AEDB-0532960D4404}" srcOrd="7" destOrd="0" presId="urn:microsoft.com/office/officeart/2005/8/layout/radial6"/>
    <dgm:cxn modelId="{0B4536C8-5D75-4680-9C0C-73B9838E60AB}" type="presParOf" srcId="{D40828D5-A2D8-4A30-BBCD-EB146676058C}" destId="{2589A701-1008-45BF-8295-C297D61E8DE3}" srcOrd="8" destOrd="0" presId="urn:microsoft.com/office/officeart/2005/8/layout/radial6"/>
    <dgm:cxn modelId="{6A1ED3FC-FCF2-48B8-8400-5FF9935C581B}" type="presParOf" srcId="{D40828D5-A2D8-4A30-BBCD-EB146676058C}" destId="{10C8257F-E861-4C7A-9879-CDE2B988C0EB}" srcOrd="9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C8257F-E861-4C7A-9879-CDE2B988C0EB}">
      <dsp:nvSpPr>
        <dsp:cNvPr id="0" name=""/>
        <dsp:cNvSpPr/>
      </dsp:nvSpPr>
      <dsp:spPr>
        <a:xfrm>
          <a:off x="2190598" y="650292"/>
          <a:ext cx="4332591" cy="4332591"/>
        </a:xfrm>
        <a:prstGeom prst="blockArc">
          <a:avLst>
            <a:gd name="adj1" fmla="val 9000000"/>
            <a:gd name="adj2" fmla="val 16200000"/>
            <a:gd name="adj3" fmla="val 4643"/>
          </a:avLst>
        </a:prstGeom>
        <a:solidFill>
          <a:srgbClr val="002963">
            <a:alpha val="69804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6CCC24-B7F2-4878-B033-E4AAB48A238D}">
      <dsp:nvSpPr>
        <dsp:cNvPr id="0" name=""/>
        <dsp:cNvSpPr/>
      </dsp:nvSpPr>
      <dsp:spPr>
        <a:xfrm>
          <a:off x="2190598" y="650292"/>
          <a:ext cx="4332591" cy="4332591"/>
        </a:xfrm>
        <a:prstGeom prst="blockArc">
          <a:avLst>
            <a:gd name="adj1" fmla="val 1800000"/>
            <a:gd name="adj2" fmla="val 9000000"/>
            <a:gd name="adj3" fmla="val 4643"/>
          </a:avLst>
        </a:prstGeom>
        <a:solidFill>
          <a:srgbClr val="002963">
            <a:alpha val="69804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5CA703-C13D-4A9D-87DD-68ECF69685AE}">
      <dsp:nvSpPr>
        <dsp:cNvPr id="0" name=""/>
        <dsp:cNvSpPr/>
      </dsp:nvSpPr>
      <dsp:spPr>
        <a:xfrm>
          <a:off x="2190598" y="650292"/>
          <a:ext cx="4332591" cy="4332591"/>
        </a:xfrm>
        <a:prstGeom prst="blockArc">
          <a:avLst>
            <a:gd name="adj1" fmla="val 16200000"/>
            <a:gd name="adj2" fmla="val 1800000"/>
            <a:gd name="adj3" fmla="val 4643"/>
          </a:avLst>
        </a:prstGeom>
        <a:solidFill>
          <a:srgbClr val="002963">
            <a:alpha val="69804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134C5C-2CAA-4F81-BEE2-5218AA7207CA}">
      <dsp:nvSpPr>
        <dsp:cNvPr id="0" name=""/>
        <dsp:cNvSpPr/>
      </dsp:nvSpPr>
      <dsp:spPr>
        <a:xfrm>
          <a:off x="3359148" y="1540672"/>
          <a:ext cx="1995491" cy="1995491"/>
        </a:xfrm>
        <a:prstGeom prst="ellipse">
          <a:avLst/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 </a:t>
          </a:r>
          <a:endParaRPr lang="ru-RU" sz="6500" kern="1200" dirty="0"/>
        </a:p>
      </dsp:txBody>
      <dsp:txXfrm>
        <a:off x="3651381" y="1832905"/>
        <a:ext cx="1411025" cy="1411025"/>
      </dsp:txXfrm>
    </dsp:sp>
    <dsp:sp modelId="{71294988-B38C-424D-B75C-03B3315247AA}">
      <dsp:nvSpPr>
        <dsp:cNvPr id="0" name=""/>
        <dsp:cNvSpPr/>
      </dsp:nvSpPr>
      <dsp:spPr>
        <a:xfrm>
          <a:off x="3658472" y="2157"/>
          <a:ext cx="1396844" cy="1396844"/>
        </a:xfrm>
        <a:prstGeom prst="ellipse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rgbClr val="00296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/>
        </a:p>
      </dsp:txBody>
      <dsp:txXfrm>
        <a:off x="3863035" y="206720"/>
        <a:ext cx="987718" cy="987718"/>
      </dsp:txXfrm>
    </dsp:sp>
    <dsp:sp modelId="{CE1CCEBD-9380-43D9-A458-0C19B49F0027}">
      <dsp:nvSpPr>
        <dsp:cNvPr id="0" name=""/>
        <dsp:cNvSpPr/>
      </dsp:nvSpPr>
      <dsp:spPr>
        <a:xfrm>
          <a:off x="5490990" y="3176171"/>
          <a:ext cx="1396844" cy="1396844"/>
        </a:xfrm>
        <a:prstGeom prst="ellipse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rgbClr val="00296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100" kern="1200" dirty="0" smtClean="0"/>
            <a:t> </a:t>
          </a:r>
          <a:endParaRPr lang="ru-RU" sz="5100" kern="1200" dirty="0"/>
        </a:p>
      </dsp:txBody>
      <dsp:txXfrm>
        <a:off x="5695553" y="3380734"/>
        <a:ext cx="987718" cy="987718"/>
      </dsp:txXfrm>
    </dsp:sp>
    <dsp:sp modelId="{893BCBC6-B681-4DAC-AEDB-0532960D4404}">
      <dsp:nvSpPr>
        <dsp:cNvPr id="0" name=""/>
        <dsp:cNvSpPr/>
      </dsp:nvSpPr>
      <dsp:spPr>
        <a:xfrm>
          <a:off x="1825954" y="3176171"/>
          <a:ext cx="1396844" cy="1396844"/>
        </a:xfrm>
        <a:prstGeom prst="ellipse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rgbClr val="00296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/>
        </a:p>
      </dsp:txBody>
      <dsp:txXfrm>
        <a:off x="2030517" y="3380734"/>
        <a:ext cx="987718" cy="987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652732-46A8-4706-B68A-D952F46F88E1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5DBF75-40CB-4E2A-937A-6741C88CB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080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dirty="0" smtClean="0">
              <a:latin typeface="Arial" pitchFamily="34" charset="0"/>
            </a:endParaRPr>
          </a:p>
        </p:txBody>
      </p:sp>
      <p:sp>
        <p:nvSpPr>
          <p:cNvPr id="993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3A99F9-4564-4A4E-99B1-BD1B01A70E43}" type="slidenum">
              <a:rPr lang="ru-RU" altLang="ru-RU" smtClean="0">
                <a:latin typeface="Arial" pitchFamily="34" charset="0"/>
              </a:rPr>
              <a:pPr/>
              <a:t>1</a:t>
            </a:fld>
            <a:endParaRPr lang="ru-RU" alt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6761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lvl="1">
              <a:lnSpc>
                <a:spcPct val="90000"/>
              </a:lnSpc>
              <a:spcAft>
                <a:spcPts val="1200"/>
              </a:spcAft>
              <a:buClr>
                <a:schemeClr val="accent1"/>
              </a:buClr>
              <a:buSzPct val="80000"/>
              <a:tabLst>
                <a:tab pos="360363" algn="l"/>
              </a:tabLst>
            </a:pPr>
            <a:r>
              <a:rPr lang="ru-RU" altLang="ru-RU" sz="1000" dirty="0" smtClean="0">
                <a:latin typeface="Arial" pitchFamily="34" charset="0"/>
              </a:rPr>
              <a:t>В ЭФУ издательства «ДРОФА» динамические объекты представлены физическими и химическими экспериментами, природными явлениями, которые не всегда могут быть воспроизведены в условиях школы, а также анимационными фрагментами, моделирующими различные события и процессы.</a:t>
            </a:r>
          </a:p>
          <a:p>
            <a:pPr marL="0" lvl="1">
              <a:lnSpc>
                <a:spcPct val="90000"/>
              </a:lnSpc>
              <a:spcAft>
                <a:spcPts val="1200"/>
              </a:spcAft>
              <a:buClr>
                <a:schemeClr val="accent1"/>
              </a:buClr>
              <a:buSzPct val="80000"/>
              <a:tabLst>
                <a:tab pos="360363" algn="l"/>
              </a:tabLst>
            </a:pPr>
            <a:r>
              <a:rPr lang="ru-RU" altLang="ru-RU" sz="1000" dirty="0" smtClean="0">
                <a:latin typeface="Arial" pitchFamily="34" charset="0"/>
              </a:rPr>
              <a:t>Отличительной особенностью ЭФУ издательства « ДРОФА»  является то, что описания демонстрационных экспериментов, включенные в печатные версии учебников, дополнены </a:t>
            </a:r>
            <a:r>
              <a:rPr lang="ru-RU" altLang="ru-RU" sz="1000" dirty="0" err="1" smtClean="0">
                <a:latin typeface="Arial" pitchFamily="34" charset="0"/>
              </a:rPr>
              <a:t>видеодемонстрациями</a:t>
            </a:r>
            <a:r>
              <a:rPr lang="ru-RU" altLang="ru-RU" sz="1000" dirty="0" smtClean="0">
                <a:latin typeface="Arial" pitchFamily="34" charset="0"/>
              </a:rPr>
              <a:t>. Опыты были сняты специально для ЭФУ издательства «ДРОФА», их выбор соответствует авторским концепциям учебных курсов. Например: опыты по физике были отсняты под руководством Степанова Сергея Васильевича (доцент кафедры теории и методики обучения физики МПГУ). Съёмки проходили на площадке МПГУ. </a:t>
            </a:r>
          </a:p>
          <a:p>
            <a:pPr marL="0" lvl="1">
              <a:lnSpc>
                <a:spcPct val="90000"/>
              </a:lnSpc>
              <a:spcAft>
                <a:spcPts val="1200"/>
              </a:spcAft>
              <a:buClr>
                <a:schemeClr val="accent1"/>
              </a:buClr>
              <a:buSzPct val="80000"/>
              <a:tabLst>
                <a:tab pos="360363" algn="l"/>
              </a:tabLst>
            </a:pPr>
            <a:r>
              <a:rPr lang="ru-RU" altLang="ru-RU" sz="1000" dirty="0" smtClean="0">
                <a:latin typeface="Arial" pitchFamily="34" charset="0"/>
              </a:rPr>
              <a:t>Опыты по химии были отсняты под руководством Дроздова Андрея Анатольевича (доцент кафедры химии МГУ, кандидат хим. наук). Съёмки проходили на площадке ГБОУ «Центра педагогического мастерства».</a:t>
            </a:r>
          </a:p>
          <a:p>
            <a:pPr marL="0" lvl="1">
              <a:lnSpc>
                <a:spcPct val="90000"/>
              </a:lnSpc>
              <a:spcAft>
                <a:spcPts val="1200"/>
              </a:spcAft>
              <a:buClr>
                <a:schemeClr val="accent1"/>
              </a:buClr>
              <a:buSzPct val="80000"/>
              <a:tabLst>
                <a:tab pos="360363" algn="l"/>
              </a:tabLst>
            </a:pPr>
            <a:r>
              <a:rPr lang="ru-RU" altLang="ru-RU" sz="1000" dirty="0" smtClean="0">
                <a:latin typeface="Arial" pitchFamily="34" charset="0"/>
              </a:rPr>
              <a:t>Наличие данных объектов позволяет организовать проблемное обучение, создать благоприятный эмоциональный фон урока, повысить динамичность образовательного процесса, стимулировать учащихся к учебной и исследовательской деятельности.</a:t>
            </a:r>
          </a:p>
          <a:p>
            <a:pPr marL="0" lvl="1">
              <a:lnSpc>
                <a:spcPct val="90000"/>
              </a:lnSpc>
              <a:spcAft>
                <a:spcPts val="1200"/>
              </a:spcAft>
              <a:buClr>
                <a:schemeClr val="accent1"/>
              </a:buClr>
              <a:buSzPct val="80000"/>
              <a:tabLst>
                <a:tab pos="360363" algn="l"/>
              </a:tabLst>
            </a:pPr>
            <a:endParaRPr lang="ru-RU" altLang="ru-RU" sz="1000" dirty="0" smtClean="0">
              <a:latin typeface="Arial" pitchFamily="34" charset="0"/>
            </a:endParaRPr>
          </a:p>
        </p:txBody>
      </p:sp>
      <p:sp>
        <p:nvSpPr>
          <p:cNvPr id="1198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5E0BBE-C0F5-4CA5-9C01-CEFFAA54F8B1}" type="slidenum">
              <a:rPr lang="ru-RU" altLang="ru-RU" smtClean="0">
                <a:latin typeface="Arial" pitchFamily="34" charset="0"/>
              </a:rPr>
              <a:pPr/>
              <a:t>10</a:t>
            </a:fld>
            <a:endParaRPr lang="ru-RU" alt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7208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z="1000" dirty="0" smtClean="0">
                <a:latin typeface="Calibri" pitchFamily="34" charset="0"/>
              </a:rPr>
              <a:t>ЭФУ издательства «ДРОФА» позволяет организовать комплексную диагностику </a:t>
            </a:r>
            <a:r>
              <a:rPr lang="ru-RU" sz="1000" dirty="0" err="1" smtClean="0">
                <a:latin typeface="Calibri" pitchFamily="34" charset="0"/>
              </a:rPr>
              <a:t>обученности</a:t>
            </a:r>
            <a:r>
              <a:rPr lang="ru-RU" sz="1000" dirty="0" smtClean="0">
                <a:latin typeface="Calibri" pitchFamily="34" charset="0"/>
              </a:rPr>
              <a:t>. С ее помощью выявляется способность применять полученные знания и умения для решения практических задач.</a:t>
            </a:r>
          </a:p>
          <a:p>
            <a:r>
              <a:rPr lang="ru-RU" sz="1000" dirty="0" smtClean="0">
                <a:latin typeface="Calibri" pitchFamily="34" charset="0"/>
              </a:rPr>
              <a:t>Структура тестовых заданий максимально приближена к заданиям итоговой аттестации, что позволяет эффективно подготовить учащихся к сдаче ОГЭ и ЕГЭ.</a:t>
            </a:r>
          </a:p>
          <a:p>
            <a:r>
              <a:rPr lang="ru-RU" sz="1000" dirty="0" smtClean="0">
                <a:latin typeface="Calibri" pitchFamily="34" charset="0"/>
              </a:rPr>
              <a:t>Специально разработанный дизайн практических и тестовых заданий по всем предметам выполнен в едином стиле, что позволяет учащимся сконцентрироваться на процессе выполнения задания.</a:t>
            </a:r>
          </a:p>
          <a:p>
            <a:r>
              <a:rPr lang="ru-RU" sz="1000" dirty="0" smtClean="0">
                <a:latin typeface="Calibri" pitchFamily="34" charset="0"/>
              </a:rPr>
              <a:t>Тесты составлены таким образом, что при повторном прохождении варианты ответов динамически изменяются,</a:t>
            </a:r>
            <a:r>
              <a:rPr lang="ru-RU" sz="1000" baseline="0" dirty="0" smtClean="0">
                <a:latin typeface="Calibri" pitchFamily="34" charset="0"/>
              </a:rPr>
              <a:t> что исключает возможность «банального» запоминания номера правильного ответа.</a:t>
            </a:r>
            <a:endParaRPr lang="ru-RU" sz="1000" dirty="0" smtClean="0">
              <a:latin typeface="Calibri" pitchFamily="34" charset="0"/>
            </a:endParaRPr>
          </a:p>
          <a:p>
            <a:endParaRPr lang="ru-RU" sz="1000" dirty="0" smtClean="0">
              <a:latin typeface="Calibri" pitchFamily="34" charset="0"/>
            </a:endParaRPr>
          </a:p>
        </p:txBody>
      </p:sp>
      <p:sp>
        <p:nvSpPr>
          <p:cNvPr id="1269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ACC5EE-4AA3-4D7A-96C8-0A2153FDBD58}" type="slidenum">
              <a:rPr lang="ru-RU" smtClean="0">
                <a:latin typeface="Arial" pitchFamily="34" charset="0"/>
              </a:rPr>
              <a:pPr/>
              <a:t>11</a:t>
            </a:fld>
            <a:endParaRPr 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4481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Применение</a:t>
            </a:r>
            <a:r>
              <a:rPr lang="ru-RU" baseline="0" dirty="0" smtClean="0"/>
              <a:t> ЭФУ дает ряд преимуществ как учителям, так и учащимся.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DAD21-4467-4E47-A63A-82071B41D8FC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0194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Нормативы </a:t>
            </a:r>
            <a:r>
              <a:rPr lang="ru-RU" sz="1200" dirty="0" err="1" smtClean="0">
                <a:solidFill>
                  <a:schemeClr val="accent2">
                    <a:lumMod val="75000"/>
                  </a:schemeClr>
                </a:solidFill>
              </a:rPr>
              <a:t>СанПиН</a:t>
            </a:r>
            <a:endParaRPr lang="ru-RU" sz="12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19CA8-4064-4E53-BD5D-80BD9EEBAAD1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Использование ЭФУ в школе неразрывно связано с техническим обеспечением учебного процесса.</a:t>
            </a:r>
            <a:r>
              <a:rPr lang="ru-RU" baseline="0" dirty="0" smtClean="0"/>
              <a:t> </a:t>
            </a:r>
          </a:p>
          <a:p>
            <a:r>
              <a:rPr lang="ru-RU" baseline="0" dirty="0" smtClean="0"/>
              <a:t>Тем не менее, использование ЭФУ возможно в школах даже при скромном материально-техническом обеспечении.</a:t>
            </a:r>
          </a:p>
          <a:p>
            <a:r>
              <a:rPr lang="ru-RU" baseline="0" dirty="0" smtClean="0"/>
              <a:t>Например: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если компьютер с проектором или интерактивной доской на уроке есть только у учителя;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если учащиеся пользуются только домашними компьютерами;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если в школе есть несколько ноутбуков/компьютеров (мобильный или компьютерный класс)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DAD21-4467-4E47-A63A-82071B41D8FC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0229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83E5D-3269-EB4C-B195-4A95B02D5A75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632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4452" name="Номер слайда 3"/>
          <p:cNvSpPr txBox="1">
            <a:spLocks noGrp="1"/>
          </p:cNvSpPr>
          <p:nvPr/>
        </p:nvSpPr>
        <p:spPr bwMode="auto">
          <a:xfrm>
            <a:off x="3884613" y="8684927"/>
            <a:ext cx="2971800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47A1A71-7343-466F-A3F6-53F05EEF78F9}" type="slidenum">
              <a:rPr lang="ru-RU" sz="1200"/>
              <a:pPr algn="r"/>
              <a:t>2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3494905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>
              <a:latin typeface="Arial" pitchFamily="34" charset="0"/>
            </a:endParaRPr>
          </a:p>
        </p:txBody>
      </p:sp>
      <p:sp>
        <p:nvSpPr>
          <p:cNvPr id="104452" name="Номер слайда 3"/>
          <p:cNvSpPr txBox="1">
            <a:spLocks noGrp="1"/>
          </p:cNvSpPr>
          <p:nvPr/>
        </p:nvSpPr>
        <p:spPr bwMode="auto">
          <a:xfrm>
            <a:off x="3884613" y="8684927"/>
            <a:ext cx="2971800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47A1A71-7343-466F-A3F6-53F05EEF78F9}" type="slidenum">
              <a:rPr lang="ru-RU" sz="1200"/>
              <a:pPr algn="r"/>
              <a:t>3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3771747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dirty="0" smtClean="0">
                <a:latin typeface="Arial" pitchFamily="34" charset="0"/>
              </a:rPr>
              <a:t>Что же такое электронная форма учебника (ЭФУ)?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Определение электронной формы учебника дано в Приказе Министерства образования и науки РФ от 8 декабря 2014 г. № 1559 и звучит следующим образом: </a:t>
            </a:r>
            <a:r>
              <a:rPr lang="ru-RU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Электронная форма учебника 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– электронное издание, соответствующее по структуре, содержанию и художественному оформлению печатной форме учебника, содержащее мультимедийные элементы и интерактивные ссылки, расширяющие и дополняющие содержание учебника.</a:t>
            </a:r>
          </a:p>
          <a:p>
            <a:endParaRPr lang="ru-RU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5476" name="Номер слайда 3"/>
          <p:cNvSpPr txBox="1">
            <a:spLocks noGrp="1"/>
          </p:cNvSpPr>
          <p:nvPr/>
        </p:nvSpPr>
        <p:spPr bwMode="auto">
          <a:xfrm>
            <a:off x="3884613" y="8684927"/>
            <a:ext cx="2971800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41E7EFE-FB1F-410E-A8FF-E445472A358B}" type="slidenum">
              <a:rPr lang="ru-RU" sz="1200"/>
              <a:pPr algn="r"/>
              <a:t>4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875443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dirty="0" smtClean="0">
                <a:latin typeface="Arial" pitchFamily="34" charset="0"/>
              </a:rPr>
              <a:t>Для всех категорий слушателей.</a:t>
            </a:r>
            <a:r>
              <a:rPr lang="en-US" dirty="0" smtClean="0">
                <a:latin typeface="Arial" pitchFamily="34" charset="0"/>
              </a:rPr>
              <a:t> Message</a:t>
            </a:r>
            <a:r>
              <a:rPr lang="ru-RU" dirty="0" smtClean="0">
                <a:latin typeface="Arial" pitchFamily="34" charset="0"/>
              </a:rPr>
              <a:t>: конкурентные преимущества. Ф</a:t>
            </a:r>
            <a:r>
              <a:rPr lang="ru-RU" altLang="ru-RU" dirty="0" smtClean="0">
                <a:latin typeface="Arial" pitchFamily="34" charset="0"/>
              </a:rPr>
              <a:t>ормат </a:t>
            </a:r>
            <a:r>
              <a:rPr lang="en-US" altLang="ru-RU" dirty="0" err="1" smtClean="0">
                <a:latin typeface="Arial" pitchFamily="34" charset="0"/>
              </a:rPr>
              <a:t>ePUB</a:t>
            </a:r>
            <a:endParaRPr lang="ru-RU" altLang="ru-RU" dirty="0" smtClean="0">
              <a:latin typeface="Arial" pitchFamily="34" charset="0"/>
            </a:endParaRP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dirty="0" smtClean="0">
                <a:latin typeface="Arial" pitchFamily="34" charset="0"/>
              </a:rPr>
              <a:t>*Слайд предназначен для демонстрации объектов. Содержание слайда является раздаточным материалом.</a:t>
            </a:r>
          </a:p>
          <a:p>
            <a:endParaRPr lang="ru-RU" dirty="0" smtClean="0">
              <a:latin typeface="Arial" pitchFamily="34" charset="0"/>
            </a:endParaRPr>
          </a:p>
          <a:p>
            <a:r>
              <a:rPr lang="ru-RU" dirty="0" smtClean="0">
                <a:latin typeface="Arial" pitchFamily="34" charset="0"/>
              </a:rPr>
              <a:t>Важной особенностью ЭФУ объединенной издательской группы, является использование стандартизованного формата </a:t>
            </a:r>
            <a:r>
              <a:rPr lang="ru-RU" dirty="0" err="1" smtClean="0">
                <a:latin typeface="Arial" pitchFamily="34" charset="0"/>
              </a:rPr>
              <a:t>ePUB</a:t>
            </a:r>
            <a:r>
              <a:rPr lang="ru-RU" dirty="0" smtClean="0">
                <a:latin typeface="Arial" pitchFamily="34" charset="0"/>
              </a:rPr>
              <a:t>. Данный формат позволяет издателям производить и распространять цифровую публикацию в одном файле, обеспечивая совместимость между программным и аппаратным обеспечением, необходимым для воспроизведения цифровых книг и других публикаций с адаптивной вёрсткой.</a:t>
            </a:r>
          </a:p>
          <a:p>
            <a:r>
              <a:rPr lang="ru-RU" dirty="0" smtClean="0">
                <a:latin typeface="Arial" pitchFamily="34" charset="0"/>
              </a:rPr>
              <a:t>В отличие от часто используемого формата PDF, формат </a:t>
            </a:r>
            <a:r>
              <a:rPr lang="ru-RU" dirty="0" err="1" smtClean="0">
                <a:latin typeface="Arial" pitchFamily="34" charset="0"/>
              </a:rPr>
              <a:t>ePUB</a:t>
            </a:r>
            <a:r>
              <a:rPr lang="ru-RU" dirty="0" smtClean="0">
                <a:latin typeface="Arial" pitchFamily="34" charset="0"/>
              </a:rPr>
              <a:t> (или </a:t>
            </a:r>
            <a:r>
              <a:rPr lang="en-US" dirty="0" smtClean="0">
                <a:latin typeface="Arial" pitchFamily="34" charset="0"/>
              </a:rPr>
              <a:t>X</a:t>
            </a:r>
            <a:r>
              <a:rPr lang="ru-RU" dirty="0" smtClean="0">
                <a:latin typeface="Arial" pitchFamily="34" charset="0"/>
              </a:rPr>
              <a:t>HTML) обеспечит более комфортную работу:</a:t>
            </a:r>
          </a:p>
          <a:p>
            <a:r>
              <a:rPr lang="ru-RU" dirty="0" smtClean="0">
                <a:latin typeface="Arial" pitchFamily="34" charset="0"/>
              </a:rPr>
              <a:t>• книги в формате </a:t>
            </a:r>
            <a:r>
              <a:rPr lang="ru-RU" dirty="0" err="1" smtClean="0">
                <a:latin typeface="Arial" pitchFamily="34" charset="0"/>
              </a:rPr>
              <a:t>ePUB</a:t>
            </a:r>
            <a:r>
              <a:rPr lang="ru-RU" dirty="0" smtClean="0">
                <a:latin typeface="Arial" pitchFamily="34" charset="0"/>
              </a:rPr>
              <a:t> «работают» быстрее, что особенно заметно на мобильных устройствах</a:t>
            </a:r>
            <a:r>
              <a:rPr lang="en-US" dirty="0" smtClean="0">
                <a:latin typeface="Arial" pitchFamily="34" charset="0"/>
              </a:rPr>
              <a:t>;</a:t>
            </a:r>
            <a:endParaRPr lang="ru-RU" dirty="0" smtClean="0">
              <a:latin typeface="Arial" pitchFamily="34" charset="0"/>
            </a:endParaRPr>
          </a:p>
          <a:p>
            <a:r>
              <a:rPr lang="ru-RU" dirty="0" smtClean="0">
                <a:latin typeface="Arial" pitchFamily="34" charset="0"/>
              </a:rPr>
              <a:t>• при изменении ориентации экрана устройства, изображение подстраивается для комфортного восприятия материала. </a:t>
            </a:r>
            <a:endParaRPr lang="ru-RU" altLang="ru-RU" dirty="0" smtClean="0">
              <a:latin typeface="Arial" pitchFamily="34" charset="0"/>
            </a:endParaRPr>
          </a:p>
        </p:txBody>
      </p:sp>
      <p:sp>
        <p:nvSpPr>
          <p:cNvPr id="1280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4ED9FF-DF60-4D21-B920-82EB67B69DF5}" type="slidenum">
              <a:rPr lang="ru-RU" altLang="ru-RU" smtClean="0">
                <a:latin typeface="Arial" pitchFamily="34" charset="0"/>
              </a:rPr>
              <a:pPr/>
              <a:t>5</a:t>
            </a:fld>
            <a:endParaRPr lang="ru-RU" alt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244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dirty="0" smtClean="0">
                <a:latin typeface="Arial" pitchFamily="34" charset="0"/>
              </a:rPr>
              <a:t>Для всех категорий слушателей.</a:t>
            </a:r>
            <a:r>
              <a:rPr lang="en-US" dirty="0" smtClean="0">
                <a:latin typeface="Arial" pitchFamily="34" charset="0"/>
              </a:rPr>
              <a:t> Message</a:t>
            </a:r>
            <a:r>
              <a:rPr lang="ru-RU" dirty="0" smtClean="0">
                <a:latin typeface="Arial" pitchFamily="34" charset="0"/>
              </a:rPr>
              <a:t>: конкурентные преимущества ДРОФЫ. Ф</a:t>
            </a:r>
            <a:r>
              <a:rPr lang="ru-RU" altLang="ru-RU" dirty="0" smtClean="0">
                <a:latin typeface="Arial" pitchFamily="34" charset="0"/>
              </a:rPr>
              <a:t>ормат </a:t>
            </a:r>
            <a:r>
              <a:rPr lang="en-US" altLang="ru-RU" dirty="0" err="1" smtClean="0">
                <a:latin typeface="Arial" pitchFamily="34" charset="0"/>
              </a:rPr>
              <a:t>ePUB</a:t>
            </a:r>
            <a:r>
              <a:rPr lang="ru-RU" altLang="ru-RU" dirty="0" smtClean="0">
                <a:latin typeface="Arial" pitchFamily="34" charset="0"/>
              </a:rPr>
              <a:t> 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dirty="0" smtClean="0">
                <a:latin typeface="Arial" pitchFamily="34" charset="0"/>
              </a:rPr>
              <a:t>*Слайд предназначен для демонстрации объектов. Содержание слайда является раздаточным материалом.</a:t>
            </a:r>
          </a:p>
          <a:p>
            <a:endParaRPr lang="ru-RU" dirty="0" smtClean="0">
              <a:latin typeface="Arial" pitchFamily="34" charset="0"/>
            </a:endParaRPr>
          </a:p>
          <a:p>
            <a:r>
              <a:rPr lang="ru-RU" dirty="0" smtClean="0">
                <a:latin typeface="Arial" pitchFamily="34" charset="0"/>
              </a:rPr>
              <a:t>Использование формата </a:t>
            </a:r>
            <a:r>
              <a:rPr lang="ru-RU" dirty="0" err="1" smtClean="0">
                <a:latin typeface="Arial" pitchFamily="34" charset="0"/>
              </a:rPr>
              <a:t>ePUB</a:t>
            </a:r>
            <a:r>
              <a:rPr lang="ru-RU" dirty="0" smtClean="0">
                <a:latin typeface="Arial" pitchFamily="34" charset="0"/>
              </a:rPr>
              <a:t> обеспечивает корректное отображение на различных устройствах и динамически подстраивается под заданные размеры окна (браузера), сохраняет структуру ЭОР при разном размере шрифта.</a:t>
            </a:r>
          </a:p>
          <a:p>
            <a:r>
              <a:rPr lang="ru-RU" dirty="0" smtClean="0">
                <a:latin typeface="Arial" pitchFamily="34" charset="0"/>
              </a:rPr>
              <a:t>Использование пяти встроенных размеров шрифта соответствует требованиям </a:t>
            </a:r>
            <a:r>
              <a:rPr lang="ru-RU" dirty="0" err="1" smtClean="0">
                <a:latin typeface="Arial" pitchFamily="34" charset="0"/>
              </a:rPr>
              <a:t>СанПиН</a:t>
            </a:r>
            <a:r>
              <a:rPr lang="ru-RU" dirty="0" smtClean="0">
                <a:latin typeface="Arial" pitchFamily="34" charset="0"/>
              </a:rPr>
              <a:t> для безопасного чтения.</a:t>
            </a:r>
          </a:p>
          <a:p>
            <a:endParaRPr lang="ru-RU" dirty="0" smtClean="0">
              <a:latin typeface="Arial" pitchFamily="34" charset="0"/>
            </a:endParaRPr>
          </a:p>
        </p:txBody>
      </p:sp>
      <p:sp>
        <p:nvSpPr>
          <p:cNvPr id="1290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BC5172-C542-4F6D-9F1E-3E8332ED0972}" type="slidenum">
              <a:rPr lang="ru-RU" altLang="ru-RU" smtClean="0">
                <a:latin typeface="Arial" pitchFamily="34" charset="0"/>
              </a:rPr>
              <a:pPr/>
              <a:t>6</a:t>
            </a:fld>
            <a:endParaRPr lang="ru-RU" alt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484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dirty="0" smtClean="0">
                <a:latin typeface="Arial" pitchFamily="34" charset="0"/>
              </a:rPr>
              <a:t>Для всех категорий слушателей.</a:t>
            </a:r>
            <a:r>
              <a:rPr lang="en-US" dirty="0" smtClean="0">
                <a:latin typeface="Arial" pitchFamily="34" charset="0"/>
              </a:rPr>
              <a:t> Message</a:t>
            </a:r>
            <a:r>
              <a:rPr lang="ru-RU" dirty="0" smtClean="0">
                <a:latin typeface="Arial" pitchFamily="34" charset="0"/>
              </a:rPr>
              <a:t>: конкурентные преимущества ЭФУ издательской группы. Ф</a:t>
            </a:r>
            <a:r>
              <a:rPr lang="ru-RU" altLang="ru-RU" dirty="0" smtClean="0">
                <a:latin typeface="Arial" pitchFamily="34" charset="0"/>
              </a:rPr>
              <a:t>ормат </a:t>
            </a:r>
            <a:r>
              <a:rPr lang="en-US" altLang="ru-RU" dirty="0" err="1" smtClean="0">
                <a:latin typeface="Arial" pitchFamily="34" charset="0"/>
              </a:rPr>
              <a:t>ePUB</a:t>
            </a:r>
            <a:r>
              <a:rPr lang="ru-RU" altLang="ru-RU" dirty="0" smtClean="0">
                <a:latin typeface="Arial" pitchFamily="34" charset="0"/>
              </a:rPr>
              <a:t> </a:t>
            </a:r>
            <a:endParaRPr lang="ru-RU" dirty="0" smtClean="0">
              <a:latin typeface="Arial" pitchFamily="34" charset="0"/>
            </a:endParaRPr>
          </a:p>
          <a:p>
            <a:endParaRPr lang="ru-RU" dirty="0" smtClean="0">
              <a:latin typeface="Arial" pitchFamily="34" charset="0"/>
            </a:endParaRPr>
          </a:p>
          <a:p>
            <a:r>
              <a:rPr lang="ru-RU" altLang="ru-RU" dirty="0" smtClean="0">
                <a:latin typeface="Arial" pitchFamily="34" charset="0"/>
              </a:rPr>
              <a:t>На слайде изображена одна и та же страница одного и того же ЭФУ. Таким образом, применение формата </a:t>
            </a:r>
            <a:r>
              <a:rPr lang="ru-RU" altLang="ru-RU" dirty="0" err="1" smtClean="0">
                <a:latin typeface="Arial" pitchFamily="34" charset="0"/>
              </a:rPr>
              <a:t>e</a:t>
            </a:r>
            <a:r>
              <a:rPr lang="en-US" altLang="ru-RU" dirty="0" smtClean="0">
                <a:latin typeface="Arial" pitchFamily="34" charset="0"/>
              </a:rPr>
              <a:t>PUB</a:t>
            </a:r>
            <a:r>
              <a:rPr lang="ru-RU" altLang="ru-RU" dirty="0" smtClean="0">
                <a:latin typeface="Arial" pitchFamily="34" charset="0"/>
              </a:rPr>
              <a:t> позволяет обеспечить высокое качество отображения учебного материала на различных устройствах с практически любыми размерами экрана: смартфон, планшет, ноутбук, интерактивная доска. Стоит </a:t>
            </a:r>
            <a:r>
              <a:rPr lang="ru-RU" altLang="ru-RU" dirty="0" err="1" smtClean="0">
                <a:latin typeface="Arial" pitchFamily="34" charset="0"/>
              </a:rPr>
              <a:t>учитывть</a:t>
            </a:r>
            <a:r>
              <a:rPr lang="ru-RU" altLang="ru-RU" dirty="0" smtClean="0">
                <a:latin typeface="Arial" pitchFamily="34" charset="0"/>
              </a:rPr>
              <a:t> </a:t>
            </a:r>
          </a:p>
        </p:txBody>
      </p:sp>
      <p:sp>
        <p:nvSpPr>
          <p:cNvPr id="1300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773853-8581-451E-B1D9-3A86C15E0170}" type="slidenum">
              <a:rPr lang="ru-RU" altLang="ru-RU" smtClean="0">
                <a:latin typeface="Arial" pitchFamily="34" charset="0"/>
              </a:rPr>
              <a:pPr/>
              <a:t>7</a:t>
            </a:fld>
            <a:endParaRPr lang="ru-RU" alt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7593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lvl="1">
              <a:lnSpc>
                <a:spcPct val="80000"/>
              </a:lnSpc>
              <a:spcAft>
                <a:spcPts val="1200"/>
              </a:spcAft>
              <a:buClr>
                <a:schemeClr val="accent1"/>
              </a:buClr>
              <a:buSzPct val="80000"/>
              <a:tabLst>
                <a:tab pos="360363" algn="l"/>
              </a:tabLst>
            </a:pPr>
            <a:r>
              <a:rPr lang="ru-RU" altLang="ru-RU" sz="2000" dirty="0" smtClean="0">
                <a:latin typeface="Arial" pitchFamily="34" charset="0"/>
              </a:rPr>
              <a:t>В ЭФУ издательства «ДРОФА» реализовано три основных типа ЭОР:</a:t>
            </a:r>
          </a:p>
          <a:p>
            <a:pPr>
              <a:lnSpc>
                <a:spcPct val="80000"/>
              </a:lnSpc>
            </a:pPr>
            <a:r>
              <a:rPr lang="ru-RU" altLang="ru-RU" sz="1000" dirty="0" smtClean="0">
                <a:latin typeface="Arial" pitchFamily="34" charset="0"/>
              </a:rPr>
              <a:t>1. </a:t>
            </a:r>
            <a:r>
              <a:rPr lang="ru-RU" altLang="ru-RU" sz="1000" b="1" dirty="0" smtClean="0">
                <a:latin typeface="Arial" pitchFamily="34" charset="0"/>
              </a:rPr>
              <a:t>Информационные ресурсы  </a:t>
            </a:r>
            <a:r>
              <a:rPr lang="ru-RU" altLang="ru-RU" sz="1000" dirty="0" smtClean="0">
                <a:latin typeface="Arial" pitchFamily="34" charset="0"/>
              </a:rPr>
              <a:t>–</a:t>
            </a:r>
            <a:r>
              <a:rPr lang="ru-RU" sz="1000" dirty="0" smtClean="0">
                <a:latin typeface="Arial" pitchFamily="34" charset="0"/>
              </a:rPr>
              <a:t> это мультимедийные объекты:  видеофильмы, видеоклипы, мультфильмы и клипы с другими видами анимации, цифровые аудиозаписи (речь, звуковые сигналы, звуки природы), наборы цифровых графических объектов для слайд-шоу, </a:t>
            </a:r>
            <a:r>
              <a:rPr lang="ru-RU" altLang="ru-RU" sz="1000" dirty="0" smtClean="0">
                <a:latin typeface="Arial" pitchFamily="34" charset="0"/>
              </a:rPr>
              <a:t>панорамы, иллюстрации, тексты, </a:t>
            </a:r>
            <a:r>
              <a:rPr lang="ru-RU" altLang="ru-RU" sz="1000" dirty="0" err="1" smtClean="0">
                <a:latin typeface="Arial" pitchFamily="34" charset="0"/>
              </a:rPr>
              <a:t>интерактивы</a:t>
            </a:r>
            <a:r>
              <a:rPr lang="ru-RU" altLang="ru-RU" sz="1000" dirty="0" smtClean="0">
                <a:latin typeface="Arial" pitchFamily="34" charset="0"/>
              </a:rPr>
              <a:t>, а также гиперссылки. </a:t>
            </a:r>
          </a:p>
          <a:p>
            <a:pPr>
              <a:lnSpc>
                <a:spcPct val="80000"/>
              </a:lnSpc>
            </a:pPr>
            <a:r>
              <a:rPr lang="ru-RU" altLang="ru-RU" sz="1000" dirty="0" smtClean="0">
                <a:latin typeface="Arial" pitchFamily="34" charset="0"/>
              </a:rPr>
              <a:t>2. </a:t>
            </a:r>
            <a:r>
              <a:rPr lang="ru-RU" altLang="ru-RU" sz="1000" b="1" dirty="0" smtClean="0">
                <a:latin typeface="Arial" pitchFamily="34" charset="0"/>
              </a:rPr>
              <a:t>Практические ресурсы </a:t>
            </a:r>
            <a:r>
              <a:rPr lang="ru-RU" altLang="ru-RU" sz="1000" dirty="0" smtClean="0">
                <a:latin typeface="Arial" pitchFamily="34" charset="0"/>
              </a:rPr>
              <a:t>– </a:t>
            </a:r>
            <a:r>
              <a:rPr lang="ru-RU" sz="1000" dirty="0" smtClean="0">
                <a:latin typeface="Arial" pitchFamily="34" charset="0"/>
              </a:rPr>
              <a:t>это задания, с помощью которых у учащихся формируются и развиваются практические навыки. </a:t>
            </a:r>
          </a:p>
          <a:p>
            <a:pPr>
              <a:lnSpc>
                <a:spcPct val="80000"/>
              </a:lnSpc>
            </a:pPr>
            <a:r>
              <a:rPr lang="ru-RU" sz="1000" dirty="0" smtClean="0">
                <a:latin typeface="Arial" pitchFamily="34" charset="0"/>
              </a:rPr>
              <a:t>Эти </a:t>
            </a:r>
            <a:r>
              <a:rPr lang="ru-RU" altLang="ru-RU" sz="1000" dirty="0" smtClean="0">
                <a:latin typeface="Arial" pitchFamily="34" charset="0"/>
              </a:rPr>
              <a:t>задания позволяют самостоятельно проверять достижение предметных и метапредметных результатов.  Предусмотрена самопроверка и корректировка знаний и умений на различных этапах выполнения работы. </a:t>
            </a:r>
          </a:p>
          <a:p>
            <a:pPr>
              <a:lnSpc>
                <a:spcPct val="80000"/>
              </a:lnSpc>
            </a:pPr>
            <a:r>
              <a:rPr lang="ru-RU" altLang="ru-RU" sz="1000" dirty="0" smtClean="0">
                <a:latin typeface="Arial" pitchFamily="34" charset="0"/>
              </a:rPr>
              <a:t>3. </a:t>
            </a:r>
            <a:r>
              <a:rPr lang="ru-RU" altLang="ru-RU" sz="1000" b="1" dirty="0" smtClean="0">
                <a:latin typeface="Arial" pitchFamily="34" charset="0"/>
              </a:rPr>
              <a:t>Контрольно-измерительные ресурсы </a:t>
            </a:r>
            <a:r>
              <a:rPr lang="ru-RU" altLang="ru-RU" sz="1000" dirty="0" smtClean="0">
                <a:latin typeface="Arial" pitchFamily="34" charset="0"/>
              </a:rPr>
              <a:t>– </a:t>
            </a:r>
            <a:r>
              <a:rPr lang="ru-RU" sz="1000" dirty="0" smtClean="0">
                <a:latin typeface="Arial" pitchFamily="34" charset="0"/>
              </a:rPr>
              <a:t>это тестовые задания разного типа (открытого и закрытого), подготовленных для диагностики основных образовательных результатов. Тестовые задания в ЭФУ направлены на проверку определенного элемента содержания и отвечают всем требованиям теории тестов.</a:t>
            </a:r>
            <a:endParaRPr lang="ru-RU" altLang="ru-RU" sz="1000" dirty="0" smtClean="0">
              <a:latin typeface="Arial" pitchFamily="34" charset="0"/>
            </a:endParaRPr>
          </a:p>
          <a:p>
            <a:pPr marL="0" lvl="1">
              <a:lnSpc>
                <a:spcPct val="80000"/>
              </a:lnSpc>
              <a:spcAft>
                <a:spcPts val="1200"/>
              </a:spcAft>
              <a:buClr>
                <a:schemeClr val="accent1"/>
              </a:buClr>
              <a:buSzPct val="80000"/>
              <a:tabLst>
                <a:tab pos="360363" algn="l"/>
              </a:tabLst>
            </a:pPr>
            <a:endParaRPr lang="ru-RU" altLang="ru-RU" sz="2000" dirty="0" smtClean="0">
              <a:latin typeface="Arial" pitchFamily="34" charset="0"/>
            </a:endParaRPr>
          </a:p>
        </p:txBody>
      </p:sp>
      <p:sp>
        <p:nvSpPr>
          <p:cNvPr id="1157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061191-5DDC-4F75-8278-696029361083}" type="slidenum">
              <a:rPr lang="ru-RU" altLang="ru-RU" smtClean="0">
                <a:latin typeface="Arial" pitchFamily="34" charset="0"/>
              </a:rPr>
              <a:pPr/>
              <a:t>8</a:t>
            </a:fld>
            <a:endParaRPr lang="ru-RU" alt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2431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lvl="1">
              <a:lnSpc>
                <a:spcPct val="90000"/>
              </a:lnSpc>
              <a:spcAft>
                <a:spcPts val="1200"/>
              </a:spcAft>
              <a:buClr>
                <a:schemeClr val="accent1"/>
              </a:buClr>
              <a:buSzPct val="80000"/>
              <a:tabLst>
                <a:tab pos="360363" algn="l"/>
              </a:tabLst>
            </a:pPr>
            <a:r>
              <a:rPr lang="ru-RU" altLang="ru-RU" dirty="0" smtClean="0">
                <a:latin typeface="Arial" pitchFamily="34" charset="0"/>
              </a:rPr>
              <a:t>Многообразные средства наглядности обладают следующими свойствами: красочность, натуралистичность, масштабирование, детализация, голосовое и музыкальное сопровождение объектов, а также возможность получения объемного и панорамного изображения.</a:t>
            </a:r>
          </a:p>
          <a:p>
            <a:pPr marL="0" lvl="1">
              <a:lnSpc>
                <a:spcPct val="90000"/>
              </a:lnSpc>
              <a:spcAft>
                <a:spcPts val="1200"/>
              </a:spcAft>
              <a:buClr>
                <a:schemeClr val="accent1"/>
              </a:buClr>
              <a:buSzPct val="80000"/>
              <a:tabLst>
                <a:tab pos="360363" algn="l"/>
              </a:tabLst>
            </a:pPr>
            <a:r>
              <a:rPr lang="ru-RU" altLang="ru-RU" dirty="0" smtClean="0">
                <a:latin typeface="Arial" pitchFamily="34" charset="0"/>
              </a:rPr>
              <a:t>Все это может быть успешно использовано для мотивации школьников к изучению предмета.</a:t>
            </a:r>
          </a:p>
        </p:txBody>
      </p:sp>
      <p:sp>
        <p:nvSpPr>
          <p:cNvPr id="1187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C99712-804F-42D5-8EE7-45BFD8FDF4F9}" type="slidenum">
              <a:rPr lang="ru-RU" altLang="ru-RU" smtClean="0">
                <a:latin typeface="Arial" pitchFamily="34" charset="0"/>
              </a:rPr>
              <a:pPr/>
              <a:t>9</a:t>
            </a:fld>
            <a:endParaRPr lang="ru-RU" alt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873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Баз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/>
          </p:nvPr>
        </p:nvSpPr>
        <p:spPr>
          <a:xfrm>
            <a:off x="250825" y="215900"/>
            <a:ext cx="8642350" cy="215900"/>
          </a:xfrm>
        </p:spPr>
        <p:txBody>
          <a:bodyPr lIns="0" tIns="0" rIns="0" bIns="18000" anchor="b"/>
          <a:lstStyle>
            <a:lvl1pPr>
              <a:spcBef>
                <a:spcPts val="0"/>
              </a:spcBef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250825" y="6337300"/>
            <a:ext cx="8640000" cy="288000"/>
          </a:xfrm>
        </p:spPr>
        <p:txBody>
          <a:bodyPr lIns="0" tIns="0" rIns="0" bIns="0" anchor="b"/>
          <a:lstStyle>
            <a:lvl1pPr>
              <a:spcBef>
                <a:spcPts val="300"/>
              </a:spcBef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3.xml"/><Relationship Id="rId7" Type="http://schemas.openxmlformats.org/officeDocument/2006/relationships/image" Target="../media/image1.emf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02_%D0%90%D0%BD%D0%B8%D0%BC%D0%B0%D1%86%D0%B8%D1%8F%201/index.xhtml" TargetMode="External"/><Relationship Id="rId13" Type="http://schemas.openxmlformats.org/officeDocument/2006/relationships/image" Target="../media/image37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3.png"/><Relationship Id="rId12" Type="http://schemas.openxmlformats.org/officeDocument/2006/relationships/image" Target="../media/image36.png"/><Relationship Id="rId2" Type="http://schemas.openxmlformats.org/officeDocument/2006/relationships/tags" Target="../tags/tag11.xml"/><Relationship Id="rId16" Type="http://schemas.openxmlformats.org/officeDocument/2006/relationships/image" Target="../media/image40.png"/><Relationship Id="rId1" Type="http://schemas.openxmlformats.org/officeDocument/2006/relationships/vmlDrawing" Target="../drawings/vmlDrawing9.vml"/><Relationship Id="rId6" Type="http://schemas.openxmlformats.org/officeDocument/2006/relationships/image" Target="../media/image20.emf"/><Relationship Id="rId11" Type="http://schemas.openxmlformats.org/officeDocument/2006/relationships/hyperlink" Target="04_%D0%92%D0%B8%D0%B4%D0%B5%D0%BE%202%20%D0%9E%D0%BF%D1%8B%D1%82/index.xhtml" TargetMode="External"/><Relationship Id="rId5" Type="http://schemas.openxmlformats.org/officeDocument/2006/relationships/oleObject" Target="../embeddings/oleObject9.bin"/><Relationship Id="rId15" Type="http://schemas.openxmlformats.org/officeDocument/2006/relationships/image" Target="../media/image39.png"/><Relationship Id="rId10" Type="http://schemas.openxmlformats.org/officeDocument/2006/relationships/hyperlink" Target="03_%D0%92%D0%B8%D0%B4%D0%B5%D0%BE%201%20%D0%9E%D0%BF%D1%8B%D1%82/index.xhtml" TargetMode="External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24.png"/><Relationship Id="rId1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31.png"/><Relationship Id="rId2" Type="http://schemas.openxmlformats.org/officeDocument/2006/relationships/tags" Target="../tags/tag12.xml"/><Relationship Id="rId16" Type="http://schemas.openxmlformats.org/officeDocument/2006/relationships/image" Target="../media/image4.png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11" Type="http://schemas.openxmlformats.org/officeDocument/2006/relationships/image" Target="../media/image45.png"/><Relationship Id="rId5" Type="http://schemas.openxmlformats.org/officeDocument/2006/relationships/oleObject" Target="../embeddings/oleObject10.bin"/><Relationship Id="rId15" Type="http://schemas.openxmlformats.org/officeDocument/2006/relationships/image" Target="../media/image3.png"/><Relationship Id="rId10" Type="http://schemas.openxmlformats.org/officeDocument/2006/relationships/image" Target="../media/image44.png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hyperlink" Target="https://lecta.ru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2.xml"/><Relationship Id="rId7" Type="http://schemas.openxmlformats.org/officeDocument/2006/relationships/diagramData" Target="../diagrams/data1.xml"/><Relationship Id="rId12" Type="http://schemas.openxmlformats.org/officeDocument/2006/relationships/image" Target="../media/image6.png"/><Relationship Id="rId2" Type="http://schemas.openxmlformats.org/officeDocument/2006/relationships/tags" Target="../tags/tag6.xml"/><Relationship Id="rId16" Type="http://schemas.openxmlformats.org/officeDocument/2006/relationships/image" Target="../media/image4.png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11" Type="http://schemas.microsoft.com/office/2007/relationships/diagramDrawing" Target="../diagrams/drawing1.xml"/><Relationship Id="rId5" Type="http://schemas.openxmlformats.org/officeDocument/2006/relationships/oleObject" Target="../embeddings/oleObject5.bin"/><Relationship Id="rId15" Type="http://schemas.openxmlformats.org/officeDocument/2006/relationships/image" Target="../media/image3.png"/><Relationship Id="rId10" Type="http://schemas.openxmlformats.org/officeDocument/2006/relationships/diagramColors" Target="../diagrams/colors1.xml"/><Relationship Id="rId4" Type="http://schemas.openxmlformats.org/officeDocument/2006/relationships/notesSlide" Target="../notesSlides/notesSlide4.xml"/><Relationship Id="rId9" Type="http://schemas.openxmlformats.org/officeDocument/2006/relationships/diagramQuickStyle" Target="../diagrams/quickStyle1.xml"/><Relationship Id="rId1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3.png"/><Relationship Id="rId3" Type="http://schemas.openxmlformats.org/officeDocument/2006/relationships/tags" Target="../tags/tag8.xml"/><Relationship Id="rId7" Type="http://schemas.openxmlformats.org/officeDocument/2006/relationships/image" Target="../media/image1.emf"/><Relationship Id="rId12" Type="http://schemas.openxmlformats.org/officeDocument/2006/relationships/image" Target="../media/image12.png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1.png"/><Relationship Id="rId5" Type="http://schemas.openxmlformats.org/officeDocument/2006/relationships/notesSlide" Target="../notesSlides/notesSlide5.xml"/><Relationship Id="rId10" Type="http://schemas.openxmlformats.org/officeDocument/2006/relationships/hyperlink" Target="%D0%92%D0%B8%D0%B4%D0%B5%D0%BE%20%D0%B4%D0%BB%D1%8F%2023%20%D1%81%D0%BB%D0%B0%D0%B9%D0%B4%D0%B0_MVI_4553_1.mp4" TargetMode="Externa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0.png"/><Relationship Id="rId1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3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%D0%92%D0%B8%D0%B4%D0%B5%D0%BE%20%D0%B4%D0%BB%D1%8F%2024%20%D1%81%D0%BB%D0%B0%D0%B9%D0%B4%D0%B0_MVI_4555_1.mp4" TargetMode="Externa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.png"/><Relationship Id="rId2" Type="http://schemas.openxmlformats.org/officeDocument/2006/relationships/tags" Target="../tags/tag9.xml"/><Relationship Id="rId16" Type="http://schemas.openxmlformats.org/officeDocument/2006/relationships/image" Target="../media/image30.png"/><Relationship Id="rId1" Type="http://schemas.openxmlformats.org/officeDocument/2006/relationships/vmlDrawing" Target="../drawings/vmlDrawing7.vml"/><Relationship Id="rId6" Type="http://schemas.openxmlformats.org/officeDocument/2006/relationships/image" Target="../media/image20.emf"/><Relationship Id="rId11" Type="http://schemas.openxmlformats.org/officeDocument/2006/relationships/image" Target="../media/image25.png"/><Relationship Id="rId5" Type="http://schemas.openxmlformats.org/officeDocument/2006/relationships/oleObject" Target="../embeddings/oleObject7.bin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openxmlformats.org/officeDocument/2006/relationships/image" Target="../media/image31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2.png"/><Relationship Id="rId12" Type="http://schemas.openxmlformats.org/officeDocument/2006/relationships/image" Target="../media/image35.png"/><Relationship Id="rId2" Type="http://schemas.openxmlformats.org/officeDocument/2006/relationships/tags" Target="../tags/tag10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0.emf"/><Relationship Id="rId11" Type="http://schemas.openxmlformats.org/officeDocument/2006/relationships/image" Target="../media/image34.png"/><Relationship Id="rId5" Type="http://schemas.openxmlformats.org/officeDocument/2006/relationships/oleObject" Target="../embeddings/oleObject8.bin"/><Relationship Id="rId10" Type="http://schemas.openxmlformats.org/officeDocument/2006/relationships/image" Target="../media/image33.png"/><Relationship Id="rId4" Type="http://schemas.openxmlformats.org/officeDocument/2006/relationships/notesSlide" Target="../notesSlides/notesSlide9.xml"/><Relationship Id="rId9" Type="http://schemas.openxmlformats.org/officeDocument/2006/relationships/hyperlink" Target="01_3D%20%D0%BC%D0%BE%D0%B4%D0%B5%D0%BB%D1%8C/index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0"/>
            <a:ext cx="9144000" cy="1628775"/>
          </a:xfrm>
          <a:prstGeom prst="rect">
            <a:avLst/>
          </a:prstGeom>
          <a:gradFill>
            <a:gsLst>
              <a:gs pos="0">
                <a:srgbClr val="002963">
                  <a:alpha val="0"/>
                </a:srgbClr>
              </a:gs>
              <a:gs pos="80000">
                <a:srgbClr val="002963">
                  <a:alpha val="75000"/>
                </a:srgbClr>
              </a:gs>
              <a:gs pos="100000">
                <a:srgbClr val="002963"/>
              </a:gs>
            </a:gsLst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412" name="Rectangle 34"/>
          <p:cNvSpPr>
            <a:spLocks noChangeArrowheads="1"/>
          </p:cNvSpPr>
          <p:nvPr/>
        </p:nvSpPr>
        <p:spPr bwMode="auto">
          <a:xfrm>
            <a:off x="2663825" y="2160588"/>
            <a:ext cx="6480175" cy="2519362"/>
          </a:xfrm>
          <a:prstGeom prst="rect">
            <a:avLst/>
          </a:prstGeom>
          <a:solidFill>
            <a:srgbClr val="002963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2663825" y="2160588"/>
            <a:ext cx="6480175" cy="1988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sz="2400" b="0">
                <a:solidFill>
                  <a:schemeClr val="bg1"/>
                </a:solidFill>
              </a:defRPr>
            </a:lvl1pPr>
          </a:lstStyle>
          <a:p>
            <a:pPr algn="ctr" eaLnBrk="0" hangingPunct="0">
              <a:defRPr/>
            </a:pPr>
            <a:r>
              <a:rPr lang="ru-RU" sz="2800" b="1" dirty="0" smtClean="0">
                <a:latin typeface="Cambria" pitchFamily="18" charset="0"/>
              </a:rPr>
              <a:t>ЭФУ</a:t>
            </a:r>
          </a:p>
          <a:p>
            <a:pPr algn="ctr" eaLnBrk="0" hangingPunct="0">
              <a:defRPr/>
            </a:pPr>
            <a:r>
              <a:rPr lang="ru-RU" sz="2600" kern="0" dirty="0" smtClean="0">
                <a:latin typeface="Cambria" pitchFamily="18" charset="0"/>
                <a:ea typeface="+mj-ea"/>
                <a:cs typeface="+mj-cs"/>
              </a:rPr>
              <a:t>объединенной издательской группы «ДРОФА»–</a:t>
            </a:r>
            <a:r>
              <a:rPr lang="ru-RU" sz="2600" kern="0" dirty="0" smtClean="0">
                <a:latin typeface="Cambria" pitchFamily="18" charset="0"/>
              </a:rPr>
              <a:t>«</a:t>
            </a:r>
            <a:r>
              <a:rPr lang="ru-RU" sz="2600" kern="0" dirty="0" smtClean="0">
                <a:latin typeface="Cambria" pitchFamily="18" charset="0"/>
                <a:ea typeface="+mj-ea"/>
                <a:cs typeface="+mj-cs"/>
              </a:rPr>
              <a:t>ВЕНТАНА»</a:t>
            </a:r>
            <a:endParaRPr lang="ru-RU" sz="2600" kern="0" dirty="0"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17415" name="Picture 4" descr="http://i.guim.co.uk/static/w-620/h--/q-95/sys-images/Guardian/Pix/audio/video/2012/3/14/1331738732521/Male-student-reading-elec-007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60588"/>
            <a:ext cx="2519363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8"/>
          <p:cNvGrpSpPr/>
          <p:nvPr/>
        </p:nvGrpSpPr>
        <p:grpSpPr>
          <a:xfrm>
            <a:off x="3862525" y="5565733"/>
            <a:ext cx="1418951" cy="695086"/>
            <a:chOff x="4042833" y="5949279"/>
            <a:chExt cx="952046" cy="466369"/>
          </a:xfrm>
        </p:grpSpPr>
        <p:pic>
          <p:nvPicPr>
            <p:cNvPr id="10" name="Изображение 9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18372" y="5949279"/>
              <a:ext cx="476507" cy="466369"/>
            </a:xfrm>
            <a:prstGeom prst="rect">
              <a:avLst/>
            </a:prstGeom>
          </p:spPr>
        </p:pic>
        <p:pic>
          <p:nvPicPr>
            <p:cNvPr id="11" name="Изображение 10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042833" y="5949279"/>
              <a:ext cx="466369" cy="466369"/>
            </a:xfrm>
            <a:prstGeom prst="rect">
              <a:avLst/>
            </a:prstGeom>
          </p:spPr>
        </p:pic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Object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Прямоугольник 58"/>
          <p:cNvSpPr/>
          <p:nvPr/>
        </p:nvSpPr>
        <p:spPr>
          <a:xfrm>
            <a:off x="3175" y="-12700"/>
            <a:ext cx="9144000" cy="1052513"/>
          </a:xfrm>
          <a:prstGeom prst="rect">
            <a:avLst/>
          </a:prstGeom>
          <a:gradFill>
            <a:gsLst>
              <a:gs pos="0">
                <a:srgbClr val="002963">
                  <a:alpha val="0"/>
                </a:srgbClr>
              </a:gs>
              <a:gs pos="80000">
                <a:srgbClr val="002963"/>
              </a:gs>
              <a:gs pos="100000">
                <a:srgbClr val="002963"/>
              </a:gs>
            </a:gsLst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Cambria" pitchFamily="18" charset="0"/>
            </a:endParaRPr>
          </a:p>
        </p:txBody>
      </p:sp>
      <p:sp>
        <p:nvSpPr>
          <p:cNvPr id="35844" name="Заголовок 6"/>
          <p:cNvSpPr txBox="1">
            <a:spLocks/>
          </p:cNvSpPr>
          <p:nvPr/>
        </p:nvSpPr>
        <p:spPr bwMode="auto">
          <a:xfrm>
            <a:off x="107950" y="0"/>
            <a:ext cx="892810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/>
            <a:r>
              <a:rPr lang="ru-RU" sz="2000" dirty="0">
                <a:solidFill>
                  <a:schemeClr val="bg1"/>
                </a:solidFill>
                <a:latin typeface="Cambria" pitchFamily="18" charset="0"/>
              </a:rPr>
              <a:t>Эксклюзивной функцией ЭФУ объединенной издательской группы</a:t>
            </a:r>
          </a:p>
          <a:p>
            <a:pPr algn="ctr" eaLnBrk="0" hangingPunct="0"/>
            <a:r>
              <a:rPr lang="ru-RU" sz="2000" dirty="0" smtClean="0">
                <a:solidFill>
                  <a:schemeClr val="bg1"/>
                </a:solidFill>
                <a:latin typeface="Cambria" pitchFamily="18" charset="0"/>
              </a:rPr>
              <a:t>является </a:t>
            </a:r>
            <a:r>
              <a:rPr lang="ru-RU" sz="2000" dirty="0">
                <a:solidFill>
                  <a:schemeClr val="bg1"/>
                </a:solidFill>
                <a:latin typeface="Cambria" pitchFamily="18" charset="0"/>
              </a:rPr>
              <a:t>наличие собственных анимаций и видеозаписей  </a:t>
            </a:r>
          </a:p>
        </p:txBody>
      </p:sp>
      <p:sp>
        <p:nvSpPr>
          <p:cNvPr id="35846" name="TextBox 50"/>
          <p:cNvSpPr txBox="1">
            <a:spLocks noChangeArrowheads="1"/>
          </p:cNvSpPr>
          <p:nvPr/>
        </p:nvSpPr>
        <p:spPr bwMode="auto">
          <a:xfrm>
            <a:off x="322263" y="1039813"/>
            <a:ext cx="174783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marL="88900" indent="-88900" algn="ctr">
              <a:buClr>
                <a:srgbClr val="002963"/>
              </a:buClr>
            </a:pPr>
            <a:r>
              <a:rPr lang="ru-RU" altLang="ru-RU" sz="1200">
                <a:latin typeface="Cambria" pitchFamily="18" charset="0"/>
              </a:rPr>
              <a:t>Вид ресурса</a:t>
            </a:r>
          </a:p>
        </p:txBody>
      </p:sp>
      <p:sp>
        <p:nvSpPr>
          <p:cNvPr id="35847" name="TextBox 51"/>
          <p:cNvSpPr txBox="1">
            <a:spLocks noChangeArrowheads="1"/>
          </p:cNvSpPr>
          <p:nvPr/>
        </p:nvSpPr>
        <p:spPr bwMode="auto">
          <a:xfrm>
            <a:off x="1979712" y="1039813"/>
            <a:ext cx="187166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marL="88900" indent="-88900">
              <a:buClr>
                <a:srgbClr val="002963"/>
              </a:buClr>
            </a:pPr>
            <a:r>
              <a:rPr lang="ru-RU" altLang="ru-RU" sz="1200" dirty="0">
                <a:latin typeface="Cambria" pitchFamily="18" charset="0"/>
              </a:rPr>
              <a:t>Ключевые особенности</a:t>
            </a:r>
          </a:p>
        </p:txBody>
      </p:sp>
      <p:sp>
        <p:nvSpPr>
          <p:cNvPr id="35848" name="TextBox 68"/>
          <p:cNvSpPr txBox="1">
            <a:spLocks noChangeArrowheads="1"/>
          </p:cNvSpPr>
          <p:nvPr/>
        </p:nvSpPr>
        <p:spPr bwMode="auto">
          <a:xfrm>
            <a:off x="1961109" y="1874838"/>
            <a:ext cx="187166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buClr>
                <a:srgbClr val="002963"/>
              </a:buClr>
            </a:pPr>
            <a:r>
              <a:rPr lang="ru-RU" altLang="ru-RU" sz="1200" dirty="0">
                <a:latin typeface="Cambria" pitchFamily="18" charset="0"/>
              </a:rPr>
              <a:t>Оригинальные анимационные ролики собственного производства, доносящие до пользователя справочную информацию.</a:t>
            </a:r>
          </a:p>
        </p:txBody>
      </p:sp>
      <p:sp>
        <p:nvSpPr>
          <p:cNvPr id="35849" name="TextBox 86"/>
          <p:cNvSpPr txBox="1">
            <a:spLocks noChangeArrowheads="1"/>
          </p:cNvSpPr>
          <p:nvPr/>
        </p:nvSpPr>
        <p:spPr bwMode="auto">
          <a:xfrm>
            <a:off x="1835696" y="4376738"/>
            <a:ext cx="226377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buClr>
                <a:srgbClr val="002963"/>
              </a:buClr>
            </a:pPr>
            <a:r>
              <a:rPr lang="ru-RU" altLang="ru-RU" sz="1200" dirty="0">
                <a:latin typeface="Cambria" pitchFamily="18" charset="0"/>
              </a:rPr>
              <a:t>Видео высокого разрешения (</a:t>
            </a:r>
            <a:r>
              <a:rPr lang="en-US" altLang="ru-RU" sz="1200" dirty="0">
                <a:latin typeface="Cambria" pitchFamily="18" charset="0"/>
              </a:rPr>
              <a:t>HD)</a:t>
            </a:r>
            <a:r>
              <a:rPr lang="ru-RU" altLang="ru-RU" sz="1200" dirty="0">
                <a:latin typeface="Cambria" pitchFamily="18" charset="0"/>
              </a:rPr>
              <a:t>, </a:t>
            </a:r>
            <a:r>
              <a:rPr lang="ru-RU" altLang="ru-RU" sz="1200" dirty="0" smtClean="0">
                <a:latin typeface="Cambria" pitchFamily="18" charset="0"/>
              </a:rPr>
              <a:t>демонстрируют </a:t>
            </a:r>
            <a:r>
              <a:rPr lang="ru-RU" altLang="ru-RU" sz="1200" dirty="0">
                <a:latin typeface="Cambria" pitchFamily="18" charset="0"/>
              </a:rPr>
              <a:t>различные события/ явления/ опыты без отрыва от образовательного процесса и в отсутствии материально-технической базы.</a:t>
            </a:r>
          </a:p>
        </p:txBody>
      </p:sp>
      <p:cxnSp>
        <p:nvCxnSpPr>
          <p:cNvPr id="89" name="Прямая соединительная линия 88"/>
          <p:cNvCxnSpPr/>
          <p:nvPr/>
        </p:nvCxnSpPr>
        <p:spPr>
          <a:xfrm flipH="1">
            <a:off x="358775" y="3717032"/>
            <a:ext cx="8532813" cy="0"/>
          </a:xfrm>
          <a:prstGeom prst="line">
            <a:avLst/>
          </a:prstGeom>
          <a:solidFill>
            <a:srgbClr val="AE2C25"/>
          </a:solidFill>
          <a:ln w="3175" cmpd="sng">
            <a:solidFill>
              <a:schemeClr val="tx1">
                <a:lumMod val="65000"/>
                <a:lumOff val="35000"/>
              </a:schemeClr>
            </a:solidFill>
            <a:prstDash val="dash"/>
            <a:miter lim="800000"/>
            <a:headEnd type="none" w="med" len="med"/>
            <a:tailEnd type="none" w="med" len="med"/>
          </a:ln>
        </p:spPr>
      </p:cxnSp>
      <p:sp>
        <p:nvSpPr>
          <p:cNvPr id="35851" name="TextBox 89"/>
          <p:cNvSpPr txBox="1">
            <a:spLocks noChangeArrowheads="1"/>
          </p:cNvSpPr>
          <p:nvPr/>
        </p:nvSpPr>
        <p:spPr bwMode="auto">
          <a:xfrm>
            <a:off x="4283546" y="3675324"/>
            <a:ext cx="2952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buClr>
                <a:srgbClr val="002963"/>
              </a:buClr>
            </a:pPr>
            <a:r>
              <a:rPr lang="ru-RU" altLang="ru-RU" sz="1200" dirty="0" smtClean="0">
                <a:latin typeface="Cambria" pitchFamily="18" charset="0"/>
              </a:rPr>
              <a:t>Химия</a:t>
            </a:r>
            <a:endParaRPr lang="ru-RU" altLang="ru-RU" sz="1200" dirty="0">
              <a:latin typeface="Cambria" pitchFamily="18" charset="0"/>
            </a:endParaRPr>
          </a:p>
        </p:txBody>
      </p:sp>
      <p:sp>
        <p:nvSpPr>
          <p:cNvPr id="35852" name="TextBox 90"/>
          <p:cNvSpPr txBox="1">
            <a:spLocks noChangeArrowheads="1"/>
          </p:cNvSpPr>
          <p:nvPr/>
        </p:nvSpPr>
        <p:spPr bwMode="auto">
          <a:xfrm>
            <a:off x="6804446" y="2852936"/>
            <a:ext cx="12238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>
              <a:buClr>
                <a:srgbClr val="002963"/>
              </a:buClr>
            </a:pPr>
            <a:r>
              <a:rPr lang="ru-RU" altLang="ru-RU" sz="1200" dirty="0" smtClean="0">
                <a:latin typeface="Cambria" pitchFamily="18" charset="0"/>
              </a:rPr>
              <a:t>История России</a:t>
            </a:r>
            <a:endParaRPr lang="ru-RU" altLang="ru-RU" sz="1200" dirty="0">
              <a:latin typeface="Cambria" pitchFamily="18" charset="0"/>
            </a:endParaRPr>
          </a:p>
        </p:txBody>
      </p:sp>
      <p:grpSp>
        <p:nvGrpSpPr>
          <p:cNvPr id="3" name="Группа 34"/>
          <p:cNvGrpSpPr>
            <a:grpSpLocks/>
          </p:cNvGrpSpPr>
          <p:nvPr/>
        </p:nvGrpSpPr>
        <p:grpSpPr bwMode="auto">
          <a:xfrm>
            <a:off x="358775" y="2130425"/>
            <a:ext cx="1711325" cy="504825"/>
            <a:chOff x="358838" y="2420888"/>
            <a:chExt cx="1711932" cy="504056"/>
          </a:xfrm>
        </p:grpSpPr>
        <p:pic>
          <p:nvPicPr>
            <p:cNvPr id="35875" name="Рисунок 35" descr="C:\Documents and Settings\alesenko.e\Мои документы\Downloads\attachments (1)\03.pn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838" y="2420888"/>
              <a:ext cx="504056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76" name="TextBox 36"/>
            <p:cNvSpPr txBox="1">
              <a:spLocks noChangeArrowheads="1"/>
            </p:cNvSpPr>
            <p:nvPr/>
          </p:nvSpPr>
          <p:spPr bwMode="auto">
            <a:xfrm>
              <a:off x="963672" y="2555379"/>
              <a:ext cx="1107098" cy="215444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71450" indent="-171450">
                <a:buClr>
                  <a:srgbClr val="002963"/>
                </a:buClr>
              </a:pPr>
              <a:r>
                <a:rPr lang="ru-RU" altLang="ru-RU" sz="1400">
                  <a:latin typeface="Cambria" pitchFamily="18" charset="0"/>
                  <a:hlinkClick r:id="rId8" action="ppaction://hlinkfile"/>
                </a:rPr>
                <a:t>Анимация</a:t>
              </a:r>
              <a:endParaRPr lang="ru-RU" altLang="ru-RU" sz="1400">
                <a:latin typeface="Cambria" pitchFamily="18" charset="0"/>
              </a:endParaRPr>
            </a:p>
          </p:txBody>
        </p:sp>
      </p:grpSp>
      <p:grpSp>
        <p:nvGrpSpPr>
          <p:cNvPr id="4" name="Группа 37"/>
          <p:cNvGrpSpPr>
            <a:grpSpLocks/>
          </p:cNvGrpSpPr>
          <p:nvPr/>
        </p:nvGrpSpPr>
        <p:grpSpPr bwMode="auto">
          <a:xfrm>
            <a:off x="358775" y="4873625"/>
            <a:ext cx="1711325" cy="576263"/>
            <a:chOff x="358838" y="2924944"/>
            <a:chExt cx="1711932" cy="576064"/>
          </a:xfrm>
        </p:grpSpPr>
        <p:pic>
          <p:nvPicPr>
            <p:cNvPr id="35873" name="Рисунок 38" descr="C:\Documents and Settings\alesenko.e\Мои документы\Downloads\attachments (1)\02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58838" y="2924944"/>
              <a:ext cx="504056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74" name="TextBox 39"/>
            <p:cNvSpPr txBox="1">
              <a:spLocks noChangeArrowheads="1"/>
            </p:cNvSpPr>
            <p:nvPr/>
          </p:nvSpPr>
          <p:spPr bwMode="auto">
            <a:xfrm>
              <a:off x="963672" y="3107060"/>
              <a:ext cx="1107098" cy="215444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71450" indent="-171450">
                <a:buClr>
                  <a:srgbClr val="002963"/>
                </a:buClr>
              </a:pPr>
              <a:r>
                <a:rPr lang="ru-RU" altLang="ru-RU" sz="1400">
                  <a:latin typeface="Cambria" pitchFamily="18" charset="0"/>
                  <a:hlinkClick r:id="rId10" action="ppaction://hlinkfile"/>
                </a:rPr>
                <a:t>Видео</a:t>
              </a:r>
              <a:endParaRPr lang="ru-RU" altLang="ru-RU" sz="1400">
                <a:latin typeface="Cambria" pitchFamily="18" charset="0"/>
              </a:endParaRPr>
            </a:p>
          </p:txBody>
        </p:sp>
      </p:grpSp>
      <p:cxnSp>
        <p:nvCxnSpPr>
          <p:cNvPr id="62" name="Прямая соединительная линия 61"/>
          <p:cNvCxnSpPr/>
          <p:nvPr/>
        </p:nvCxnSpPr>
        <p:spPr>
          <a:xfrm>
            <a:off x="1935709" y="1281113"/>
            <a:ext cx="1692275" cy="1587"/>
          </a:xfrm>
          <a:prstGeom prst="line">
            <a:avLst/>
          </a:prstGeom>
          <a:solidFill>
            <a:srgbClr val="AE2C25"/>
          </a:solidFill>
          <a:ln w="25400">
            <a:solidFill>
              <a:schemeClr val="tx1">
                <a:lumMod val="65000"/>
                <a:lumOff val="35000"/>
              </a:schemeClr>
            </a:solidFill>
            <a:miter lim="800000"/>
            <a:headEnd type="none" w="med" len="med"/>
            <a:tailEnd type="none"/>
          </a:ln>
        </p:spPr>
      </p:cxnSp>
      <p:cxnSp>
        <p:nvCxnSpPr>
          <p:cNvPr id="63" name="Прямая соединительная линия 62"/>
          <p:cNvCxnSpPr/>
          <p:nvPr/>
        </p:nvCxnSpPr>
        <p:spPr>
          <a:xfrm>
            <a:off x="660400" y="1281113"/>
            <a:ext cx="1044575" cy="0"/>
          </a:xfrm>
          <a:prstGeom prst="line">
            <a:avLst/>
          </a:prstGeom>
          <a:solidFill>
            <a:srgbClr val="AE2C25"/>
          </a:solidFill>
          <a:ln w="25400">
            <a:solidFill>
              <a:schemeClr val="tx1">
                <a:lumMod val="65000"/>
                <a:lumOff val="35000"/>
              </a:schemeClr>
            </a:solidFill>
            <a:miter lim="800000"/>
            <a:headEnd type="none" w="med" len="med"/>
            <a:tailEnd type="none"/>
          </a:ln>
        </p:spPr>
      </p:cxnSp>
      <p:sp>
        <p:nvSpPr>
          <p:cNvPr id="35857" name="TextBox 65"/>
          <p:cNvSpPr txBox="1">
            <a:spLocks noChangeArrowheads="1"/>
          </p:cNvSpPr>
          <p:nvPr/>
        </p:nvSpPr>
        <p:spPr bwMode="auto">
          <a:xfrm>
            <a:off x="4356100" y="1039813"/>
            <a:ext cx="59848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marL="88900" indent="-88900">
              <a:buClr>
                <a:srgbClr val="002963"/>
              </a:buClr>
            </a:pPr>
            <a:r>
              <a:rPr lang="ru-RU" altLang="ru-RU" sz="1200">
                <a:latin typeface="Cambria" pitchFamily="18" charset="0"/>
              </a:rPr>
              <a:t>Пример</a:t>
            </a:r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>
            <a:off x="4356100" y="1281113"/>
            <a:ext cx="839788" cy="0"/>
          </a:xfrm>
          <a:prstGeom prst="line">
            <a:avLst/>
          </a:prstGeom>
          <a:solidFill>
            <a:srgbClr val="AE2C25"/>
          </a:solidFill>
          <a:ln w="25400">
            <a:solidFill>
              <a:schemeClr val="tx1">
                <a:lumMod val="65000"/>
                <a:lumOff val="35000"/>
              </a:schemeClr>
            </a:solidFill>
            <a:miter lim="800000"/>
            <a:headEnd type="none" w="med" len="med"/>
            <a:tailEnd type="none"/>
          </a:ln>
        </p:spPr>
      </p:cxnSp>
      <p:sp>
        <p:nvSpPr>
          <p:cNvPr id="35861" name="TextBox 29"/>
          <p:cNvSpPr txBox="1">
            <a:spLocks noChangeArrowheads="1"/>
          </p:cNvSpPr>
          <p:nvPr/>
        </p:nvSpPr>
        <p:spPr bwMode="auto">
          <a:xfrm>
            <a:off x="6437419" y="3675324"/>
            <a:ext cx="24590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r">
              <a:buClr>
                <a:srgbClr val="002963"/>
              </a:buClr>
            </a:pPr>
            <a:r>
              <a:rPr lang="ru-RU" altLang="ru-RU" sz="1200" dirty="0" smtClean="0">
                <a:latin typeface="Cambria" pitchFamily="18" charset="0"/>
              </a:rPr>
              <a:t>Физика</a:t>
            </a:r>
            <a:endParaRPr lang="ru-RU" altLang="ru-RU" sz="1200" dirty="0">
              <a:latin typeface="Cambria" pitchFamily="18" charset="0"/>
            </a:endParaRPr>
          </a:p>
        </p:txBody>
      </p:sp>
      <p:pic>
        <p:nvPicPr>
          <p:cNvPr id="2" name="Picture 3" descr="C:\Documents and Settings\gubatenko.t\Мои документы\Мои рисунки\физика_опыт.png">
            <a:hlinkClick r:id="rId11" action="ppaction://hlinkfile"/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0626" y="3930728"/>
            <a:ext cx="2391854" cy="1298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5871" name="Picture 38">
            <a:hlinkClick r:id="rId10" action="ppaction://hlinkfile"/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9202" y="3933056"/>
            <a:ext cx="2284786" cy="1440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72" name="TextBox 35"/>
          <p:cNvSpPr txBox="1">
            <a:spLocks noChangeArrowheads="1"/>
          </p:cNvSpPr>
          <p:nvPr/>
        </p:nvSpPr>
        <p:spPr bwMode="auto">
          <a:xfrm>
            <a:off x="0" y="6138863"/>
            <a:ext cx="601216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i="1" dirty="0"/>
              <a:t>В создании объектов принимали участие педагоги, авторы, редакторы и эксперты </a:t>
            </a: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546" y="1354698"/>
            <a:ext cx="2062895" cy="1428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Изображение 32" descr="Снимок экрана 2016-01-13 в 15.01.18.png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20210" y="1354698"/>
            <a:ext cx="2100262" cy="1471538"/>
          </a:xfrm>
          <a:prstGeom prst="rect">
            <a:avLst/>
          </a:prstGeom>
        </p:spPr>
      </p:pic>
      <p:sp>
        <p:nvSpPr>
          <p:cNvPr id="34" name="TextBox 90"/>
          <p:cNvSpPr txBox="1">
            <a:spLocks noChangeArrowheads="1"/>
          </p:cNvSpPr>
          <p:nvPr/>
        </p:nvSpPr>
        <p:spPr bwMode="auto">
          <a:xfrm>
            <a:off x="4284240" y="2852936"/>
            <a:ext cx="17279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>
              <a:buClr>
                <a:srgbClr val="002963"/>
              </a:buClr>
            </a:pPr>
            <a:r>
              <a:rPr lang="ru-RU" altLang="ru-RU" sz="1200" dirty="0" smtClean="0">
                <a:latin typeface="Cambria" pitchFamily="18" charset="0"/>
              </a:rPr>
              <a:t>Физическая культура</a:t>
            </a:r>
            <a:endParaRPr lang="ru-RU" altLang="ru-RU" sz="1200" dirty="0">
              <a:latin typeface="Cambria" pitchFamily="18" charset="0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5309858"/>
            <a:ext cx="2238570" cy="1503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6" name="TextBox 29"/>
          <p:cNvSpPr txBox="1">
            <a:spLocks noChangeArrowheads="1"/>
          </p:cNvSpPr>
          <p:nvPr/>
        </p:nvSpPr>
        <p:spPr bwMode="auto">
          <a:xfrm>
            <a:off x="4856234" y="5727119"/>
            <a:ext cx="15965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algn="r">
              <a:buClr>
                <a:srgbClr val="002963"/>
              </a:buClr>
            </a:pPr>
            <a:r>
              <a:rPr lang="ru-RU" altLang="ru-RU" sz="1200" dirty="0" smtClean="0">
                <a:latin typeface="Cambria" pitchFamily="18" charset="0"/>
              </a:rPr>
              <a:t>Технология</a:t>
            </a:r>
            <a:endParaRPr lang="ru-RU" altLang="ru-RU" sz="12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28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4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915" name="Picture 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449388"/>
            <a:ext cx="3313112" cy="209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57188" y="142875"/>
            <a:ext cx="84105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 sz="3600" b="1" kern="0" dirty="0">
              <a:solidFill>
                <a:srgbClr val="00339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79388" y="142875"/>
            <a:ext cx="820896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 sz="2800" b="1" kern="0" dirty="0">
              <a:solidFill>
                <a:srgbClr val="003399"/>
              </a:solidFill>
              <a:latin typeface="Arial" charset="0"/>
            </a:endParaRPr>
          </a:p>
        </p:txBody>
      </p:sp>
      <p:sp>
        <p:nvSpPr>
          <p:cNvPr id="38918" name="TextBox 8"/>
          <p:cNvSpPr txBox="1">
            <a:spLocks noChangeArrowheads="1"/>
          </p:cNvSpPr>
          <p:nvPr/>
        </p:nvSpPr>
        <p:spPr bwMode="auto">
          <a:xfrm>
            <a:off x="179388" y="1125538"/>
            <a:ext cx="1655762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 u="sng">
                <a:latin typeface="Cambria" pitchFamily="18" charset="0"/>
              </a:rPr>
              <a:t>География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1052513"/>
          </a:xfrm>
          <a:prstGeom prst="rect">
            <a:avLst/>
          </a:prstGeom>
          <a:gradFill>
            <a:gsLst>
              <a:gs pos="0">
                <a:srgbClr val="002963">
                  <a:alpha val="0"/>
                </a:srgbClr>
              </a:gs>
              <a:gs pos="80000">
                <a:srgbClr val="002963"/>
              </a:gs>
              <a:gs pos="100000">
                <a:srgbClr val="002963"/>
              </a:gs>
            </a:gsLst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Cambria" pitchFamily="18" charset="0"/>
            </a:endParaRPr>
          </a:p>
        </p:txBody>
      </p:sp>
      <p:sp>
        <p:nvSpPr>
          <p:cNvPr id="38921" name="Заголовок 6"/>
          <p:cNvSpPr txBox="1">
            <a:spLocks/>
          </p:cNvSpPr>
          <p:nvPr/>
        </p:nvSpPr>
        <p:spPr bwMode="auto">
          <a:xfrm>
            <a:off x="107950" y="0"/>
            <a:ext cx="892810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/>
            <a:r>
              <a:rPr lang="ru-RU" sz="2000" dirty="0" smtClean="0">
                <a:solidFill>
                  <a:srgbClr val="FFFFFF"/>
                </a:solidFill>
                <a:latin typeface="Cambria" pitchFamily="18" charset="0"/>
              </a:rPr>
              <a:t>Комплексная </a:t>
            </a:r>
            <a:r>
              <a:rPr lang="ru-RU" sz="2000" dirty="0">
                <a:solidFill>
                  <a:srgbClr val="FFFFFF"/>
                </a:solidFill>
                <a:latin typeface="Cambria" pitchFamily="18" charset="0"/>
              </a:rPr>
              <a:t>диагностика результатов </a:t>
            </a:r>
            <a:r>
              <a:rPr lang="ru-RU" sz="2000" dirty="0" smtClean="0">
                <a:solidFill>
                  <a:srgbClr val="FFFFFF"/>
                </a:solidFill>
                <a:latin typeface="Cambria" pitchFamily="18" charset="0"/>
              </a:rPr>
              <a:t>обучения в ЭФУ</a:t>
            </a:r>
          </a:p>
          <a:p>
            <a:pPr algn="ctr" eaLnBrk="0" hangingPunct="0"/>
            <a:r>
              <a:rPr lang="ru-RU" sz="2000" dirty="0" smtClean="0">
                <a:solidFill>
                  <a:srgbClr val="FFFFFF"/>
                </a:solidFill>
                <a:latin typeface="Cambria" pitchFamily="18" charset="0"/>
              </a:rPr>
              <a:t>достигается посредством тестов, выполненных в едином дизайне </a:t>
            </a:r>
            <a:endParaRPr lang="ru-RU" sz="2000" dirty="0">
              <a:solidFill>
                <a:srgbClr val="FFFFFF"/>
              </a:solidFill>
              <a:latin typeface="Cambria" pitchFamily="18" charset="0"/>
            </a:endParaRPr>
          </a:p>
        </p:txBody>
      </p:sp>
      <p:pic>
        <p:nvPicPr>
          <p:cNvPr id="38922" name="Picture 1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00" y="1449388"/>
            <a:ext cx="792163" cy="209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3" name="Picture 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3952875"/>
            <a:ext cx="3384550" cy="21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4" name="TextBox 22"/>
          <p:cNvSpPr txBox="1">
            <a:spLocks noChangeArrowheads="1"/>
          </p:cNvSpPr>
          <p:nvPr/>
        </p:nvSpPr>
        <p:spPr bwMode="auto">
          <a:xfrm>
            <a:off x="179388" y="3644900"/>
            <a:ext cx="16557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 u="sng">
                <a:latin typeface="Cambria" pitchFamily="18" charset="0"/>
              </a:rPr>
              <a:t>Английский язык</a:t>
            </a:r>
          </a:p>
        </p:txBody>
      </p:sp>
      <p:pic>
        <p:nvPicPr>
          <p:cNvPr id="38925" name="Picture 3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00" y="3952875"/>
            <a:ext cx="792163" cy="21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6" name="Picture 4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6089" y="1450975"/>
            <a:ext cx="3751287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7" name="TextBox 26"/>
          <p:cNvSpPr txBox="1">
            <a:spLocks noChangeArrowheads="1"/>
          </p:cNvSpPr>
          <p:nvPr/>
        </p:nvSpPr>
        <p:spPr bwMode="auto">
          <a:xfrm>
            <a:off x="4375150" y="1125538"/>
            <a:ext cx="165735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 u="sng">
                <a:latin typeface="Cambria" pitchFamily="18" charset="0"/>
              </a:rPr>
              <a:t>Биология</a:t>
            </a:r>
          </a:p>
        </p:txBody>
      </p:sp>
      <p:pic>
        <p:nvPicPr>
          <p:cNvPr id="38928" name="Picture 4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3900" y="1450975"/>
            <a:ext cx="560387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9" name="Picture 5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6089" y="3952875"/>
            <a:ext cx="3841773" cy="21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0" name="Picture 5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7862" y="3952875"/>
            <a:ext cx="492125" cy="21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31" name="TextBox 34"/>
          <p:cNvSpPr txBox="1">
            <a:spLocks noChangeArrowheads="1"/>
          </p:cNvSpPr>
          <p:nvPr/>
        </p:nvSpPr>
        <p:spPr bwMode="auto">
          <a:xfrm>
            <a:off x="4375150" y="3644900"/>
            <a:ext cx="16573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 u="sng">
                <a:latin typeface="Cambria" pitchFamily="18" charset="0"/>
              </a:rPr>
              <a:t>Обществознание</a:t>
            </a:r>
          </a:p>
        </p:txBody>
      </p:sp>
      <p:sp>
        <p:nvSpPr>
          <p:cNvPr id="38932" name="TextBox 23"/>
          <p:cNvSpPr txBox="1">
            <a:spLocks noChangeArrowheads="1"/>
          </p:cNvSpPr>
          <p:nvPr/>
        </p:nvSpPr>
        <p:spPr bwMode="auto">
          <a:xfrm>
            <a:off x="8459788" y="6267450"/>
            <a:ext cx="431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fld id="{9B2BF180-1F3B-4770-9D77-0657AF2193BF}" type="slidenum">
              <a:rPr lang="ru-RU" sz="1200" b="1">
                <a:solidFill>
                  <a:srgbClr val="002963"/>
                </a:solidFill>
                <a:latin typeface="Cambria" pitchFamily="18" charset="0"/>
              </a:rPr>
              <a:pPr algn="ctr"/>
              <a:t>11</a:t>
            </a:fld>
            <a:endParaRPr lang="ru-RU" sz="1200" b="1">
              <a:solidFill>
                <a:srgbClr val="002963"/>
              </a:solidFill>
              <a:latin typeface="Cambria" pitchFamily="18" charset="0"/>
            </a:endParaRPr>
          </a:p>
        </p:txBody>
      </p:sp>
      <p:sp>
        <p:nvSpPr>
          <p:cNvPr id="38933" name="TextBox 20"/>
          <p:cNvSpPr txBox="1">
            <a:spLocks noChangeArrowheads="1"/>
          </p:cNvSpPr>
          <p:nvPr/>
        </p:nvSpPr>
        <p:spPr bwMode="auto">
          <a:xfrm>
            <a:off x="611189" y="6138863"/>
            <a:ext cx="518494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i="1" dirty="0"/>
              <a:t>Цветовые решения тщательно отбирались и тестировались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79388" y="1450975"/>
            <a:ext cx="4105274" cy="2095500"/>
          </a:xfrm>
          <a:prstGeom prst="rect">
            <a:avLst/>
          </a:prstGeom>
          <a:solidFill>
            <a:srgbClr val="0066FF">
              <a:alpha val="0"/>
            </a:srgbClr>
          </a:solidFill>
          <a:ln>
            <a:solidFill>
              <a:srgbClr val="0058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b="1" dirty="0">
              <a:solidFill>
                <a:srgbClr val="003A74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456089" y="1449388"/>
            <a:ext cx="4311674" cy="2095500"/>
          </a:xfrm>
          <a:prstGeom prst="rect">
            <a:avLst/>
          </a:prstGeom>
          <a:solidFill>
            <a:srgbClr val="0066FF">
              <a:alpha val="0"/>
            </a:srgbClr>
          </a:solidFill>
          <a:ln>
            <a:solidFill>
              <a:srgbClr val="0058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b="1" dirty="0">
              <a:solidFill>
                <a:srgbClr val="003A74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79389" y="3970338"/>
            <a:ext cx="4105274" cy="2095500"/>
          </a:xfrm>
          <a:prstGeom prst="rect">
            <a:avLst/>
          </a:prstGeom>
          <a:solidFill>
            <a:srgbClr val="0066FF">
              <a:alpha val="0"/>
            </a:srgbClr>
          </a:solidFill>
          <a:ln>
            <a:solidFill>
              <a:srgbClr val="0058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b="1" dirty="0">
              <a:solidFill>
                <a:srgbClr val="003A74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456089" y="3970338"/>
            <a:ext cx="4333898" cy="2095500"/>
          </a:xfrm>
          <a:prstGeom prst="rect">
            <a:avLst/>
          </a:prstGeom>
          <a:solidFill>
            <a:srgbClr val="0066FF">
              <a:alpha val="0"/>
            </a:srgbClr>
          </a:solidFill>
          <a:ln>
            <a:solidFill>
              <a:srgbClr val="0058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b="1" dirty="0">
              <a:solidFill>
                <a:srgbClr val="003A74"/>
              </a:solidFill>
            </a:endParaRPr>
          </a:p>
        </p:txBody>
      </p:sp>
      <p:grpSp>
        <p:nvGrpSpPr>
          <p:cNvPr id="2" name="Группа 25"/>
          <p:cNvGrpSpPr/>
          <p:nvPr/>
        </p:nvGrpSpPr>
        <p:grpSpPr>
          <a:xfrm>
            <a:off x="6788799" y="6245839"/>
            <a:ext cx="1527617" cy="495529"/>
            <a:chOff x="4042833" y="5949279"/>
            <a:chExt cx="1437722" cy="466369"/>
          </a:xfrm>
        </p:grpSpPr>
        <p:pic>
          <p:nvPicPr>
            <p:cNvPr id="27" name="Изображение 26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518372" y="5949279"/>
              <a:ext cx="476507" cy="466369"/>
            </a:xfrm>
            <a:prstGeom prst="rect">
              <a:avLst/>
            </a:prstGeom>
          </p:spPr>
        </p:pic>
        <p:pic>
          <p:nvPicPr>
            <p:cNvPr id="28" name="Изображение 27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042833" y="5949279"/>
              <a:ext cx="466369" cy="466369"/>
            </a:xfrm>
            <a:prstGeom prst="rect">
              <a:avLst/>
            </a:prstGeom>
          </p:spPr>
        </p:pic>
        <p:pic>
          <p:nvPicPr>
            <p:cNvPr id="29" name="Изображение 28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004048" y="5949279"/>
              <a:ext cx="476507" cy="46636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3227199-A942-5749-9D69-0CC493EF8E16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176" y="167636"/>
            <a:ext cx="9140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/>
                </a:solidFill>
                <a:cs typeface="PT Sans"/>
              </a:rPr>
              <a:t>Кому и для чего нужна электронная форма учебника</a:t>
            </a:r>
            <a:r>
              <a:rPr lang="en-US" sz="2400" dirty="0" smtClean="0">
                <a:solidFill>
                  <a:schemeClr val="accent1"/>
                </a:solidFill>
                <a:cs typeface="PT Sans"/>
              </a:rPr>
              <a:t>?</a:t>
            </a:r>
            <a:endParaRPr lang="ru-RU" sz="2400" dirty="0">
              <a:solidFill>
                <a:schemeClr val="accent1"/>
              </a:solidFill>
            </a:endParaRPr>
          </a:p>
        </p:txBody>
      </p:sp>
      <p:pic>
        <p:nvPicPr>
          <p:cNvPr id="8" name="Picture 4" descr="http://nealmeadows.com/default_files/image003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0350" y="1607882"/>
            <a:ext cx="1851059" cy="1836000"/>
          </a:xfrm>
          <a:prstGeom prst="ellipse">
            <a:avLst/>
          </a:prstGeom>
          <a:noFill/>
        </p:spPr>
      </p:pic>
      <p:pic>
        <p:nvPicPr>
          <p:cNvPr id="9" name="Picture 4" descr="C:\Documents and Settings\kutuzov.s\Рабочий стол\Фотки про электронный учебник\Apple-student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6486" y="4379601"/>
            <a:ext cx="1834923" cy="1836000"/>
          </a:xfrm>
          <a:prstGeom prst="ellipse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340577" y="1094348"/>
            <a:ext cx="1815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6"/>
                </a:solidFill>
                <a:cs typeface="PT Sans"/>
              </a:rPr>
              <a:t>Для учителя</a:t>
            </a:r>
            <a:endParaRPr lang="ru-RU" sz="2400" dirty="0">
              <a:solidFill>
                <a:schemeClr val="accent6"/>
              </a:solidFill>
              <a:cs typeface="PT San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40577" y="1735279"/>
            <a:ext cx="3449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cs typeface="PT Sans"/>
              </a:rPr>
              <a:t>Делает урок более динамичным</a:t>
            </a:r>
            <a:endParaRPr lang="ru-RU" dirty="0">
              <a:cs typeface="PT San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40577" y="2137747"/>
            <a:ext cx="4444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cs typeface="PT Sans"/>
              </a:rPr>
              <a:t>Экономит время при подготовке к урокам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40577" y="2540216"/>
            <a:ext cx="5973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cs typeface="PT Sans"/>
              </a:rPr>
              <a:t>Помогает реализовать системно-деятельностный подход</a:t>
            </a:r>
          </a:p>
          <a:p>
            <a:r>
              <a:rPr lang="ru-RU" dirty="0" smtClean="0">
                <a:cs typeface="PT Sans"/>
              </a:rPr>
              <a:t>и требования ФГОС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40577" y="3894773"/>
            <a:ext cx="2063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6"/>
                </a:solidFill>
                <a:cs typeface="PT Sans"/>
              </a:rPr>
              <a:t>Для учащихся</a:t>
            </a:r>
            <a:endParaRPr lang="ru-RU" sz="2400" dirty="0">
              <a:solidFill>
                <a:schemeClr val="accent6"/>
              </a:solidFill>
              <a:cs typeface="PT San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40577" y="5058143"/>
            <a:ext cx="4952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cs typeface="PT Sans"/>
              </a:rPr>
              <a:t>Предоставляет инструменты для самоконтроля</a:t>
            </a:r>
            <a:endParaRPr lang="ru-RU" dirty="0">
              <a:cs typeface="PT San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40577" y="4641105"/>
            <a:ext cx="3831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cs typeface="PT Sans"/>
              </a:rPr>
              <a:t>Повышает вовлеченность и интерес</a:t>
            </a:r>
            <a:endParaRPr lang="ru-RU" dirty="0">
              <a:cs typeface="PT San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40577" y="5471180"/>
            <a:ext cx="4454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cs typeface="PT Sans"/>
              </a:rPr>
              <a:t>Помогает индивидуализировать обучение</a:t>
            </a:r>
            <a:endParaRPr lang="ru-RU" dirty="0">
              <a:cs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3768637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1052513"/>
          </a:xfrm>
          <a:prstGeom prst="rect">
            <a:avLst/>
          </a:prstGeom>
          <a:gradFill>
            <a:gsLst>
              <a:gs pos="0">
                <a:srgbClr val="002963">
                  <a:alpha val="0"/>
                </a:srgbClr>
              </a:gs>
              <a:gs pos="80000">
                <a:srgbClr val="002963"/>
              </a:gs>
              <a:gs pos="100000">
                <a:srgbClr val="002963"/>
              </a:gs>
            </a:gsLst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2400" dirty="0" smtClean="0">
                <a:solidFill>
                  <a:schemeClr val="bg1"/>
                </a:solidFill>
                <a:latin typeface="Cambria" pitchFamily="18" charset="0"/>
              </a:rPr>
              <a:t>Информационно-методический портал </a:t>
            </a: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efu.drofa.ru</a:t>
            </a:r>
            <a:r>
              <a:rPr lang="ru-RU" sz="2400" dirty="0" smtClean="0">
                <a:solidFill>
                  <a:schemeClr val="bg1"/>
                </a:solidFill>
                <a:latin typeface="Cambria" pitchFamily="18" charset="0"/>
              </a:rPr>
              <a:t>: </a:t>
            </a:r>
          </a:p>
          <a:p>
            <a:pPr algn="ctr" eaLnBrk="0" hangingPunct="0"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все</a:t>
            </a:r>
            <a:r>
              <a:rPr lang="ru-RU" sz="2400" dirty="0" smtClean="0">
                <a:solidFill>
                  <a:schemeClr val="bg1"/>
                </a:solidFill>
                <a:latin typeface="Cambria" pitchFamily="18" charset="0"/>
              </a:rPr>
              <a:t> об использовании ЭФУ в учебном процессе</a:t>
            </a:r>
            <a:endParaRPr lang="ru-RU" sz="24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7" name="TextBox 13"/>
          <p:cNvSpPr txBox="1">
            <a:spLocks noChangeArrowheads="1"/>
          </p:cNvSpPr>
          <p:nvPr/>
        </p:nvSpPr>
        <p:spPr bwMode="auto">
          <a:xfrm>
            <a:off x="8459788" y="6267450"/>
            <a:ext cx="431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fld id="{3CDE1AED-0EF1-4EC6-9079-2CD8ED5129BA}" type="slidenum">
              <a:rPr lang="ru-RU" sz="1200" b="1">
                <a:solidFill>
                  <a:srgbClr val="002963"/>
                </a:solidFill>
                <a:latin typeface="Cambria" pitchFamily="18" charset="0"/>
              </a:rPr>
              <a:pPr algn="ctr"/>
              <a:t>13</a:t>
            </a:fld>
            <a:endParaRPr lang="ru-RU" sz="1200" b="1" dirty="0">
              <a:solidFill>
                <a:srgbClr val="002963"/>
              </a:solidFill>
              <a:latin typeface="Cambria" pitchFamily="18" charset="0"/>
            </a:endParaRPr>
          </a:p>
        </p:txBody>
      </p:sp>
      <p:pic>
        <p:nvPicPr>
          <p:cNvPr id="27650" name="Picture 2" descr="C:\Documents and Settings\shestak\Рабочий стол\ghtptynfwbz\6576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7920880" cy="5172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Группа 7"/>
          <p:cNvGrpSpPr/>
          <p:nvPr/>
        </p:nvGrpSpPr>
        <p:grpSpPr>
          <a:xfrm>
            <a:off x="6788801" y="6245839"/>
            <a:ext cx="1011574" cy="495529"/>
            <a:chOff x="4042833" y="5949279"/>
            <a:chExt cx="952046" cy="466369"/>
          </a:xfrm>
        </p:grpSpPr>
        <p:pic>
          <p:nvPicPr>
            <p:cNvPr id="9" name="Изображение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18372" y="5949279"/>
              <a:ext cx="476507" cy="466369"/>
            </a:xfrm>
            <a:prstGeom prst="rect">
              <a:avLst/>
            </a:prstGeom>
          </p:spPr>
        </p:pic>
        <p:pic>
          <p:nvPicPr>
            <p:cNvPr id="10" name="Изображение 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42833" y="5949279"/>
              <a:ext cx="466369" cy="4663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8011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6300" y="1232586"/>
            <a:ext cx="7591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libri"/>
                <a:cs typeface="Calibri"/>
              </a:rPr>
              <a:t>Максимальная непрерывная продолжительность использования</a:t>
            </a:r>
          </a:p>
          <a:p>
            <a:r>
              <a:rPr lang="ru-RU" dirty="0" smtClean="0">
                <a:latin typeface="Calibri"/>
                <a:cs typeface="Calibri"/>
              </a:rPr>
              <a:t>компьютеров с жидкокристаллическим монитором на уроках составляет:</a:t>
            </a:r>
            <a:endParaRPr lang="ru-RU" dirty="0"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7866" y="1991702"/>
            <a:ext cx="2700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Calibri"/>
                <a:cs typeface="Calibri"/>
              </a:rPr>
              <a:t> 1–2 класс — 20 минут</a:t>
            </a:r>
            <a:endParaRPr lang="ru-RU" sz="2000" dirty="0">
              <a:latin typeface="Calibri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07866" y="2425166"/>
            <a:ext cx="2700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Calibri"/>
                <a:cs typeface="Calibri"/>
              </a:rPr>
              <a:t> 3–4 класс — 25 минут</a:t>
            </a:r>
            <a:endParaRPr lang="ru-RU" sz="2000" dirty="0"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94682" y="2025056"/>
            <a:ext cx="2700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Calibri"/>
                <a:cs typeface="Calibri"/>
              </a:rPr>
              <a:t> 5–6 класс — 30 минут</a:t>
            </a:r>
            <a:endParaRPr lang="ru-RU" sz="2000" dirty="0"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56307" y="2439223"/>
            <a:ext cx="28264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Calibri"/>
                <a:cs typeface="Calibri"/>
              </a:rPr>
              <a:t> 7–11 класс — 35 минут</a:t>
            </a:r>
            <a:endParaRPr lang="ru-RU" sz="2000" dirty="0">
              <a:latin typeface="Calibri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33949" y="6380285"/>
            <a:ext cx="32752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О внесении изменений №3 в СанПиН</a:t>
            </a:r>
            <a:r>
              <a:rPr lang="is-IS" sz="14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…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879164" y="3190032"/>
            <a:ext cx="7493822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0" y="75018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д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ополнения в п. 10.18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.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6300" y="3387121"/>
            <a:ext cx="7734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libri"/>
                <a:cs typeface="Calibri"/>
              </a:rPr>
              <a:t>Непрерывная продолжительность работы обучающихся непосредственно с интерактивной доской на уроках не должна превышать </a:t>
            </a:r>
            <a:endParaRPr lang="ru-RU" dirty="0">
              <a:latin typeface="Calibri"/>
              <a:cs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47647" y="4125164"/>
            <a:ext cx="25604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Calibri"/>
                <a:cs typeface="Calibri"/>
              </a:rPr>
              <a:t> 1–4 класс — 5 минут</a:t>
            </a:r>
            <a:endParaRPr lang="ru-RU" sz="2000" dirty="0">
              <a:latin typeface="Calibri"/>
              <a:cs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49859" y="4125164"/>
            <a:ext cx="2839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Calibri"/>
                <a:cs typeface="Calibri"/>
              </a:rPr>
              <a:t> 5–11 класс — 10 минут</a:t>
            </a:r>
            <a:endParaRPr lang="ru-RU" sz="2000" dirty="0">
              <a:latin typeface="Calibri"/>
              <a:cs typeface="Calibri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879164" y="4842025"/>
            <a:ext cx="7493822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26300" y="5039114"/>
            <a:ext cx="7734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libri"/>
                <a:cs typeface="Calibri"/>
              </a:rPr>
              <a:t>Суммарная продолжительность использования интерактивной доски на уроках должна составлять не более</a:t>
            </a:r>
            <a:endParaRPr lang="ru-RU" dirty="0">
              <a:latin typeface="Calibri"/>
              <a:cs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47647" y="5777157"/>
            <a:ext cx="2700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Calibri"/>
                <a:cs typeface="Calibri"/>
              </a:rPr>
              <a:t> 1–2 класс — 25 минут</a:t>
            </a:r>
            <a:endParaRPr lang="ru-RU" sz="2000" dirty="0">
              <a:latin typeface="Calibri"/>
              <a:cs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49859" y="5777157"/>
            <a:ext cx="2839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Calibri"/>
                <a:cs typeface="Calibri"/>
              </a:rPr>
              <a:t> 3–11 класс — 30 минут</a:t>
            </a:r>
            <a:endParaRPr lang="ru-RU" sz="2000" dirty="0">
              <a:latin typeface="Calibri"/>
              <a:cs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9904" y="207938"/>
            <a:ext cx="7573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Нормативы СанПиН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D6EE2-21BF-084C-A395-D2591F19D71D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0877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3227199-A942-5749-9D69-0CC493EF8E16}" type="slidenum">
              <a:rPr lang="ru-RU" smtClean="0">
                <a:latin typeface="Calibri"/>
                <a:cs typeface="Calibri"/>
              </a:rPr>
              <a:pPr/>
              <a:t>15</a:t>
            </a:fld>
            <a:endParaRPr lang="ru-RU"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0793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558ED5"/>
                </a:solidFill>
                <a:latin typeface="Calibri"/>
                <a:cs typeface="Calibri"/>
              </a:rPr>
              <a:t>Модели использования ЭФУ в обучении</a:t>
            </a:r>
            <a:endParaRPr lang="ru-RU" sz="2800" dirty="0">
              <a:solidFill>
                <a:srgbClr val="558ED5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42128" y="2732751"/>
            <a:ext cx="48755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alibri"/>
                <a:cs typeface="Calibri"/>
              </a:rPr>
              <a:t>Выполнение домашнего задания,</a:t>
            </a:r>
          </a:p>
          <a:p>
            <a:r>
              <a:rPr lang="ru-RU" dirty="0">
                <a:latin typeface="Calibri"/>
                <a:cs typeface="Calibri"/>
              </a:rPr>
              <a:t>работа с тренажерами</a:t>
            </a:r>
            <a:r>
              <a:rPr lang="ru-RU" dirty="0" smtClean="0">
                <a:latin typeface="Calibri"/>
                <a:cs typeface="Calibri"/>
              </a:rPr>
              <a:t>, опережающие задания,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модель «Перевернутый класс»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904" y="3872342"/>
            <a:ext cx="2311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alibri"/>
                <a:cs typeface="Calibri"/>
              </a:rPr>
              <a:t>Мобильный или</a:t>
            </a:r>
          </a:p>
          <a:p>
            <a:r>
              <a:rPr lang="ru-RU" dirty="0" smtClean="0">
                <a:latin typeface="Calibri"/>
                <a:cs typeface="Calibri"/>
              </a:rPr>
              <a:t>компьютерный класс</a:t>
            </a:r>
            <a:endParaRPr lang="ru-RU" dirty="0"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904" y="1031483"/>
            <a:ext cx="28749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Материально-техническое</a:t>
            </a:r>
          </a:p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обеспечение</a:t>
            </a:r>
            <a:endParaRPr lang="ru-RU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9904" y="1863989"/>
            <a:ext cx="3214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6"/>
                </a:solidFill>
                <a:latin typeface="Calibri"/>
                <a:cs typeface="Calibri"/>
              </a:rPr>
              <a:t>Компьютер учителя, </a:t>
            </a:r>
            <a:r>
              <a:rPr lang="ru-RU" dirty="0">
                <a:solidFill>
                  <a:schemeClr val="accent6"/>
                </a:solidFill>
                <a:latin typeface="Calibri"/>
                <a:cs typeface="Calibri"/>
              </a:rPr>
              <a:t>проектор</a:t>
            </a:r>
            <a:r>
              <a:rPr lang="ru-RU" dirty="0" smtClean="0">
                <a:solidFill>
                  <a:schemeClr val="accent6"/>
                </a:solidFill>
                <a:latin typeface="Calibri"/>
                <a:cs typeface="Calibri"/>
              </a:rPr>
              <a:t>,</a:t>
            </a:r>
          </a:p>
          <a:p>
            <a:r>
              <a:rPr lang="ru-RU" dirty="0" smtClean="0">
                <a:solidFill>
                  <a:schemeClr val="accent6"/>
                </a:solidFill>
                <a:latin typeface="Calibri"/>
                <a:cs typeface="Calibri"/>
              </a:rPr>
              <a:t>интерактивная </a:t>
            </a:r>
            <a:r>
              <a:rPr lang="ru-RU" dirty="0">
                <a:solidFill>
                  <a:schemeClr val="accent6"/>
                </a:solidFill>
                <a:latin typeface="Calibri"/>
                <a:cs typeface="Calibri"/>
              </a:rPr>
              <a:t>доска в классе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49904" y="1798009"/>
            <a:ext cx="3361302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896595" y="1798009"/>
            <a:ext cx="4859996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942128" y="1863989"/>
            <a:ext cx="3216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6"/>
                </a:solidFill>
                <a:latin typeface="Calibri"/>
                <a:cs typeface="Calibri"/>
              </a:rPr>
              <a:t>Фронтальная работа на уроке</a:t>
            </a:r>
            <a:endParaRPr lang="ru-RU" dirty="0">
              <a:solidFill>
                <a:schemeClr val="accent6"/>
              </a:solidFill>
              <a:latin typeface="Calibri"/>
              <a:cs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42128" y="1031483"/>
            <a:ext cx="4243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Применение ЭФУ</a:t>
            </a:r>
            <a:endParaRPr lang="ru-RU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49904" y="2659294"/>
            <a:ext cx="336130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896595" y="2659294"/>
            <a:ext cx="48599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49904" y="2732751"/>
            <a:ext cx="2591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alibri"/>
                <a:cs typeface="Calibri"/>
              </a:rPr>
              <a:t>Домашние компьютеры</a:t>
            </a:r>
          </a:p>
          <a:p>
            <a:r>
              <a:rPr lang="ru-RU" dirty="0" smtClean="0">
                <a:latin typeface="Calibri"/>
                <a:cs typeface="Calibri"/>
              </a:rPr>
              <a:t>учащихся</a:t>
            </a:r>
            <a:endParaRPr lang="ru-RU" dirty="0">
              <a:latin typeface="Calibri"/>
              <a:cs typeface="Calibri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49904" y="3768427"/>
            <a:ext cx="336130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896595" y="3768427"/>
            <a:ext cx="48599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49904" y="5547125"/>
            <a:ext cx="29572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Calibri"/>
                <a:cs typeface="Calibri"/>
              </a:rPr>
              <a:t>1 компьютер: 1 </a:t>
            </a:r>
            <a:r>
              <a:rPr lang="ru-RU" dirty="0" smtClean="0">
                <a:latin typeface="Calibri"/>
                <a:cs typeface="Calibri"/>
              </a:rPr>
              <a:t>ученик или</a:t>
            </a:r>
            <a:endParaRPr lang="ru-RU" dirty="0">
              <a:latin typeface="Calibri"/>
              <a:cs typeface="Calibri"/>
            </a:endParaRPr>
          </a:p>
          <a:p>
            <a:r>
              <a:rPr lang="ru-RU" dirty="0">
                <a:latin typeface="Calibri"/>
                <a:cs typeface="Calibri"/>
              </a:rPr>
              <a:t>с</a:t>
            </a:r>
            <a:r>
              <a:rPr lang="ru-RU" dirty="0" smtClean="0">
                <a:latin typeface="Calibri"/>
                <a:cs typeface="Calibri"/>
              </a:rPr>
              <a:t>обственные электронные</a:t>
            </a:r>
          </a:p>
          <a:p>
            <a:r>
              <a:rPr lang="ru-RU" dirty="0" smtClean="0">
                <a:latin typeface="Calibri"/>
                <a:cs typeface="Calibri"/>
              </a:rPr>
              <a:t>устройства учащихся </a:t>
            </a:r>
            <a:r>
              <a:rPr lang="ru-RU" dirty="0">
                <a:latin typeface="Calibri"/>
                <a:cs typeface="Calibri"/>
              </a:rPr>
              <a:t>(</a:t>
            </a:r>
            <a:r>
              <a:rPr lang="en-US" dirty="0">
                <a:latin typeface="Calibri"/>
                <a:cs typeface="Calibri"/>
              </a:rPr>
              <a:t>BYOD</a:t>
            </a:r>
            <a:r>
              <a:rPr lang="en-US" dirty="0" smtClean="0">
                <a:latin typeface="Calibri"/>
                <a:cs typeface="Calibri"/>
              </a:rPr>
              <a:t>)</a:t>
            </a:r>
            <a:endParaRPr lang="ru-RU" dirty="0">
              <a:latin typeface="Calibri"/>
              <a:cs typeface="Calibri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349904" y="5448533"/>
            <a:ext cx="336130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896595" y="5448533"/>
            <a:ext cx="48599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42128" y="3872342"/>
            <a:ext cx="5074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alibri"/>
                <a:cs typeface="Calibri"/>
              </a:rPr>
              <a:t>Работа в парах и группах</a:t>
            </a:r>
            <a:r>
              <a:rPr lang="ru-RU" dirty="0" smtClean="0">
                <a:latin typeface="Calibri"/>
                <a:cs typeface="Calibri"/>
              </a:rPr>
              <a:t>, </a:t>
            </a:r>
            <a:r>
              <a:rPr lang="ru-RU" dirty="0">
                <a:latin typeface="Calibri"/>
                <a:cs typeface="Calibri"/>
              </a:rPr>
              <a:t>работа с тренажерами, </a:t>
            </a:r>
          </a:p>
          <a:p>
            <a:r>
              <a:rPr lang="ru-RU" dirty="0">
                <a:latin typeface="Calibri"/>
                <a:cs typeface="Calibri"/>
              </a:rPr>
              <a:t>м</a:t>
            </a:r>
            <a:r>
              <a:rPr lang="ru-RU" dirty="0" smtClean="0">
                <a:latin typeface="Calibri"/>
                <a:cs typeface="Calibri"/>
              </a:rPr>
              <a:t>етод кейсов, </a:t>
            </a:r>
            <a:r>
              <a:rPr lang="ru-RU" dirty="0">
                <a:latin typeface="Calibri"/>
                <a:cs typeface="Calibri"/>
              </a:rPr>
              <a:t>мини-исследования,</a:t>
            </a:r>
          </a:p>
          <a:p>
            <a:r>
              <a:rPr lang="ru-RU" dirty="0">
                <a:latin typeface="Calibri"/>
                <a:cs typeface="Calibri"/>
              </a:rPr>
              <a:t>виртуальные лаборатории и практикумы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модель «Смена рабочих зон»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42128" y="5547125"/>
            <a:ext cx="5074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libri"/>
                <a:cs typeface="Calibri"/>
              </a:rPr>
              <a:t>Применимы любые перечисленные направления и модели использования</a:t>
            </a:r>
          </a:p>
        </p:txBody>
      </p:sp>
    </p:spTree>
    <p:extLst>
      <p:ext uri="{BB962C8B-B14F-4D97-AF65-F5344CB8AC3E}">
        <p14:creationId xmlns:p14="http://schemas.microsoft.com/office/powerpoint/2010/main" val="316658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3227199-A942-5749-9D69-0CC493EF8E16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5" name="Название 1"/>
          <p:cNvSpPr txBox="1">
            <a:spLocks/>
          </p:cNvSpPr>
          <p:nvPr/>
        </p:nvSpPr>
        <p:spPr>
          <a:xfrm>
            <a:off x="262465" y="183092"/>
            <a:ext cx="7772400" cy="578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>
                <a:solidFill>
                  <a:schemeClr val="accent6"/>
                </a:solidFill>
                <a:cs typeface="Calibri"/>
              </a:rPr>
              <a:t>Использование интерактивной доски для работы с ЭФУ</a:t>
            </a:r>
            <a:endParaRPr lang="ru-RU" sz="2400" dirty="0">
              <a:solidFill>
                <a:schemeClr val="accent6"/>
              </a:solidFill>
              <a:cs typeface="Calibri"/>
            </a:endParaRPr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5346" y="756336"/>
            <a:ext cx="2037342" cy="20373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2465" y="958391"/>
            <a:ext cx="56716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 smtClean="0"/>
              <a:t>Использование интерактивной доски позволяет учителю использовать </a:t>
            </a:r>
            <a:r>
              <a:rPr lang="ru-RU" b="1" dirty="0" smtClean="0"/>
              <a:t>интерактивные объекты </a:t>
            </a:r>
            <a:r>
              <a:rPr lang="ru-RU" dirty="0" smtClean="0"/>
              <a:t>ЭФУ</a:t>
            </a:r>
            <a:r>
              <a:rPr lang="ru-RU" b="1" dirty="0" smtClean="0"/>
              <a:t> </a:t>
            </a:r>
            <a:r>
              <a:rPr lang="ru-RU" dirty="0" smtClean="0"/>
              <a:t>для объяснения нового материала, а также организовать работу учащихся с </a:t>
            </a:r>
            <a:r>
              <a:rPr lang="ru-RU" b="1" dirty="0" smtClean="0"/>
              <a:t>практическими и контрольно-измерительными объектами</a:t>
            </a:r>
            <a:r>
              <a:rPr lang="ru-RU" dirty="0" smtClean="0"/>
              <a:t>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2465" y="2874162"/>
            <a:ext cx="4200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Например, на основе </a:t>
            </a:r>
            <a:r>
              <a:rPr lang="ru-RU" dirty="0" smtClean="0"/>
              <a:t>использования</a:t>
            </a:r>
          </a:p>
          <a:p>
            <a:r>
              <a:rPr lang="ru-RU" dirty="0"/>
              <a:t>и</a:t>
            </a:r>
            <a:r>
              <a:rPr lang="ru-RU" dirty="0" smtClean="0"/>
              <a:t>нтерактивной схемы </a:t>
            </a:r>
            <a:r>
              <a:rPr lang="ru-RU" dirty="0"/>
              <a:t>или слайд-шоу </a:t>
            </a:r>
            <a:r>
              <a:rPr lang="ru-RU" dirty="0" smtClean="0"/>
              <a:t>учащиеся могут построить устный ответ.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432057" y="2874162"/>
            <a:ext cx="45002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Также возможно выполнение </a:t>
            </a:r>
            <a:r>
              <a:rPr lang="ru-RU" dirty="0" smtClean="0"/>
              <a:t>тренировочных и </a:t>
            </a:r>
            <a:r>
              <a:rPr lang="ru-RU" dirty="0"/>
              <a:t>практических </a:t>
            </a:r>
            <a:r>
              <a:rPr lang="ru-RU" dirty="0" smtClean="0"/>
              <a:t>заданий с последующим </a:t>
            </a:r>
            <a:r>
              <a:rPr lang="ru-RU" dirty="0"/>
              <a:t>обсуждением результатов. 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49904" y="2641281"/>
            <a:ext cx="5855442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49905" y="5437602"/>
            <a:ext cx="18852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Биология. 5 класс.</a:t>
            </a:r>
          </a:p>
          <a:p>
            <a:r>
              <a:rPr lang="ru-RU" sz="1400" dirty="0" smtClean="0"/>
              <a:t>В.В. Пасечник. § 7</a:t>
            </a:r>
          </a:p>
          <a:p>
            <a:r>
              <a:rPr lang="ru-RU" sz="1400" dirty="0" smtClean="0"/>
              <a:t>Интерактивная схема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19874" y="5437602"/>
            <a:ext cx="23875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История России. </a:t>
            </a:r>
            <a:r>
              <a:rPr lang="ru-RU" sz="1400" dirty="0"/>
              <a:t>6</a:t>
            </a:r>
            <a:r>
              <a:rPr lang="ru-RU" sz="1400" dirty="0" smtClean="0"/>
              <a:t> класс.</a:t>
            </a:r>
          </a:p>
          <a:p>
            <a:r>
              <a:rPr lang="ru-RU" sz="1400" dirty="0" smtClean="0"/>
              <a:t>И.Л. Андреев,</a:t>
            </a:r>
          </a:p>
          <a:p>
            <a:r>
              <a:rPr lang="ru-RU" sz="1400" dirty="0" smtClean="0"/>
              <a:t>И.Н. Федоров.</a:t>
            </a:r>
          </a:p>
          <a:p>
            <a:r>
              <a:rPr lang="ru-RU" sz="1400" dirty="0" smtClean="0"/>
              <a:t>§11–12. 3-</a:t>
            </a:r>
            <a:r>
              <a:rPr lang="en-US" sz="1400" dirty="0" smtClean="0"/>
              <a:t>D </a:t>
            </a:r>
            <a:r>
              <a:rPr lang="ru-RU" sz="1400" dirty="0" smtClean="0"/>
              <a:t>объект</a:t>
            </a:r>
          </a:p>
        </p:txBody>
      </p:sp>
      <p:pic>
        <p:nvPicPr>
          <p:cNvPr id="16" name="Изображение 15" descr="Снимок экрана 2016-03-18 в 10.15.3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903" y="3970091"/>
            <a:ext cx="1987063" cy="1353008"/>
          </a:xfrm>
          <a:prstGeom prst="rect">
            <a:avLst/>
          </a:prstGeom>
        </p:spPr>
      </p:pic>
      <p:pic>
        <p:nvPicPr>
          <p:cNvPr id="17" name="Изображение 16" descr="Снимок экрана 2016-03-18 в 10.21.53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1472" y="4003957"/>
            <a:ext cx="1606672" cy="131914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434536" y="5437602"/>
            <a:ext cx="21525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История России. </a:t>
            </a:r>
            <a:r>
              <a:rPr lang="ru-RU" sz="1400" dirty="0"/>
              <a:t>6</a:t>
            </a:r>
            <a:r>
              <a:rPr lang="ru-RU" sz="1400" dirty="0" smtClean="0"/>
              <a:t> класс.</a:t>
            </a:r>
          </a:p>
          <a:p>
            <a:r>
              <a:rPr lang="ru-RU" sz="1400" dirty="0" smtClean="0"/>
              <a:t>И.Л. Андреев,</a:t>
            </a:r>
          </a:p>
          <a:p>
            <a:r>
              <a:rPr lang="ru-RU" sz="1400" dirty="0" smtClean="0"/>
              <a:t>И.Н. Федоров. §4–5.</a:t>
            </a:r>
          </a:p>
          <a:p>
            <a:r>
              <a:rPr lang="ru-RU" sz="1400" dirty="0" smtClean="0"/>
              <a:t>Тренировочный объект</a:t>
            </a:r>
          </a:p>
        </p:txBody>
      </p:sp>
      <p:pic>
        <p:nvPicPr>
          <p:cNvPr id="21" name="Изображение 20" descr="Снимок экрана 2016-03-18 в 10.27.29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6134" y="3970091"/>
            <a:ext cx="1882214" cy="1319142"/>
          </a:xfrm>
          <a:prstGeom prst="rect">
            <a:avLst/>
          </a:prstGeom>
        </p:spPr>
      </p:pic>
      <p:pic>
        <p:nvPicPr>
          <p:cNvPr id="22" name="Изображение 21" descr="Снимок экрана 2016-03-18 в 10.29.53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199" y="4003957"/>
            <a:ext cx="2388565" cy="128527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553200" y="5437602"/>
            <a:ext cx="21525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Химия. 8 класс.</a:t>
            </a:r>
          </a:p>
          <a:p>
            <a:r>
              <a:rPr lang="ru-RU" sz="1400" dirty="0" smtClean="0"/>
              <a:t>О.С. Габриелян. §6</a:t>
            </a:r>
          </a:p>
          <a:p>
            <a:r>
              <a:rPr lang="ru-RU" sz="1400" dirty="0" smtClean="0"/>
              <a:t>Контрольно-измерительный объект</a:t>
            </a:r>
          </a:p>
        </p:txBody>
      </p:sp>
    </p:spTree>
    <p:extLst>
      <p:ext uri="{BB962C8B-B14F-4D97-AF65-F5344CB8AC3E}">
        <p14:creationId xmlns:p14="http://schemas.microsoft.com/office/powerpoint/2010/main" val="7662871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112889" y="3371349"/>
            <a:ext cx="8918222" cy="9125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it-IT" sz="2400" b="1" dirty="0">
                <a:cs typeface="Calibri"/>
              </a:rPr>
              <a:t>Переход на платформу </a:t>
            </a:r>
            <a:r>
              <a:rPr lang="it-IT" sz="2400" b="1" dirty="0" smtClean="0">
                <a:cs typeface="Calibri"/>
              </a:rPr>
              <a:t>LECTA</a:t>
            </a:r>
            <a:endParaRPr lang="ru-RU" sz="2400" dirty="0">
              <a:latin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8227" y="4133317"/>
            <a:ext cx="684754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простые шаги к новым возможностям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Calibri"/>
              <a:cs typeface="Calibri"/>
            </a:endParaRPr>
          </a:p>
        </p:txBody>
      </p:sp>
      <p:grpSp>
        <p:nvGrpSpPr>
          <p:cNvPr id="3" name="Группа 8"/>
          <p:cNvGrpSpPr/>
          <p:nvPr/>
        </p:nvGrpSpPr>
        <p:grpSpPr>
          <a:xfrm>
            <a:off x="4234217" y="5736715"/>
            <a:ext cx="675566" cy="266958"/>
            <a:chOff x="7429520" y="5985788"/>
            <a:chExt cx="1000132" cy="395213"/>
          </a:xfrm>
        </p:grpSpPr>
        <p:pic>
          <p:nvPicPr>
            <p:cNvPr id="10" name="Picture 5" descr="\\parovoz\all_reklama\9191_New_Style_VG\Logo_VG\logo_vg_titul.eps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5057" y="5991268"/>
              <a:ext cx="434595" cy="3666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6" descr="C:\Documents and Settings\shestak\Рабочий стол\000002553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9520" y="5985788"/>
              <a:ext cx="500066" cy="39521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" name="TextBox 11"/>
          <p:cNvSpPr txBox="1"/>
          <p:nvPr/>
        </p:nvSpPr>
        <p:spPr>
          <a:xfrm>
            <a:off x="3075437" y="6170120"/>
            <a:ext cx="29931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kern="0" spc="14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ОБЪЕДИНЕННАЯ ИЗДАТЕЛЬСКАЯ ГРУППА</a:t>
            </a:r>
          </a:p>
          <a:p>
            <a:pPr algn="ctr"/>
            <a:r>
              <a:rPr lang="ru-RU" sz="1000" kern="0" spc="14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«ДРОФА» – «ВЕНТАНА-ГРАФ»</a:t>
            </a:r>
            <a:endParaRPr lang="ru-RU" sz="1000" kern="0" spc="14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13" name="Изображение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9409" y="1553994"/>
            <a:ext cx="4265182" cy="127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46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4724" y="2727762"/>
            <a:ext cx="3897406" cy="1169222"/>
          </a:xfrm>
          <a:prstGeom prst="rect">
            <a:avLst/>
          </a:prstGeom>
        </p:spPr>
      </p:pic>
      <p:sp>
        <p:nvSpPr>
          <p:cNvPr id="8" name="Название 1"/>
          <p:cNvSpPr txBox="1">
            <a:spLocks/>
          </p:cNvSpPr>
          <p:nvPr/>
        </p:nvSpPr>
        <p:spPr>
          <a:xfrm>
            <a:off x="685800" y="1441414"/>
            <a:ext cx="7772400" cy="6850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cs typeface="Calibri"/>
              </a:rPr>
              <a:t>а</a:t>
            </a:r>
            <a:r>
              <a:rPr lang="ru-RU" sz="2400" dirty="0" smtClean="0">
                <a:cs typeface="Calibri"/>
              </a:rPr>
              <a:t>прель 2016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686273" y="2798493"/>
            <a:ext cx="2451552" cy="1492766"/>
            <a:chOff x="2591541" y="2019927"/>
            <a:chExt cx="3865660" cy="2353826"/>
          </a:xfrm>
        </p:grpSpPr>
        <p:pic>
          <p:nvPicPr>
            <p:cNvPr id="9" name="Изображение 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91541" y="2108001"/>
              <a:ext cx="1544790" cy="1477948"/>
            </a:xfrm>
            <a:prstGeom prst="rect">
              <a:avLst/>
            </a:prstGeom>
          </p:spPr>
        </p:pic>
        <p:pic>
          <p:nvPicPr>
            <p:cNvPr id="10" name="Изображение 9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11502" y="2019927"/>
              <a:ext cx="1745699" cy="1745699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670773" y="3771405"/>
              <a:ext cx="1721556" cy="6023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«Дай5!»</a:t>
              </a:r>
              <a:endParaRPr lang="ru-RU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667429" y="3771404"/>
              <a:ext cx="1789771" cy="6023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«Азбука»</a:t>
              </a:r>
              <a:endParaRPr lang="ru-RU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176" y="218435"/>
            <a:ext cx="9140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953735"/>
                </a:solidFill>
                <a:cs typeface="Calibri"/>
              </a:rPr>
              <a:t>Старт единой платформы объединенной издательской группы</a:t>
            </a:r>
            <a:endParaRPr lang="ru-RU" sz="2400" dirty="0">
              <a:solidFill>
                <a:srgbClr val="953735"/>
              </a:solidFill>
              <a:cs typeface="Calibri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3345575" y="3308133"/>
            <a:ext cx="682770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32748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176" y="218435"/>
            <a:ext cx="9140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953735"/>
                </a:solidFill>
                <a:cs typeface="Calibri"/>
              </a:rPr>
              <a:t>Что такое </a:t>
            </a:r>
            <a:r>
              <a:rPr lang="en-US" sz="2400" dirty="0" smtClean="0">
                <a:solidFill>
                  <a:srgbClr val="953735"/>
                </a:solidFill>
                <a:cs typeface="Calibri"/>
              </a:rPr>
              <a:t>LECTA</a:t>
            </a:r>
            <a:r>
              <a:rPr lang="ru-RU" sz="2400" dirty="0" smtClean="0">
                <a:solidFill>
                  <a:srgbClr val="953735"/>
                </a:solidFill>
                <a:cs typeface="Calibri"/>
              </a:rPr>
              <a:t>?</a:t>
            </a:r>
            <a:endParaRPr lang="ru-RU" sz="2400" dirty="0">
              <a:solidFill>
                <a:srgbClr val="953735"/>
              </a:solidFill>
              <a:cs typeface="Calibri"/>
            </a:endParaRPr>
          </a:p>
        </p:txBody>
      </p:sp>
      <p:pic>
        <p:nvPicPr>
          <p:cNvPr id="15" name="Изображение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5877" y="6022043"/>
            <a:ext cx="1652247" cy="49567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50151" y="1515153"/>
            <a:ext cx="8207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LECTA – российская цифровая образовательная платформа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450151" y="2393295"/>
            <a:ext cx="82075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Команда </a:t>
            </a:r>
            <a:r>
              <a:rPr lang="ru-RU" dirty="0"/>
              <a:t>LECTA ставит перед собой цель по созданию лидирующего </a:t>
            </a:r>
            <a:r>
              <a:rPr lang="ru-RU" dirty="0" smtClean="0"/>
              <a:t>решения</a:t>
            </a:r>
          </a:p>
          <a:p>
            <a:r>
              <a:rPr lang="ru-RU" dirty="0" smtClean="0"/>
              <a:t>в </a:t>
            </a:r>
            <a:r>
              <a:rPr lang="ru-RU" dirty="0"/>
              <a:t>области общего образования, состоящего из цифровых сервисов и электронного контента, необходимых педагогам, обучающимся</a:t>
            </a:r>
            <a:r>
              <a:rPr lang="ru-RU" dirty="0" smtClean="0"/>
              <a:t>,</a:t>
            </a:r>
          </a:p>
          <a:p>
            <a:r>
              <a:rPr lang="ru-RU" dirty="0" smtClean="0"/>
              <a:t>руководству </a:t>
            </a:r>
            <a:r>
              <a:rPr lang="ru-RU" dirty="0"/>
              <a:t>общеобразовательных учреждений и </a:t>
            </a:r>
            <a:r>
              <a:rPr lang="ru-RU" dirty="0" smtClean="0"/>
              <a:t>родителям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0151" y="3957775"/>
            <a:ext cx="775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 1 апреля 2016 года LECTA предоставляет доступ к электронным формам учебников издательской группы «ДРОФА» – «ВЕНТАНА-ГРАФ» – «</a:t>
            </a:r>
            <a:r>
              <a:rPr lang="ru-RU" dirty="0" err="1"/>
              <a:t>Астрель</a:t>
            </a:r>
            <a:r>
              <a:rPr lang="ru-RU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830825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-3175" y="1991231"/>
            <a:ext cx="9147175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50000">
                <a:schemeClr val="accent5">
                  <a:lumMod val="9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mbria" pitchFamily="18" charset="0"/>
            </a:endParaRPr>
          </a:p>
        </p:txBody>
      </p:sp>
      <p:graphicFrame>
        <p:nvGraphicFramePr>
          <p:cNvPr id="22530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0" y="0"/>
            <a:ext cx="9144000" cy="1052513"/>
          </a:xfrm>
          <a:prstGeom prst="rect">
            <a:avLst/>
          </a:prstGeom>
          <a:gradFill>
            <a:gsLst>
              <a:gs pos="0">
                <a:srgbClr val="002963">
                  <a:alpha val="0"/>
                </a:srgbClr>
              </a:gs>
              <a:gs pos="80000">
                <a:srgbClr val="002963"/>
              </a:gs>
              <a:gs pos="100000">
                <a:srgbClr val="002963"/>
              </a:gs>
            </a:gsLst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Cambria" pitchFamily="18" charset="0"/>
            </a:endParaRPr>
          </a:p>
        </p:txBody>
      </p:sp>
      <p:sp>
        <p:nvSpPr>
          <p:cNvPr id="17" name="Заголовок 6"/>
          <p:cNvSpPr txBox="1">
            <a:spLocks/>
          </p:cNvSpPr>
          <p:nvPr/>
        </p:nvSpPr>
        <p:spPr bwMode="auto">
          <a:xfrm>
            <a:off x="0" y="57150"/>
            <a:ext cx="91440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defRPr/>
            </a:pPr>
            <a:r>
              <a:rPr lang="ru-RU" sz="2000" dirty="0" smtClean="0">
                <a:solidFill>
                  <a:schemeClr val="bg1"/>
                </a:solidFill>
                <a:latin typeface="Cambria" pitchFamily="18" charset="0"/>
                <a:ea typeface="+mj-ea"/>
                <a:cs typeface="+mj-cs"/>
              </a:rPr>
              <a:t>Нормативное обоснование введения в образовательный процесс</a:t>
            </a:r>
          </a:p>
          <a:p>
            <a:pPr algn="ctr" eaLnBrk="0" hangingPunct="0">
              <a:defRPr/>
            </a:pPr>
            <a:r>
              <a:rPr lang="ru-RU" sz="2000" dirty="0" smtClean="0">
                <a:solidFill>
                  <a:schemeClr val="bg1"/>
                </a:solidFill>
                <a:latin typeface="Cambria" pitchFamily="18" charset="0"/>
                <a:ea typeface="+mj-ea"/>
                <a:cs typeface="+mj-cs"/>
              </a:rPr>
              <a:t>электронных форм учебников</a:t>
            </a:r>
            <a:endParaRPr lang="ru-RU" sz="2000" dirty="0">
              <a:solidFill>
                <a:schemeClr val="bg1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22540" name="TextBox 10"/>
          <p:cNvSpPr txBox="1">
            <a:spLocks noChangeArrowheads="1"/>
          </p:cNvSpPr>
          <p:nvPr/>
        </p:nvSpPr>
        <p:spPr bwMode="auto">
          <a:xfrm>
            <a:off x="8459788" y="6267450"/>
            <a:ext cx="431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fld id="{BF615550-07E6-4998-BFE5-0D3D643EBAC5}" type="slidenum">
              <a:rPr lang="ru-RU" sz="1200" b="1">
                <a:solidFill>
                  <a:srgbClr val="002963"/>
                </a:solidFill>
                <a:latin typeface="Cambria" pitchFamily="18" charset="0"/>
              </a:rPr>
              <a:pPr algn="ctr"/>
              <a:t>2</a:t>
            </a:fld>
            <a:endParaRPr lang="ru-RU" sz="1200" b="1">
              <a:solidFill>
                <a:srgbClr val="002963"/>
              </a:solidFill>
              <a:latin typeface="Cambr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1052513"/>
            <a:ext cx="87452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Cambria" pitchFamily="18" charset="0"/>
              </a:rPr>
              <a:t>Федеральный закон РФ "Об образовании в Российской Федерации» N 273-ФЗ от 29.12.2012.</a:t>
            </a:r>
            <a:endParaRPr lang="ru-RU" sz="2400" b="1" dirty="0">
              <a:latin typeface="Cambr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-3175" y="1991231"/>
            <a:ext cx="91408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Cambria" pitchFamily="18" charset="0"/>
              </a:rPr>
              <a:t>Статья 16 «Реализация образовательных программ с применением электронного обучения и дистанционных образовательных технологий»</a:t>
            </a:r>
            <a:endParaRPr lang="ru-RU" sz="1600" dirty="0">
              <a:latin typeface="Cambria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1520" y="2924944"/>
            <a:ext cx="88861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SzPct val="150000"/>
              <a:buFont typeface="Wingdings" pitchFamily="2" charset="2"/>
              <a:buChar char="ü"/>
            </a:pPr>
            <a:r>
              <a:rPr lang="ru-RU" dirty="0" smtClean="0">
                <a:latin typeface="Cambria" pitchFamily="18" charset="0"/>
              </a:rPr>
              <a:t> Предоставляется возможность образовательным организациям применять электронное обучение и дистанционные образовательные технологии при реализации образовательных программ;</a:t>
            </a:r>
          </a:p>
          <a:p>
            <a:pPr>
              <a:buClr>
                <a:srgbClr val="FF0000"/>
              </a:buClr>
              <a:buSzPct val="150000"/>
              <a:buFont typeface="Wingdings" pitchFamily="2" charset="2"/>
              <a:buChar char="ü"/>
            </a:pPr>
            <a:endParaRPr lang="ru-RU" dirty="0" smtClean="0">
              <a:latin typeface="Cambria" pitchFamily="18" charset="0"/>
            </a:endParaRPr>
          </a:p>
          <a:p>
            <a:pPr>
              <a:buClr>
                <a:srgbClr val="FF0000"/>
              </a:buClr>
              <a:buSzPct val="150000"/>
              <a:buFont typeface="Wingdings" pitchFamily="2" charset="2"/>
              <a:buChar char="ü"/>
            </a:pPr>
            <a:r>
              <a:rPr lang="ru-RU" dirty="0" smtClean="0">
                <a:latin typeface="Cambria" pitchFamily="18" charset="0"/>
              </a:rPr>
              <a:t> Указывается необходимость создания информационно-образовательной среды, включающей в себя электронные информационные ресурсы, совокупность информационных технологий, телекоммуникационных технологий, соответствующих технологических средств;</a:t>
            </a:r>
          </a:p>
        </p:txBody>
      </p:sp>
      <p:grpSp>
        <p:nvGrpSpPr>
          <p:cNvPr id="2" name="Группа 10"/>
          <p:cNvGrpSpPr/>
          <p:nvPr/>
        </p:nvGrpSpPr>
        <p:grpSpPr>
          <a:xfrm>
            <a:off x="6788801" y="6245839"/>
            <a:ext cx="1011574" cy="495529"/>
            <a:chOff x="4042833" y="5949279"/>
            <a:chExt cx="952046" cy="466369"/>
          </a:xfrm>
        </p:grpSpPr>
        <p:pic>
          <p:nvPicPr>
            <p:cNvPr id="12" name="Изображение 1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18372" y="5949279"/>
              <a:ext cx="476507" cy="466369"/>
            </a:xfrm>
            <a:prstGeom prst="rect">
              <a:avLst/>
            </a:prstGeom>
          </p:spPr>
        </p:pic>
        <p:pic>
          <p:nvPicPr>
            <p:cNvPr id="14" name="Изображение 13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42833" y="5949279"/>
              <a:ext cx="466369" cy="4663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807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176" y="218435"/>
            <a:ext cx="9140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953735"/>
                </a:solidFill>
                <a:cs typeface="Calibri"/>
              </a:rPr>
              <a:t>Преимущества при переходе на «</a:t>
            </a:r>
            <a:r>
              <a:rPr lang="en-US" sz="2400" dirty="0" err="1" smtClean="0">
                <a:solidFill>
                  <a:srgbClr val="953735"/>
                </a:solidFill>
                <a:cs typeface="Calibri"/>
              </a:rPr>
              <a:t>Lecta</a:t>
            </a:r>
            <a:r>
              <a:rPr lang="ru-RU" sz="2400" dirty="0" smtClean="0">
                <a:solidFill>
                  <a:srgbClr val="953735"/>
                </a:solidFill>
                <a:cs typeface="Calibri"/>
              </a:rPr>
              <a:t>»</a:t>
            </a:r>
            <a:endParaRPr lang="ru-RU" sz="2400" dirty="0">
              <a:solidFill>
                <a:srgbClr val="953735"/>
              </a:solidFill>
              <a:cs typeface="Calibri"/>
            </a:endParaRPr>
          </a:p>
        </p:txBody>
      </p:sp>
      <p:pic>
        <p:nvPicPr>
          <p:cNvPr id="15" name="Изображение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5877" y="6022043"/>
            <a:ext cx="1652247" cy="495674"/>
          </a:xfrm>
          <a:prstGeom prst="rect">
            <a:avLst/>
          </a:prstGeom>
        </p:spPr>
      </p:pic>
      <p:grpSp>
        <p:nvGrpSpPr>
          <p:cNvPr id="3" name="Группа 3"/>
          <p:cNvGrpSpPr/>
          <p:nvPr/>
        </p:nvGrpSpPr>
        <p:grpSpPr>
          <a:xfrm>
            <a:off x="544247" y="1592597"/>
            <a:ext cx="7584780" cy="369332"/>
            <a:chOff x="624879" y="1592597"/>
            <a:chExt cx="7584780" cy="369332"/>
          </a:xfrm>
        </p:grpSpPr>
        <p:sp>
          <p:nvSpPr>
            <p:cNvPr id="2" name="TextBox 1"/>
            <p:cNvSpPr txBox="1"/>
            <p:nvPr/>
          </p:nvSpPr>
          <p:spPr>
            <a:xfrm>
              <a:off x="624879" y="1592597"/>
              <a:ext cx="3599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chemeClr val="accent2"/>
                  </a:solidFill>
                </a:rPr>
                <a:t>1.</a:t>
              </a:r>
              <a:endParaRPr lang="ru-RU" dirty="0">
                <a:solidFill>
                  <a:schemeClr val="accent2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70352" y="1592597"/>
              <a:ext cx="70393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Продление бесплатного использования ЭФУ до 31 декабря 2016 года</a:t>
              </a:r>
              <a:endParaRPr lang="ru-RU" dirty="0"/>
            </a:p>
          </p:txBody>
        </p:sp>
      </p:grpSp>
      <p:grpSp>
        <p:nvGrpSpPr>
          <p:cNvPr id="4" name="Группа 11"/>
          <p:cNvGrpSpPr/>
          <p:nvPr/>
        </p:nvGrpSpPr>
        <p:grpSpPr>
          <a:xfrm>
            <a:off x="544247" y="2218648"/>
            <a:ext cx="7957628" cy="369332"/>
            <a:chOff x="624879" y="1592597"/>
            <a:chExt cx="7957628" cy="369332"/>
          </a:xfrm>
        </p:grpSpPr>
        <p:sp>
          <p:nvSpPr>
            <p:cNvPr id="14" name="TextBox 13"/>
            <p:cNvSpPr txBox="1"/>
            <p:nvPr/>
          </p:nvSpPr>
          <p:spPr>
            <a:xfrm>
              <a:off x="624879" y="1592597"/>
              <a:ext cx="3599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C0504D"/>
                  </a:solidFill>
                </a:rPr>
                <a:t>2.</a:t>
              </a:r>
              <a:endParaRPr lang="ru-RU" dirty="0">
                <a:solidFill>
                  <a:srgbClr val="C0504D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170352" y="1592597"/>
              <a:ext cx="7412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Возможность использования ЭФУ на трех устройствах по одной лицензии</a:t>
              </a:r>
              <a:endParaRPr lang="ru-RU" dirty="0"/>
            </a:p>
          </p:txBody>
        </p:sp>
      </p:grpSp>
      <p:grpSp>
        <p:nvGrpSpPr>
          <p:cNvPr id="5" name="Группа 18"/>
          <p:cNvGrpSpPr/>
          <p:nvPr/>
        </p:nvGrpSpPr>
        <p:grpSpPr>
          <a:xfrm>
            <a:off x="544247" y="2844699"/>
            <a:ext cx="8009813" cy="369332"/>
            <a:chOff x="624879" y="1592597"/>
            <a:chExt cx="8009813" cy="369332"/>
          </a:xfrm>
        </p:grpSpPr>
        <p:sp>
          <p:nvSpPr>
            <p:cNvPr id="20" name="TextBox 19"/>
            <p:cNvSpPr txBox="1"/>
            <p:nvPr/>
          </p:nvSpPr>
          <p:spPr>
            <a:xfrm>
              <a:off x="624879" y="1592597"/>
              <a:ext cx="3599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C0504D"/>
                  </a:solidFill>
                </a:rPr>
                <a:t>3.</a:t>
              </a:r>
              <a:endParaRPr lang="ru-RU" dirty="0">
                <a:solidFill>
                  <a:srgbClr val="C0504D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170352" y="1592597"/>
              <a:ext cx="74643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Возможность использования художественной литературы внутри LECTA</a:t>
              </a:r>
            </a:p>
          </p:txBody>
        </p:sp>
      </p:grpSp>
      <p:grpSp>
        <p:nvGrpSpPr>
          <p:cNvPr id="6" name="Группа 21"/>
          <p:cNvGrpSpPr/>
          <p:nvPr/>
        </p:nvGrpSpPr>
        <p:grpSpPr>
          <a:xfrm>
            <a:off x="544247" y="3470750"/>
            <a:ext cx="6683204" cy="369332"/>
            <a:chOff x="624879" y="1592597"/>
            <a:chExt cx="6683204" cy="369332"/>
          </a:xfrm>
        </p:grpSpPr>
        <p:sp>
          <p:nvSpPr>
            <p:cNvPr id="23" name="TextBox 22"/>
            <p:cNvSpPr txBox="1"/>
            <p:nvPr/>
          </p:nvSpPr>
          <p:spPr>
            <a:xfrm>
              <a:off x="624879" y="1592597"/>
              <a:ext cx="3599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C0504D"/>
                  </a:solidFill>
                </a:rPr>
                <a:t>4.</a:t>
              </a:r>
              <a:endParaRPr lang="ru-RU" dirty="0">
                <a:solidFill>
                  <a:srgbClr val="C0504D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170352" y="1592597"/>
              <a:ext cx="6137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С июля 2016 года возможность использования книговыдачи</a:t>
              </a:r>
            </a:p>
          </p:txBody>
        </p:sp>
      </p:grpSp>
      <p:grpSp>
        <p:nvGrpSpPr>
          <p:cNvPr id="7" name="Группа 25"/>
          <p:cNvGrpSpPr/>
          <p:nvPr/>
        </p:nvGrpSpPr>
        <p:grpSpPr>
          <a:xfrm>
            <a:off x="544247" y="4096802"/>
            <a:ext cx="7417179" cy="369332"/>
            <a:chOff x="624879" y="1592597"/>
            <a:chExt cx="7417179" cy="369332"/>
          </a:xfrm>
        </p:grpSpPr>
        <p:sp>
          <p:nvSpPr>
            <p:cNvPr id="27" name="TextBox 26"/>
            <p:cNvSpPr txBox="1"/>
            <p:nvPr/>
          </p:nvSpPr>
          <p:spPr>
            <a:xfrm>
              <a:off x="624879" y="1592597"/>
              <a:ext cx="3599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C0504D"/>
                  </a:solidFill>
                </a:rPr>
                <a:t>5.</a:t>
              </a:r>
              <a:endParaRPr lang="ru-RU" dirty="0">
                <a:solidFill>
                  <a:srgbClr val="C0504D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170352" y="1592597"/>
              <a:ext cx="68717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С сентября 2016 года возможность чтения книг и учебников онлайн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14012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176" y="218435"/>
            <a:ext cx="9140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953735"/>
                </a:solidFill>
                <a:cs typeface="Calibri"/>
              </a:rPr>
              <a:t>Условия книговыдачи</a:t>
            </a:r>
            <a:endParaRPr lang="ru-RU" sz="2400" dirty="0">
              <a:solidFill>
                <a:srgbClr val="953735"/>
              </a:solidFill>
              <a:cs typeface="Calibri"/>
            </a:endParaRPr>
          </a:p>
        </p:txBody>
      </p:sp>
      <p:pic>
        <p:nvPicPr>
          <p:cNvPr id="15" name="Изображение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5877" y="6022043"/>
            <a:ext cx="1652247" cy="4956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9617" y="1415902"/>
            <a:ext cx="78047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504D"/>
                </a:solidFill>
              </a:rPr>
              <a:t>«Книговыдача» </a:t>
            </a:r>
            <a:r>
              <a:rPr lang="ru-RU" dirty="0" smtClean="0"/>
              <a:t>– предоставление доступа к каталогу (ЭФУ, электронным сервисам, охраняемой художественной литературе) контента группы издательств при помощи платформы LECTA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9617" y="2501779"/>
            <a:ext cx="451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Продается количество (лимит) книговыдач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69616" y="3022360"/>
            <a:ext cx="76252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Книговыдача неохраняемой классической литературы (и другого контента аналогичного типа, помеченного в LECTA соответствующим образом) осуществляется вне лимита, без ограничений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3181" y="4096884"/>
            <a:ext cx="76116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Цена книговыдач – единая для всех типов и групп платного контента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56630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176" y="218435"/>
            <a:ext cx="9140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953735"/>
                </a:solidFill>
                <a:cs typeface="Calibri"/>
              </a:rPr>
              <a:t>Параметры книговыдачи</a:t>
            </a:r>
            <a:endParaRPr lang="ru-RU" sz="2400" dirty="0">
              <a:solidFill>
                <a:srgbClr val="953735"/>
              </a:solidFill>
              <a:cs typeface="Calibri"/>
            </a:endParaRPr>
          </a:p>
        </p:txBody>
      </p:sp>
      <p:pic>
        <p:nvPicPr>
          <p:cNvPr id="15" name="Изображение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5877" y="6022043"/>
            <a:ext cx="1652247" cy="49567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28886" y="1630948"/>
            <a:ext cx="702733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spcAft>
                <a:spcPts val="1200"/>
              </a:spcAft>
              <a:buFont typeface="Arial"/>
              <a:buChar char="•"/>
            </a:pPr>
            <a:r>
              <a:rPr lang="ru-RU" dirty="0" smtClean="0"/>
              <a:t>365 дней / 1 книга / 1 логин / 3 устройства для использования контента </a:t>
            </a:r>
            <a:r>
              <a:rPr lang="ru-RU" dirty="0" err="1" smtClean="0"/>
              <a:t>офф-лайн</a:t>
            </a:r>
            <a:endParaRPr lang="ru-RU" dirty="0" smtClean="0"/>
          </a:p>
          <a:p>
            <a:pPr marL="285750" lvl="1" indent="-285750">
              <a:spcAft>
                <a:spcPts val="1200"/>
              </a:spcAft>
              <a:buFont typeface="Arial"/>
              <a:buChar char="•"/>
            </a:pPr>
            <a:r>
              <a:rPr lang="ru-RU" dirty="0" smtClean="0"/>
              <a:t>Неиспользованные книговыдачи никогда не «сгорят»</a:t>
            </a:r>
          </a:p>
          <a:p>
            <a:pPr marL="285750" lvl="1" indent="-285750">
              <a:spcAft>
                <a:spcPts val="1200"/>
              </a:spcAft>
              <a:buFont typeface="Arial"/>
              <a:buChar char="•"/>
            </a:pPr>
            <a:r>
              <a:rPr lang="ru-RU" dirty="0" smtClean="0"/>
              <a:t>Книговыдача считается сделанной в момент нажатия кнопки «выдать книгу» учителем или библиотекарем</a:t>
            </a:r>
          </a:p>
          <a:p>
            <a:pPr marL="285750" lvl="1" indent="-285750">
              <a:spcAft>
                <a:spcPts val="1200"/>
              </a:spcAft>
              <a:buFont typeface="Arial"/>
              <a:buChar char="•"/>
            </a:pPr>
            <a:r>
              <a:rPr lang="ru-RU" dirty="0" smtClean="0"/>
              <a:t>Осуществивший книговыдачу учитель или библиотекарь может отменить ее в течение 72 часов в случае ошибки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61272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3954"/>
            <a:ext cx="9144000" cy="6409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955" y="177114"/>
            <a:ext cx="6678009" cy="626186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ПРИЛОЖЕНИЕ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LECTA 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В 2016 ГОДУ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979635" y="1"/>
            <a:ext cx="1164365" cy="752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4294967295"/>
          </p:nvPr>
        </p:nvSpPr>
        <p:spPr>
          <a:xfrm>
            <a:off x="3800475" y="6356351"/>
            <a:ext cx="154305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www.lecta.ru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4294967295"/>
          </p:nvPr>
        </p:nvSpPr>
        <p:spPr>
          <a:xfrm>
            <a:off x="6693594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CAF71F9-7DAD-7849-8098-1599716C2088}" type="slidenum">
              <a:rPr lang="ru-RU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pPr/>
              <a:t>23</a:t>
            </a:fld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0666" y="135064"/>
            <a:ext cx="1542402" cy="616961"/>
          </a:xfrm>
          <a:prstGeom prst="rect">
            <a:avLst/>
          </a:prstGeom>
        </p:spPr>
      </p:pic>
      <p:pic>
        <p:nvPicPr>
          <p:cNvPr id="13" name="5DB58007-CFEC-4887-87AD-31D9402E3BB9" descr="21507A89-BAAE-4CB2-924A-EF079216C5B9@internal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8136" y="749566"/>
            <a:ext cx="927752" cy="89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Ruben\Dropbox\O3\Проекты\Приложения\20160315 Прототипы v4.3\Lecta-portfel-8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8666" y="1153745"/>
            <a:ext cx="5267630" cy="526763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6932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176" y="218435"/>
            <a:ext cx="9140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953735"/>
                </a:solidFill>
                <a:cs typeface="Calibri"/>
              </a:rPr>
              <a:t>Как перейти на </a:t>
            </a:r>
            <a:r>
              <a:rPr lang="en-US" sz="2400" dirty="0" smtClean="0">
                <a:solidFill>
                  <a:srgbClr val="953735"/>
                </a:solidFill>
                <a:cs typeface="Calibri"/>
              </a:rPr>
              <a:t>LECTA</a:t>
            </a:r>
            <a:endParaRPr lang="ru-RU" sz="2400" dirty="0">
              <a:solidFill>
                <a:srgbClr val="953735"/>
              </a:solidFill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9617" y="977780"/>
            <a:ext cx="6546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Для пользователей, которые зарегистрированы (имеют аккаунт)</a:t>
            </a:r>
            <a:endParaRPr lang="en-US" dirty="0"/>
          </a:p>
          <a:p>
            <a:r>
              <a:rPr lang="ru-RU" dirty="0" smtClean="0"/>
              <a:t>на платформах «Дай5!» и «Азбука»</a:t>
            </a:r>
            <a:r>
              <a:rPr lang="en-US" dirty="0" smtClean="0"/>
              <a:t> </a:t>
            </a:r>
            <a:r>
              <a:rPr lang="ru-RU" dirty="0" smtClean="0"/>
              <a:t>необходимо:</a:t>
            </a:r>
          </a:p>
        </p:txBody>
      </p:sp>
      <p:grpSp>
        <p:nvGrpSpPr>
          <p:cNvPr id="2" name="Группа 7"/>
          <p:cNvGrpSpPr/>
          <p:nvPr/>
        </p:nvGrpSpPr>
        <p:grpSpPr>
          <a:xfrm>
            <a:off x="671246" y="1747818"/>
            <a:ext cx="6251976" cy="738664"/>
            <a:chOff x="624879" y="1536153"/>
            <a:chExt cx="6251976" cy="738664"/>
          </a:xfrm>
        </p:grpSpPr>
        <p:sp>
          <p:nvSpPr>
            <p:cNvPr id="9" name="TextBox 8"/>
            <p:cNvSpPr txBox="1"/>
            <p:nvPr/>
          </p:nvSpPr>
          <p:spPr>
            <a:xfrm>
              <a:off x="624879" y="1592597"/>
              <a:ext cx="3599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chemeClr val="accent2"/>
                  </a:solidFill>
                </a:rPr>
                <a:t>1.</a:t>
              </a:r>
              <a:endParaRPr lang="ru-RU" dirty="0">
                <a:solidFill>
                  <a:schemeClr val="accent2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86909" y="1536153"/>
              <a:ext cx="588994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Скачать приложение </a:t>
              </a:r>
              <a:r>
                <a:rPr lang="en-US" dirty="0" smtClean="0"/>
                <a:t>LECTA </a:t>
              </a:r>
              <a:r>
                <a:rPr lang="ru-RU" dirty="0" smtClean="0"/>
                <a:t>на сайте </a:t>
              </a:r>
              <a:r>
                <a:rPr lang="en-US" sz="2400" b="1" dirty="0" smtClean="0">
                  <a:solidFill>
                    <a:schemeClr val="accent2">
                      <a:lumMod val="75000"/>
                    </a:schemeClr>
                  </a:solidFill>
                  <a:hlinkClick r:id="rId2"/>
                </a:rPr>
                <a:t>https://lecta.ru/</a:t>
              </a:r>
              <a:endParaRPr lang="ru-RU" sz="24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r>
                <a:rPr lang="ru-RU" dirty="0" smtClean="0"/>
                <a:t>и установить на электронное устройство   </a:t>
              </a:r>
              <a:endParaRPr lang="ru-RU" dirty="0"/>
            </a:p>
          </p:txBody>
        </p:sp>
      </p:grpSp>
      <p:pic>
        <p:nvPicPr>
          <p:cNvPr id="3" name="Изображение 2" descr="Снимок экрана 2016-04-17 в 22.49.00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667" y="2563481"/>
            <a:ext cx="7450666" cy="429451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28213" y="6310179"/>
            <a:ext cx="6087574" cy="369332"/>
          </a:xfrm>
          <a:prstGeom prst="rect">
            <a:avLst/>
          </a:prstGeom>
          <a:solidFill>
            <a:schemeClr val="bg1"/>
          </a:solidFill>
          <a:ln>
            <a:solidFill>
              <a:srgbClr val="C0504D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Внимание! Требуется устойчивое соединение с интернетом</a:t>
            </a:r>
          </a:p>
        </p:txBody>
      </p:sp>
    </p:spTree>
    <p:extLst>
      <p:ext uri="{BB962C8B-B14F-4D97-AF65-F5344CB8AC3E}">
        <p14:creationId xmlns:p14="http://schemas.microsoft.com/office/powerpoint/2010/main" val="42001940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176" y="218435"/>
            <a:ext cx="9140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953735"/>
                </a:solidFill>
                <a:cs typeface="Calibri"/>
              </a:rPr>
              <a:t>Как перейти на </a:t>
            </a:r>
            <a:r>
              <a:rPr lang="en-US" sz="2400" dirty="0" smtClean="0">
                <a:solidFill>
                  <a:srgbClr val="953735"/>
                </a:solidFill>
                <a:cs typeface="Calibri"/>
              </a:rPr>
              <a:t>LECTA</a:t>
            </a:r>
            <a:endParaRPr lang="ru-RU" sz="2400" dirty="0">
              <a:solidFill>
                <a:srgbClr val="953735"/>
              </a:solidFill>
              <a:cs typeface="Calibri"/>
            </a:endParaRPr>
          </a:p>
        </p:txBody>
      </p:sp>
      <p:grpSp>
        <p:nvGrpSpPr>
          <p:cNvPr id="2" name="Группа 7"/>
          <p:cNvGrpSpPr/>
          <p:nvPr/>
        </p:nvGrpSpPr>
        <p:grpSpPr>
          <a:xfrm>
            <a:off x="784134" y="943491"/>
            <a:ext cx="7862078" cy="646331"/>
            <a:chOff x="624879" y="1592597"/>
            <a:chExt cx="7862078" cy="646331"/>
          </a:xfrm>
        </p:grpSpPr>
        <p:sp>
          <p:nvSpPr>
            <p:cNvPr id="9" name="TextBox 8"/>
            <p:cNvSpPr txBox="1"/>
            <p:nvPr/>
          </p:nvSpPr>
          <p:spPr>
            <a:xfrm>
              <a:off x="624879" y="1592597"/>
              <a:ext cx="3599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chemeClr val="accent2"/>
                  </a:solidFill>
                </a:rPr>
                <a:t>2.</a:t>
              </a:r>
              <a:endParaRPr lang="ru-RU" dirty="0">
                <a:solidFill>
                  <a:schemeClr val="accent2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72798" y="1592597"/>
              <a:ext cx="75141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Открыть приложение </a:t>
              </a:r>
              <a:r>
                <a:rPr lang="en-US" dirty="0" smtClean="0"/>
                <a:t>LECTA </a:t>
              </a:r>
              <a:r>
                <a:rPr lang="ru-RU" dirty="0" smtClean="0"/>
                <a:t>на электронном устройстве и воспользоваться</a:t>
              </a:r>
            </a:p>
            <a:p>
              <a:r>
                <a:rPr lang="ru-RU" dirty="0" smtClean="0"/>
                <a:t>восстановлением пароля</a:t>
              </a:r>
            </a:p>
          </p:txBody>
        </p:sp>
      </p:grpSp>
      <p:pic>
        <p:nvPicPr>
          <p:cNvPr id="11" name="Picture 2" descr="C:\Users\Ruben\Dropbox\O3\Проекты\Приложения\20160317 Азбука перекрашенная под LECTA\login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331" y="1801487"/>
            <a:ext cx="7884498" cy="468741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трелка вправо 13"/>
          <p:cNvSpPr/>
          <p:nvPr/>
        </p:nvSpPr>
        <p:spPr>
          <a:xfrm rot="19279374">
            <a:off x="3613114" y="4383499"/>
            <a:ext cx="685177" cy="208996"/>
          </a:xfrm>
          <a:prstGeom prst="rightArrow">
            <a:avLst>
              <a:gd name="adj1" fmla="val 28432"/>
              <a:gd name="adj2" fmla="val 136688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528213" y="6310179"/>
            <a:ext cx="6087574" cy="369332"/>
          </a:xfrm>
          <a:prstGeom prst="rect">
            <a:avLst/>
          </a:prstGeom>
          <a:solidFill>
            <a:schemeClr val="bg1"/>
          </a:solidFill>
          <a:ln>
            <a:solidFill>
              <a:srgbClr val="C0504D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Внимание! Требуется устойчивое соединение с интернетом</a:t>
            </a:r>
          </a:p>
        </p:txBody>
      </p:sp>
    </p:spTree>
    <p:extLst>
      <p:ext uri="{BB962C8B-B14F-4D97-AF65-F5344CB8AC3E}">
        <p14:creationId xmlns:p14="http://schemas.microsoft.com/office/powerpoint/2010/main" val="29486309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 descr="Снимок экрана 2016-04-17 в 23.38.38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8213" y="2228911"/>
            <a:ext cx="6087574" cy="414652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3176" y="218435"/>
            <a:ext cx="9140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953735"/>
                </a:solidFill>
                <a:cs typeface="Calibri"/>
              </a:rPr>
              <a:t>Как перейти на </a:t>
            </a:r>
            <a:r>
              <a:rPr lang="en-US" sz="2400" dirty="0" smtClean="0">
                <a:solidFill>
                  <a:srgbClr val="953735"/>
                </a:solidFill>
                <a:cs typeface="Calibri"/>
              </a:rPr>
              <a:t>LECTA</a:t>
            </a:r>
            <a:endParaRPr lang="ru-RU" sz="2400" dirty="0">
              <a:solidFill>
                <a:srgbClr val="953735"/>
              </a:solidFill>
              <a:cs typeface="Calibri"/>
            </a:endParaRPr>
          </a:p>
        </p:txBody>
      </p:sp>
      <p:grpSp>
        <p:nvGrpSpPr>
          <p:cNvPr id="2" name="Группа 7"/>
          <p:cNvGrpSpPr/>
          <p:nvPr/>
        </p:nvGrpSpPr>
        <p:grpSpPr>
          <a:xfrm>
            <a:off x="1009910" y="943491"/>
            <a:ext cx="6626826" cy="1200329"/>
            <a:chOff x="624879" y="1592597"/>
            <a:chExt cx="5652709" cy="1200329"/>
          </a:xfrm>
        </p:grpSpPr>
        <p:sp>
          <p:nvSpPr>
            <p:cNvPr id="9" name="TextBox 8"/>
            <p:cNvSpPr txBox="1"/>
            <p:nvPr/>
          </p:nvSpPr>
          <p:spPr>
            <a:xfrm>
              <a:off x="624879" y="1592597"/>
              <a:ext cx="3599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chemeClr val="accent2"/>
                  </a:solidFill>
                </a:rPr>
                <a:t>3.</a:t>
              </a:r>
              <a:endParaRPr lang="ru-RU" dirty="0">
                <a:solidFill>
                  <a:schemeClr val="accent2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48724" y="1592597"/>
              <a:ext cx="532886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Войти в приложение </a:t>
              </a:r>
              <a:r>
                <a:rPr lang="en-US" dirty="0" smtClean="0"/>
                <a:t>LECTA</a:t>
              </a:r>
              <a:r>
                <a:rPr lang="ru-RU" dirty="0" smtClean="0"/>
                <a:t>, используя свой логин и новый</a:t>
              </a:r>
            </a:p>
            <a:p>
              <a:r>
                <a:rPr lang="ru-RU" dirty="0" smtClean="0"/>
                <a:t>(восстановленный) пароль. Вы увидите доступные учебники.</a:t>
              </a:r>
            </a:p>
            <a:p>
              <a:r>
                <a:rPr lang="ru-RU" dirty="0"/>
                <a:t>Чтобы скачать учебник нужно нажать на облачко со </a:t>
              </a:r>
              <a:r>
                <a:rPr lang="ru-RU" dirty="0" smtClean="0"/>
                <a:t>стрелкой</a:t>
              </a:r>
            </a:p>
            <a:p>
              <a:r>
                <a:rPr lang="ru-RU" dirty="0" smtClean="0"/>
                <a:t> </a:t>
              </a:r>
              <a:r>
                <a:rPr lang="ru-RU" dirty="0"/>
                <a:t>справа от обложки. 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528213" y="6310179"/>
            <a:ext cx="6087574" cy="369332"/>
          </a:xfrm>
          <a:prstGeom prst="rect">
            <a:avLst/>
          </a:prstGeom>
          <a:solidFill>
            <a:schemeClr val="bg1"/>
          </a:solidFill>
          <a:ln>
            <a:solidFill>
              <a:srgbClr val="C0504D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Внимание! Требуется устойчивое соединение с интернетом</a:t>
            </a:r>
          </a:p>
        </p:txBody>
      </p:sp>
      <p:sp>
        <p:nvSpPr>
          <p:cNvPr id="16" name="Овал 15"/>
          <p:cNvSpPr/>
          <p:nvPr/>
        </p:nvSpPr>
        <p:spPr>
          <a:xfrm>
            <a:off x="2634567" y="3256774"/>
            <a:ext cx="356991" cy="3569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5852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Ruben\Dropbox\O3\Проекты\Приложения\20160317 Азбука перекрашенная под LECTA\kniga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3488" y="1810890"/>
            <a:ext cx="7217024" cy="428510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176" y="218435"/>
            <a:ext cx="9140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953735"/>
                </a:solidFill>
                <a:cs typeface="Calibri"/>
              </a:rPr>
              <a:t>Как перейти на </a:t>
            </a:r>
            <a:r>
              <a:rPr lang="en-US" sz="2400" dirty="0" smtClean="0">
                <a:solidFill>
                  <a:srgbClr val="953735"/>
                </a:solidFill>
                <a:cs typeface="Calibri"/>
              </a:rPr>
              <a:t>LECTA</a:t>
            </a:r>
            <a:endParaRPr lang="ru-RU" sz="2400" dirty="0">
              <a:solidFill>
                <a:srgbClr val="953735"/>
              </a:solidFill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88523" y="901158"/>
            <a:ext cx="6966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После скачивания учебником можно пользоваться без подключения к сети </a:t>
            </a:r>
            <a:r>
              <a:rPr lang="ru-RU" dirty="0" smtClean="0"/>
              <a:t>интернет!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60135" y="6065620"/>
            <a:ext cx="4023730" cy="369332"/>
          </a:xfrm>
          <a:prstGeom prst="rect">
            <a:avLst/>
          </a:prstGeom>
          <a:solidFill>
            <a:schemeClr val="bg1"/>
          </a:solidFill>
          <a:ln>
            <a:solidFill>
              <a:srgbClr val="C0504D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Не получилось? Пишите: </a:t>
            </a:r>
            <a:r>
              <a:rPr lang="en-US" b="1" dirty="0" smtClean="0"/>
              <a:t>start@lecta.ru</a:t>
            </a:r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31659802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47430" y="1690701"/>
            <a:ext cx="5681141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Сергей Кутузов</a:t>
            </a:r>
          </a:p>
          <a:p>
            <a:r>
              <a:rPr lang="ru-RU" sz="2400" dirty="0">
                <a:solidFill>
                  <a:srgbClr val="7F7F7F"/>
                </a:solidFill>
              </a:rPr>
              <a:t>с</a:t>
            </a:r>
            <a:r>
              <a:rPr lang="ru-RU" sz="2400" dirty="0" smtClean="0">
                <a:solidFill>
                  <a:srgbClr val="7F7F7F"/>
                </a:solidFill>
              </a:rPr>
              <a:t>тарший методист по ЭФУ</a:t>
            </a:r>
          </a:p>
          <a:p>
            <a:r>
              <a:rPr lang="ru-RU" sz="2400" dirty="0" smtClean="0">
                <a:solidFill>
                  <a:srgbClr val="7F7F7F"/>
                </a:solidFill>
              </a:rPr>
              <a:t>объединенной издательской группы «ДРОФА» – «ВЕНТАНА-ГРАФ», аспирант МИОО </a:t>
            </a:r>
            <a:r>
              <a:rPr lang="en-US" sz="4000" dirty="0" err="1" smtClean="0"/>
              <a:t>kutuzov.s@drofa.ru</a:t>
            </a:r>
            <a:endParaRPr lang="en-US" sz="4000" dirty="0" smtClean="0"/>
          </a:p>
        </p:txBody>
      </p:sp>
      <p:pic>
        <p:nvPicPr>
          <p:cNvPr id="2" name="Изображение 1" descr="Кутузов С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2004" y="1098631"/>
            <a:ext cx="1095252" cy="1094900"/>
          </a:xfrm>
          <a:prstGeom prst="ellipse">
            <a:avLst/>
          </a:prstGeom>
        </p:spPr>
      </p:pic>
      <p:grpSp>
        <p:nvGrpSpPr>
          <p:cNvPr id="3" name="Группа 4"/>
          <p:cNvGrpSpPr/>
          <p:nvPr/>
        </p:nvGrpSpPr>
        <p:grpSpPr>
          <a:xfrm>
            <a:off x="4234217" y="5736715"/>
            <a:ext cx="675566" cy="266958"/>
            <a:chOff x="7429520" y="5985788"/>
            <a:chExt cx="1000132" cy="395213"/>
          </a:xfrm>
        </p:grpSpPr>
        <p:pic>
          <p:nvPicPr>
            <p:cNvPr id="7" name="Picture 5" descr="\\parovoz\all_reklama\9191_New_Style_VG\Logo_VG\logo_vg_titul.eps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5057" y="5991268"/>
              <a:ext cx="434595" cy="3666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6" descr="C:\Documents and Settings\shestak\Рабочий стол\000002553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9520" y="5985788"/>
              <a:ext cx="500066" cy="39521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TextBox 8"/>
          <p:cNvSpPr txBox="1"/>
          <p:nvPr/>
        </p:nvSpPr>
        <p:spPr>
          <a:xfrm>
            <a:off x="3075437" y="6170120"/>
            <a:ext cx="29931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kern="0" spc="14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ОБЪЕДИНЕННАЯ ИЗДАТЕЛЬСКАЯ ГРУППА</a:t>
            </a:r>
          </a:p>
          <a:p>
            <a:pPr algn="ctr"/>
            <a:r>
              <a:rPr lang="ru-RU" sz="1000" kern="0" spc="14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«ДРОФА» – «ВЕНТАНА-ГРАФ»</a:t>
            </a:r>
            <a:endParaRPr lang="ru-RU" sz="1000" kern="0" spc="14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990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-36512" y="4869160"/>
            <a:ext cx="9147175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50000">
                <a:schemeClr val="accent5">
                  <a:lumMod val="9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-25400" y="2268161"/>
            <a:ext cx="9147175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50000">
                <a:schemeClr val="accent5">
                  <a:lumMod val="9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2530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0" y="0"/>
            <a:ext cx="9144000" cy="1052513"/>
          </a:xfrm>
          <a:prstGeom prst="rect">
            <a:avLst/>
          </a:prstGeom>
          <a:gradFill>
            <a:gsLst>
              <a:gs pos="0">
                <a:srgbClr val="002963">
                  <a:alpha val="0"/>
                </a:srgbClr>
              </a:gs>
              <a:gs pos="80000">
                <a:srgbClr val="002963"/>
              </a:gs>
              <a:gs pos="100000">
                <a:srgbClr val="002963"/>
              </a:gs>
            </a:gsLst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Cambria" pitchFamily="18" charset="0"/>
            </a:endParaRPr>
          </a:p>
        </p:txBody>
      </p:sp>
      <p:sp>
        <p:nvSpPr>
          <p:cNvPr id="17" name="Заголовок 6"/>
          <p:cNvSpPr txBox="1">
            <a:spLocks/>
          </p:cNvSpPr>
          <p:nvPr/>
        </p:nvSpPr>
        <p:spPr bwMode="auto">
          <a:xfrm>
            <a:off x="0" y="57150"/>
            <a:ext cx="91440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defRPr/>
            </a:pPr>
            <a:r>
              <a:rPr lang="ru-RU" sz="2000" dirty="0" smtClean="0">
                <a:solidFill>
                  <a:schemeClr val="bg1"/>
                </a:solidFill>
                <a:latin typeface="Cambria" pitchFamily="18" charset="0"/>
                <a:ea typeface="+mj-ea"/>
                <a:cs typeface="+mj-cs"/>
              </a:rPr>
              <a:t>Нормативное обоснование введения в образовательный процесс</a:t>
            </a:r>
          </a:p>
          <a:p>
            <a:pPr algn="ctr" eaLnBrk="0" hangingPunct="0">
              <a:defRPr/>
            </a:pPr>
            <a:r>
              <a:rPr lang="ru-RU" sz="2000" dirty="0" smtClean="0">
                <a:solidFill>
                  <a:schemeClr val="bg1"/>
                </a:solidFill>
                <a:latin typeface="Cambria" pitchFamily="18" charset="0"/>
                <a:ea typeface="+mj-ea"/>
                <a:cs typeface="+mj-cs"/>
              </a:rPr>
              <a:t>электронных форм учебников</a:t>
            </a:r>
            <a:endParaRPr lang="ru-RU" sz="2000" dirty="0">
              <a:solidFill>
                <a:schemeClr val="bg1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22540" name="TextBox 10"/>
          <p:cNvSpPr txBox="1">
            <a:spLocks noChangeArrowheads="1"/>
          </p:cNvSpPr>
          <p:nvPr/>
        </p:nvSpPr>
        <p:spPr bwMode="auto">
          <a:xfrm>
            <a:off x="8459788" y="6393135"/>
            <a:ext cx="431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fld id="{BF615550-07E6-4998-BFE5-0D3D643EBAC5}" type="slidenum">
              <a:rPr lang="ru-RU" sz="1200" b="1">
                <a:solidFill>
                  <a:srgbClr val="002963"/>
                </a:solidFill>
                <a:latin typeface="Cambria" pitchFamily="18" charset="0"/>
              </a:rPr>
              <a:pPr algn="ctr"/>
              <a:t>3</a:t>
            </a:fld>
            <a:endParaRPr lang="ru-RU" sz="1200" b="1">
              <a:solidFill>
                <a:srgbClr val="002963"/>
              </a:solidFill>
              <a:latin typeface="Cambr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50" y="1052513"/>
            <a:ext cx="91408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Cambria" pitchFamily="18" charset="0"/>
              </a:rPr>
              <a:t>Приказ Минобрнауки России от 8 декабря 2014 г. № 1559 г. Москва «О внесении изменений в Порядок формирования федерального перечня учебников…» </a:t>
            </a:r>
            <a:endParaRPr lang="ru-RU" sz="2400" dirty="0">
              <a:latin typeface="Cambria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15875" y="2837835"/>
            <a:ext cx="91376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Clr>
                <a:srgbClr val="FF0000"/>
              </a:buClr>
              <a:buSzPct val="150000"/>
              <a:buFont typeface="Wingdings" pitchFamily="2" charset="2"/>
              <a:buChar char="ü"/>
            </a:pPr>
            <a:r>
              <a:rPr lang="ru-RU" dirty="0" smtClean="0">
                <a:latin typeface="Cambria" pitchFamily="18" charset="0"/>
              </a:rPr>
              <a:t> </a:t>
            </a:r>
            <a:r>
              <a:rPr lang="ru-RU" altLang="ru-RU" dirty="0" smtClean="0">
                <a:latin typeface="Cambria" pitchFamily="18" charset="0"/>
              </a:rPr>
              <a:t>Наличие электронной формы учебника является обязательным требованием для учебника, включенного в Федеральный перечень</a:t>
            </a:r>
            <a:r>
              <a:rPr lang="ru-RU" dirty="0" smtClean="0">
                <a:latin typeface="Cambria" pitchFamily="18" charset="0"/>
              </a:rPr>
              <a:t>;</a:t>
            </a:r>
          </a:p>
          <a:p>
            <a:pPr marL="0" lvl="1">
              <a:buClr>
                <a:srgbClr val="FF0000"/>
              </a:buClr>
              <a:buSzPct val="150000"/>
              <a:buFont typeface="Wingdings" pitchFamily="2" charset="2"/>
              <a:buChar char="ü"/>
            </a:pPr>
            <a:endParaRPr lang="ru-RU" dirty="0" smtClean="0">
              <a:latin typeface="Cambria" pitchFamily="18" charset="0"/>
            </a:endParaRPr>
          </a:p>
          <a:p>
            <a:pPr marL="0" lvl="1">
              <a:buClr>
                <a:srgbClr val="FF0000"/>
              </a:buClr>
              <a:buSzPct val="150000"/>
              <a:buFont typeface="Wingdings" pitchFamily="2" charset="2"/>
              <a:buChar char="ü"/>
            </a:pPr>
            <a:r>
              <a:rPr lang="ru-RU" dirty="0" smtClean="0">
                <a:latin typeface="Cambria" pitchFamily="18" charset="0"/>
              </a:rPr>
              <a:t> Вводится понятие электронной формы учебника: электронное издание, соответствующее по структуре, содержанию и художественному оформлению печатной форме учебника, содержащее мультимедийные элементы и интерактивные ссылки, расширяющие и дополняющие содержание учебника.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-15875" y="2378527"/>
            <a:ext cx="91408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Cambria" pitchFamily="18" charset="0"/>
              </a:rPr>
              <a:t>Пункт 3. Подпункт «б»</a:t>
            </a:r>
            <a:endParaRPr lang="ru-RU" sz="1600" dirty="0">
              <a:latin typeface="Cambria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-19050" y="5013176"/>
            <a:ext cx="91408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Cambria" pitchFamily="18" charset="0"/>
              </a:rPr>
              <a:t>Пункт 17. Подпункт «17.2». Подпункт «17.3»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-15875" y="5530006"/>
            <a:ext cx="91408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Clr>
                <a:srgbClr val="FF0000"/>
              </a:buClr>
              <a:buSzPct val="150000"/>
              <a:buFont typeface="Wingdings" pitchFamily="2" charset="2"/>
              <a:buChar char="ü"/>
            </a:pPr>
            <a:r>
              <a:rPr lang="ru-RU" dirty="0" smtClean="0">
                <a:latin typeface="Cambria" pitchFamily="18" charset="0"/>
              </a:rPr>
              <a:t> Указаны требования к электронным формам учебников, каждое из которых является обязательным для включения учебника и его электронной формы в Федеральный перечень.</a:t>
            </a:r>
          </a:p>
        </p:txBody>
      </p:sp>
      <p:grpSp>
        <p:nvGrpSpPr>
          <p:cNvPr id="2" name="Группа 15"/>
          <p:cNvGrpSpPr/>
          <p:nvPr/>
        </p:nvGrpSpPr>
        <p:grpSpPr>
          <a:xfrm>
            <a:off x="6788801" y="6245839"/>
            <a:ext cx="1011574" cy="495529"/>
            <a:chOff x="4042833" y="5949279"/>
            <a:chExt cx="952046" cy="466369"/>
          </a:xfrm>
        </p:grpSpPr>
        <p:pic>
          <p:nvPicPr>
            <p:cNvPr id="19" name="Изображение 18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18372" y="5949279"/>
              <a:ext cx="476507" cy="466369"/>
            </a:xfrm>
            <a:prstGeom prst="rect">
              <a:avLst/>
            </a:prstGeom>
          </p:spPr>
        </p:pic>
        <p:pic>
          <p:nvPicPr>
            <p:cNvPr id="24" name="Изображение 23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42833" y="5949279"/>
              <a:ext cx="466369" cy="4663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2625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Схема 23"/>
          <p:cNvGraphicFramePr/>
          <p:nvPr/>
        </p:nvGraphicFramePr>
        <p:xfrm>
          <a:off x="250824" y="1052736"/>
          <a:ext cx="8713789" cy="5265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0" y="0"/>
            <a:ext cx="9144000" cy="1052513"/>
          </a:xfrm>
          <a:prstGeom prst="rect">
            <a:avLst/>
          </a:prstGeom>
          <a:gradFill>
            <a:gsLst>
              <a:gs pos="0">
                <a:srgbClr val="002963">
                  <a:alpha val="0"/>
                </a:srgbClr>
              </a:gs>
              <a:gs pos="80000">
                <a:srgbClr val="002963"/>
              </a:gs>
              <a:gs pos="100000">
                <a:srgbClr val="002963"/>
              </a:gs>
            </a:gsLst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Cambria" pitchFamily="18" charset="0"/>
            </a:endParaRPr>
          </a:p>
        </p:txBody>
      </p:sp>
      <p:sp>
        <p:nvSpPr>
          <p:cNvPr id="17" name="Заголовок 6"/>
          <p:cNvSpPr txBox="1">
            <a:spLocks/>
          </p:cNvSpPr>
          <p:nvPr/>
        </p:nvSpPr>
        <p:spPr bwMode="auto">
          <a:xfrm>
            <a:off x="250825" y="57150"/>
            <a:ext cx="8640763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defRPr/>
            </a:pPr>
            <a:r>
              <a:rPr lang="ru-RU" sz="2000" dirty="0">
                <a:solidFill>
                  <a:schemeClr val="bg1"/>
                </a:solidFill>
                <a:latin typeface="Cambria" pitchFamily="18" charset="0"/>
                <a:ea typeface="+mj-ea"/>
                <a:cs typeface="+mj-cs"/>
              </a:rPr>
              <a:t>Что такое </a:t>
            </a:r>
            <a:r>
              <a:rPr lang="ru-RU" sz="2000" dirty="0" smtClean="0">
                <a:solidFill>
                  <a:schemeClr val="bg1"/>
                </a:solidFill>
                <a:latin typeface="Cambria" pitchFamily="18" charset="0"/>
                <a:ea typeface="+mj-ea"/>
                <a:cs typeface="+mj-cs"/>
              </a:rPr>
              <a:t>электронная форма учебника (ЭФУ)?</a:t>
            </a:r>
            <a:endParaRPr lang="ru-RU" sz="2000" dirty="0">
              <a:solidFill>
                <a:schemeClr val="bg1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424238" y="4425950"/>
            <a:ext cx="2443162" cy="4619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1200" i="1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Согласно Приказа </a:t>
            </a:r>
            <a:r>
              <a:rPr lang="ru-RU" sz="1200" i="1" dirty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МОиН  РФ </a:t>
            </a:r>
          </a:p>
          <a:p>
            <a:pPr algn="ctr" eaLnBrk="0" hangingPunct="0">
              <a:defRPr/>
            </a:pPr>
            <a:r>
              <a:rPr lang="ru-RU" sz="1200" i="1" dirty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№ 1559 от  8 декабря 2014 г.</a:t>
            </a:r>
            <a:endParaRPr lang="ru-RU" i="1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23559" name="Picture 5" descr="C:\Documents and Settings\gubatenko.t\Мои документы\Downloads\noun_7364_cc.pn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738" y="1268413"/>
            <a:ext cx="110490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1" name="TextBox 36"/>
          <p:cNvSpPr txBox="1">
            <a:spLocks noChangeArrowheads="1"/>
          </p:cNvSpPr>
          <p:nvPr/>
        </p:nvSpPr>
        <p:spPr bwMode="auto">
          <a:xfrm>
            <a:off x="7235825" y="3435380"/>
            <a:ext cx="172878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marL="88900" indent="-88900">
              <a:buClr>
                <a:srgbClr val="002963"/>
              </a:buClr>
              <a:buFont typeface="Wingdings" pitchFamily="2" charset="2"/>
              <a:buChar char="§"/>
            </a:pPr>
            <a:r>
              <a:rPr lang="ru-RU" altLang="ru-RU" sz="1600" dirty="0">
                <a:latin typeface="Cambria" pitchFamily="18" charset="0"/>
              </a:rPr>
              <a:t> Соответствует по структуре, содержанию и художественному оформлению печатной форме учебнике</a:t>
            </a:r>
          </a:p>
        </p:txBody>
      </p:sp>
      <p:sp>
        <p:nvSpPr>
          <p:cNvPr id="23562" name="TextBox 40"/>
          <p:cNvSpPr txBox="1">
            <a:spLocks noChangeArrowheads="1"/>
          </p:cNvSpPr>
          <p:nvPr/>
        </p:nvSpPr>
        <p:spPr bwMode="auto">
          <a:xfrm>
            <a:off x="5302250" y="1268413"/>
            <a:ext cx="36623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marL="88900" indent="-88900">
              <a:buClr>
                <a:srgbClr val="002963"/>
              </a:buClr>
              <a:buFont typeface="Wingdings" pitchFamily="2" charset="2"/>
              <a:buChar char="§"/>
            </a:pPr>
            <a:r>
              <a:rPr lang="ru-RU" altLang="ru-RU" sz="1600" dirty="0">
                <a:latin typeface="Cambria" pitchFamily="18" charset="0"/>
              </a:rPr>
              <a:t> Электронное </a:t>
            </a:r>
            <a:r>
              <a:rPr lang="ru-RU" altLang="ru-RU" sz="1600" dirty="0" smtClean="0">
                <a:latin typeface="Cambria" pitchFamily="18" charset="0"/>
              </a:rPr>
              <a:t>издание</a:t>
            </a:r>
            <a:endParaRPr lang="ru-RU" altLang="ru-RU" sz="1600" dirty="0">
              <a:latin typeface="Cambria" pitchFamily="18" charset="0"/>
            </a:endParaRPr>
          </a:p>
        </p:txBody>
      </p:sp>
      <p:sp>
        <p:nvSpPr>
          <p:cNvPr id="23563" name="TextBox 41"/>
          <p:cNvSpPr txBox="1">
            <a:spLocks noChangeArrowheads="1"/>
          </p:cNvSpPr>
          <p:nvPr/>
        </p:nvSpPr>
        <p:spPr bwMode="auto">
          <a:xfrm>
            <a:off x="250824" y="3435380"/>
            <a:ext cx="223294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marL="88900" indent="-88900">
              <a:buClr>
                <a:srgbClr val="002963"/>
              </a:buClr>
              <a:buFont typeface="Wingdings" pitchFamily="2" charset="2"/>
              <a:buChar char="§"/>
            </a:pPr>
            <a:r>
              <a:rPr lang="ru-RU" altLang="ru-RU" sz="1600" dirty="0">
                <a:latin typeface="Cambria" pitchFamily="18" charset="0"/>
              </a:rPr>
              <a:t>Снабжено мультимедийными элементами и интерактивными </a:t>
            </a:r>
            <a:r>
              <a:rPr lang="ru-RU" altLang="ru-RU" sz="1600" dirty="0" smtClean="0">
                <a:latin typeface="Cambria" pitchFamily="18" charset="0"/>
              </a:rPr>
              <a:t>ссылками, расширяющие и дополняющие содержание</a:t>
            </a:r>
            <a:r>
              <a:rPr lang="en-US" altLang="ru-RU" sz="1600" dirty="0">
                <a:latin typeface="Cambria" pitchFamily="18" charset="0"/>
              </a:rPr>
              <a:t> </a:t>
            </a:r>
            <a:r>
              <a:rPr lang="en-US" altLang="ru-RU" sz="1600" dirty="0" smtClean="0">
                <a:latin typeface="Cambria" pitchFamily="18" charset="0"/>
              </a:rPr>
              <a:t>   </a:t>
            </a:r>
            <a:r>
              <a:rPr lang="ru-RU" altLang="ru-RU" sz="1600" dirty="0" smtClean="0">
                <a:latin typeface="Cambria" pitchFamily="18" charset="0"/>
              </a:rPr>
              <a:t>учебника</a:t>
            </a:r>
            <a:endParaRPr lang="ru-RU" altLang="ru-RU" sz="1600" dirty="0">
              <a:latin typeface="Cambria" pitchFamily="18" charset="0"/>
            </a:endParaRPr>
          </a:p>
        </p:txBody>
      </p:sp>
      <p:pic>
        <p:nvPicPr>
          <p:cNvPr id="23564" name="Picture 6" descr="C:\Documents and Settings\gubatenko.t\Мои документы\Downloads\noun_3542_cc.pn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4523582"/>
            <a:ext cx="118745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5" name="Picture 7" descr="C:\Documents and Settings\gubatenko.t\Мои документы\Downloads\noun_15307_cc.pn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3763" y="4466432"/>
            <a:ext cx="1260475" cy="84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8" name="TextBox 17"/>
          <p:cNvSpPr txBox="1">
            <a:spLocks noChangeArrowheads="1"/>
          </p:cNvSpPr>
          <p:nvPr/>
        </p:nvSpPr>
        <p:spPr bwMode="auto">
          <a:xfrm>
            <a:off x="8459788" y="6267450"/>
            <a:ext cx="431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fld id="{DF3DA6DF-51DA-4A32-B257-40E6980899C4}" type="slidenum">
              <a:rPr lang="ru-RU" sz="1200" b="1">
                <a:solidFill>
                  <a:srgbClr val="002963"/>
                </a:solidFill>
                <a:latin typeface="Cambria" pitchFamily="18" charset="0"/>
              </a:rPr>
              <a:pPr algn="ctr"/>
              <a:t>4</a:t>
            </a:fld>
            <a:endParaRPr lang="ru-RU" sz="1200" b="1">
              <a:solidFill>
                <a:srgbClr val="002963"/>
              </a:solidFill>
              <a:latin typeface="Cambria" pitchFamily="18" charset="0"/>
            </a:endParaRPr>
          </a:p>
        </p:txBody>
      </p:sp>
      <p:grpSp>
        <p:nvGrpSpPr>
          <p:cNvPr id="2" name="Группа 14"/>
          <p:cNvGrpSpPr/>
          <p:nvPr/>
        </p:nvGrpSpPr>
        <p:grpSpPr>
          <a:xfrm>
            <a:off x="6788801" y="6245839"/>
            <a:ext cx="1011574" cy="495529"/>
            <a:chOff x="4042833" y="5949279"/>
            <a:chExt cx="952046" cy="466369"/>
          </a:xfrm>
        </p:grpSpPr>
        <p:pic>
          <p:nvPicPr>
            <p:cNvPr id="16" name="Изображение 15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518372" y="5949279"/>
              <a:ext cx="476507" cy="466369"/>
            </a:xfrm>
            <a:prstGeom prst="rect">
              <a:avLst/>
            </a:prstGeom>
          </p:spPr>
        </p:pic>
        <p:pic>
          <p:nvPicPr>
            <p:cNvPr id="18" name="Изображение 17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042833" y="5949279"/>
              <a:ext cx="466369" cy="4663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774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8" name="Object 2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1012" name="Picture 4" descr="S:\Marketing\Аналитика\Губатенко Тимофей\Слайды\Презентации по ЭФУ\к Презентации_маркетиг\презентация для комерс\Картинки_Форматы и интерфейс\_pdf_razvorot_gorizont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4202113"/>
            <a:ext cx="2433638" cy="1727200"/>
          </a:xfrm>
          <a:prstGeom prst="rect">
            <a:avLst/>
          </a:prstGeom>
          <a:ln>
            <a:noFill/>
          </a:ln>
          <a:effectLst>
            <a:outerShdw blurRad="292100" dist="139700" dir="2700000" sx="1000" sy="1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57188" y="142875"/>
            <a:ext cx="84105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 sz="3600" b="1" kern="0" dirty="0">
              <a:solidFill>
                <a:srgbClr val="00339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79388" y="142875"/>
            <a:ext cx="820896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 sz="2800" b="1" kern="0" dirty="0">
              <a:solidFill>
                <a:srgbClr val="003399"/>
              </a:solidFill>
              <a:latin typeface="Arial" charset="0"/>
            </a:endParaRPr>
          </a:p>
        </p:txBody>
      </p:sp>
      <p:sp>
        <p:nvSpPr>
          <p:cNvPr id="39943" name="TextBox 8"/>
          <p:cNvSpPr txBox="1">
            <a:spLocks noChangeArrowheads="1"/>
          </p:cNvSpPr>
          <p:nvPr/>
        </p:nvSpPr>
        <p:spPr bwMode="auto">
          <a:xfrm>
            <a:off x="323850" y="4911725"/>
            <a:ext cx="7191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sz="1400" b="1" u="sng">
                <a:latin typeface="Cambria" pitchFamily="18" charset="0"/>
              </a:rPr>
              <a:t>PDF</a:t>
            </a:r>
            <a:endParaRPr lang="ru-RU" altLang="ru-RU" sz="1400" b="1" u="sng">
              <a:latin typeface="Cambr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1052513"/>
          </a:xfrm>
          <a:prstGeom prst="rect">
            <a:avLst/>
          </a:prstGeom>
          <a:gradFill>
            <a:gsLst>
              <a:gs pos="0">
                <a:srgbClr val="002963">
                  <a:alpha val="0"/>
                </a:srgbClr>
              </a:gs>
              <a:gs pos="80000">
                <a:srgbClr val="002963"/>
              </a:gs>
              <a:gs pos="100000">
                <a:srgbClr val="002963"/>
              </a:gs>
            </a:gsLst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endParaRPr lang="ru-RU">
              <a:latin typeface="Cambria" pitchFamily="18" charset="0"/>
            </a:endParaRPr>
          </a:p>
        </p:txBody>
      </p:sp>
      <p:sp>
        <p:nvSpPr>
          <p:cNvPr id="39946" name="Заголовок 6"/>
          <p:cNvSpPr txBox="1">
            <a:spLocks/>
          </p:cNvSpPr>
          <p:nvPr/>
        </p:nvSpPr>
        <p:spPr bwMode="auto">
          <a:xfrm>
            <a:off x="0" y="0"/>
            <a:ext cx="90360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/>
            <a:r>
              <a:rPr lang="ru-RU" sz="2000" dirty="0">
                <a:solidFill>
                  <a:schemeClr val="bg1"/>
                </a:solidFill>
                <a:latin typeface="Cambria" pitchFamily="18" charset="0"/>
              </a:rPr>
              <a:t>Преимущества использования электронных учебников в формате </a:t>
            </a:r>
            <a:r>
              <a:rPr lang="ru-RU" sz="2000" dirty="0" err="1">
                <a:solidFill>
                  <a:schemeClr val="bg1"/>
                </a:solidFill>
                <a:latin typeface="Cambria" pitchFamily="18" charset="0"/>
              </a:rPr>
              <a:t>ePUB</a:t>
            </a:r>
            <a:endParaRPr lang="ru-RU" sz="20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39947" name="TextBox 26"/>
          <p:cNvSpPr txBox="1">
            <a:spLocks noChangeArrowheads="1"/>
          </p:cNvSpPr>
          <p:nvPr/>
        </p:nvSpPr>
        <p:spPr bwMode="auto">
          <a:xfrm>
            <a:off x="323850" y="2414588"/>
            <a:ext cx="71913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sz="1400" b="1" u="sng">
                <a:latin typeface="Cambria" pitchFamily="18" charset="0"/>
              </a:rPr>
              <a:t>ePUB</a:t>
            </a:r>
            <a:endParaRPr lang="ru-RU" altLang="ru-RU" sz="1400" b="1" u="sng">
              <a:latin typeface="Cambria" pitchFamily="18" charset="0"/>
            </a:endParaRPr>
          </a:p>
        </p:txBody>
      </p:sp>
      <p:sp>
        <p:nvSpPr>
          <p:cNvPr id="39948" name="TextBox 21"/>
          <p:cNvSpPr txBox="1">
            <a:spLocks noChangeArrowheads="1"/>
          </p:cNvSpPr>
          <p:nvPr/>
        </p:nvSpPr>
        <p:spPr bwMode="auto">
          <a:xfrm>
            <a:off x="2268538" y="1042988"/>
            <a:ext cx="13668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>
                <a:latin typeface="Cambria" pitchFamily="18" charset="0"/>
              </a:rPr>
              <a:t>Вертикально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2322513" y="1323975"/>
            <a:ext cx="1258887" cy="0"/>
          </a:xfrm>
          <a:prstGeom prst="line">
            <a:avLst/>
          </a:prstGeom>
          <a:solidFill>
            <a:srgbClr val="AE2C25"/>
          </a:solidFill>
          <a:ln w="25400">
            <a:solidFill>
              <a:schemeClr val="tx1">
                <a:lumMod val="65000"/>
                <a:lumOff val="35000"/>
              </a:schemeClr>
            </a:solidFill>
            <a:miter lim="800000"/>
            <a:headEnd type="none" w="med" len="med"/>
            <a:tailEnd type="none"/>
          </a:ln>
        </p:spPr>
      </p:cxnSp>
      <p:sp>
        <p:nvSpPr>
          <p:cNvPr id="39950" name="TextBox 28"/>
          <p:cNvSpPr txBox="1">
            <a:spLocks noChangeArrowheads="1"/>
          </p:cNvSpPr>
          <p:nvPr/>
        </p:nvSpPr>
        <p:spPr bwMode="auto">
          <a:xfrm>
            <a:off x="5795963" y="1042988"/>
            <a:ext cx="14398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>
                <a:latin typeface="Cambria" pitchFamily="18" charset="0"/>
              </a:rPr>
              <a:t>Горизонтально</a:t>
            </a: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5880100" y="1323975"/>
            <a:ext cx="1258888" cy="0"/>
          </a:xfrm>
          <a:prstGeom prst="line">
            <a:avLst/>
          </a:prstGeom>
          <a:solidFill>
            <a:srgbClr val="AE2C25"/>
          </a:solidFill>
          <a:ln w="25400">
            <a:solidFill>
              <a:schemeClr val="tx1">
                <a:lumMod val="65000"/>
                <a:lumOff val="35000"/>
              </a:schemeClr>
            </a:solidFill>
            <a:miter lim="800000"/>
            <a:headEnd type="none" w="med" len="med"/>
            <a:tailEnd type="none"/>
          </a:ln>
        </p:spPr>
      </p:cxnSp>
      <p:pic>
        <p:nvPicPr>
          <p:cNvPr id="171011" name="Picture 3" descr="S:\Marketing\Аналитика\Губатенко Тимофей\Слайды\Презентации по ЭФУ\к Презентации_маркетиг\презентация для комерс\Картинки_Форматы и интерфейс\Преимущества xhtml\---pdf_razvorot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050" y="3965575"/>
            <a:ext cx="1728788" cy="2127250"/>
          </a:xfrm>
          <a:prstGeom prst="rect">
            <a:avLst/>
          </a:prstGeom>
          <a:ln>
            <a:noFill/>
          </a:ln>
          <a:effectLst>
            <a:outerShdw blurRad="292100" dist="139700" dir="2700000" sx="1000" sy="1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1014" name="Picture 6" descr="S:\Marketing\Аналитика\Губатенко Тимофей\Слайды\Презентации по ЭФУ\к Презентации_маркетиг\презентация для комерс\Картинки_Форматы и интерфейс\Преимущества xhtml\---html.png">
            <a:hlinkClick r:id="rId10" action="ppaction://hlinkfile"/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9950" y="1443038"/>
            <a:ext cx="1624013" cy="2249487"/>
          </a:xfrm>
          <a:prstGeom prst="rect">
            <a:avLst/>
          </a:prstGeom>
          <a:ln>
            <a:noFill/>
          </a:ln>
          <a:effectLst>
            <a:outerShdw blurRad="292100" dist="139700" dir="2700000" sx="1000" sy="1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32" name="Прямая соединительная линия 31"/>
          <p:cNvCxnSpPr/>
          <p:nvPr/>
        </p:nvCxnSpPr>
        <p:spPr>
          <a:xfrm flipH="1">
            <a:off x="358775" y="3841750"/>
            <a:ext cx="8532813" cy="0"/>
          </a:xfrm>
          <a:prstGeom prst="line">
            <a:avLst/>
          </a:prstGeom>
          <a:solidFill>
            <a:srgbClr val="AE2C25"/>
          </a:solidFill>
          <a:ln w="3175" cmpd="sng">
            <a:solidFill>
              <a:schemeClr val="tx1">
                <a:lumMod val="65000"/>
                <a:lumOff val="35000"/>
              </a:schemeClr>
            </a:solidFill>
            <a:prstDash val="dash"/>
            <a:miter lim="800000"/>
            <a:headEnd type="none" w="med" len="med"/>
            <a:tailEnd type="none" w="med" len="med"/>
          </a:ln>
        </p:spPr>
      </p:cxnSp>
      <p:pic>
        <p:nvPicPr>
          <p:cNvPr id="23" name="Picture 5" descr="S:\Marketing\Аналитика\Губатенко Тимофей\Слайды\Презентации по ЭФУ\к Презентации_маркетиг\презентация для комерс\Картинки_Форматы и интерфейс\_html_razvorot_gorizont.pn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1703388"/>
            <a:ext cx="2433638" cy="1728787"/>
          </a:xfrm>
          <a:prstGeom prst="rect">
            <a:avLst/>
          </a:prstGeom>
          <a:ln>
            <a:noFill/>
          </a:ln>
          <a:effectLst>
            <a:outerShdw blurRad="292100" dist="139700" dir="2700000" sx="1000" sy="1000" algn="tl" rotWithShape="0">
              <a:srgbClr val="333333">
                <a:alpha val="65000"/>
              </a:srgbClr>
            </a:outerShdw>
          </a:effectLst>
        </p:spPr>
      </p:pic>
      <p:sp>
        <p:nvSpPr>
          <p:cNvPr id="39956" name="TextBox 24"/>
          <p:cNvSpPr txBox="1">
            <a:spLocks noChangeArrowheads="1"/>
          </p:cNvSpPr>
          <p:nvPr/>
        </p:nvSpPr>
        <p:spPr bwMode="auto">
          <a:xfrm>
            <a:off x="8459788" y="6267450"/>
            <a:ext cx="431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fld id="{D421EDFF-B8F0-4B5B-815A-B19A3B328BAD}" type="slidenum">
              <a:rPr lang="ru-RU" sz="1200" b="1">
                <a:solidFill>
                  <a:srgbClr val="002963"/>
                </a:solidFill>
                <a:latin typeface="Cambria" pitchFamily="18" charset="0"/>
              </a:rPr>
              <a:pPr algn="ctr"/>
              <a:t>5</a:t>
            </a:fld>
            <a:endParaRPr lang="ru-RU" sz="1200" b="1">
              <a:solidFill>
                <a:srgbClr val="002963"/>
              </a:solidFill>
              <a:latin typeface="Cambria" pitchFamily="18" charset="0"/>
            </a:endParaRPr>
          </a:p>
        </p:txBody>
      </p:sp>
      <p:sp>
        <p:nvSpPr>
          <p:cNvPr id="39958" name="Text Box 22"/>
          <p:cNvSpPr txBox="1">
            <a:spLocks noChangeArrowheads="1"/>
          </p:cNvSpPr>
          <p:nvPr/>
        </p:nvSpPr>
        <p:spPr bwMode="auto">
          <a:xfrm>
            <a:off x="179388" y="6092825"/>
            <a:ext cx="6336828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600" i="1" dirty="0"/>
              <a:t>Формат </a:t>
            </a:r>
            <a:r>
              <a:rPr lang="en-US" altLang="ru-RU" sz="1600" i="1" dirty="0" err="1"/>
              <a:t>ePUB</a:t>
            </a:r>
            <a:r>
              <a:rPr lang="ru-RU" altLang="ru-RU" sz="1600" i="1" dirty="0"/>
              <a:t> обеспечивает комфортную работу с учебным материалом при изменении его ориентации</a:t>
            </a:r>
            <a:endParaRPr lang="ru-RU" sz="1600" i="1" dirty="0"/>
          </a:p>
        </p:txBody>
      </p:sp>
      <p:grpSp>
        <p:nvGrpSpPr>
          <p:cNvPr id="2" name="Группа 20"/>
          <p:cNvGrpSpPr/>
          <p:nvPr/>
        </p:nvGrpSpPr>
        <p:grpSpPr>
          <a:xfrm>
            <a:off x="6788801" y="6245839"/>
            <a:ext cx="1011574" cy="495529"/>
            <a:chOff x="4042833" y="5949279"/>
            <a:chExt cx="952046" cy="466369"/>
          </a:xfrm>
        </p:grpSpPr>
        <p:pic>
          <p:nvPicPr>
            <p:cNvPr id="22" name="Изображение 21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518372" y="5949279"/>
              <a:ext cx="476507" cy="466369"/>
            </a:xfrm>
            <a:prstGeom prst="rect">
              <a:avLst/>
            </a:prstGeom>
          </p:spPr>
        </p:pic>
        <p:pic>
          <p:nvPicPr>
            <p:cNvPr id="25" name="Изображение 24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042833" y="5949279"/>
              <a:ext cx="466369" cy="466369"/>
            </a:xfrm>
            <a:prstGeom prst="rect">
              <a:avLst/>
            </a:prstGeom>
          </p:spPr>
        </p:pic>
      </p:grpSp>
    </p:spTree>
    <p:custDataLst>
      <p:tags r:id="rId2"/>
    </p:custDataLst>
    <p:extLst>
      <p:ext uri="{BB962C8B-B14F-4D97-AF65-F5344CB8AC3E}">
        <p14:creationId xmlns:p14="http://schemas.microsoft.com/office/powerpoint/2010/main" val="390047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113" y="1828800"/>
            <a:ext cx="3311525" cy="3887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Стрелка вниз 9"/>
          <p:cNvSpPr>
            <a:spLocks noChangeArrowheads="1"/>
          </p:cNvSpPr>
          <p:nvPr/>
        </p:nvSpPr>
        <p:spPr bwMode="auto">
          <a:xfrm rot="10800000" flipH="1">
            <a:off x="5219700" y="2852738"/>
            <a:ext cx="504825" cy="431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25400" algn="ctr">
            <a:solidFill>
              <a:srgbClr val="000000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" lastClr="FFFFFF"/>
              </a:solidFill>
              <a:latin typeface="Calibri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1050" y="1411288"/>
            <a:ext cx="3311525" cy="3890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трелка вниз 5"/>
          <p:cNvSpPr>
            <a:spLocks noChangeArrowheads="1"/>
          </p:cNvSpPr>
          <p:nvPr/>
        </p:nvSpPr>
        <p:spPr bwMode="auto">
          <a:xfrm rot="10800000" flipH="1">
            <a:off x="8207375" y="2420938"/>
            <a:ext cx="503238" cy="431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25400" algn="ctr">
            <a:solidFill>
              <a:srgbClr val="000000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" lastClr="FFFFFF"/>
              </a:solidFill>
              <a:latin typeface="Calibri"/>
            </a:endParaRPr>
          </a:p>
        </p:txBody>
      </p:sp>
      <p:pic>
        <p:nvPicPr>
          <p:cNvPr id="4100" name="Picture 4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1052513"/>
            <a:ext cx="3313113" cy="3889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Стрелка вниз 8"/>
          <p:cNvSpPr/>
          <p:nvPr/>
        </p:nvSpPr>
        <p:spPr>
          <a:xfrm rot="10800000" flipH="1">
            <a:off x="1993900" y="1989138"/>
            <a:ext cx="504825" cy="431800"/>
          </a:xfrm>
          <a:prstGeom prst="downArrow">
            <a:avLst/>
          </a:prstGeom>
          <a:solidFill>
            <a:srgbClr val="FFC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1052513"/>
          </a:xfrm>
          <a:prstGeom prst="rect">
            <a:avLst/>
          </a:prstGeom>
          <a:gradFill>
            <a:gsLst>
              <a:gs pos="0">
                <a:srgbClr val="002963">
                  <a:alpha val="0"/>
                </a:srgbClr>
              </a:gs>
              <a:gs pos="80000">
                <a:srgbClr val="002963"/>
              </a:gs>
              <a:gs pos="100000">
                <a:srgbClr val="002963"/>
              </a:gs>
            </a:gsLst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Cambria" pitchFamily="18" charset="0"/>
            </a:endParaRPr>
          </a:p>
        </p:txBody>
      </p:sp>
      <p:sp>
        <p:nvSpPr>
          <p:cNvPr id="78858" name="Заголовок 6"/>
          <p:cNvSpPr txBox="1">
            <a:spLocks/>
          </p:cNvSpPr>
          <p:nvPr/>
        </p:nvSpPr>
        <p:spPr bwMode="auto">
          <a:xfrm>
            <a:off x="250825" y="57150"/>
            <a:ext cx="8640763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/>
            <a:r>
              <a:rPr lang="ru-RU" dirty="0">
                <a:solidFill>
                  <a:schemeClr val="bg1"/>
                </a:solidFill>
                <a:latin typeface="Cambria" pitchFamily="18" charset="0"/>
              </a:rPr>
              <a:t>Возможности адаптивной вёрстки</a:t>
            </a:r>
          </a:p>
        </p:txBody>
      </p:sp>
      <p:sp>
        <p:nvSpPr>
          <p:cNvPr id="78859" name="TextBox 17"/>
          <p:cNvSpPr txBox="1">
            <a:spLocks noChangeArrowheads="1"/>
          </p:cNvSpPr>
          <p:nvPr/>
        </p:nvSpPr>
        <p:spPr bwMode="auto">
          <a:xfrm>
            <a:off x="8459788" y="6267450"/>
            <a:ext cx="431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fld id="{09630139-8AD8-4DC6-B66B-401D068CB230}" type="slidenum">
              <a:rPr lang="ru-RU" sz="1200" b="1">
                <a:solidFill>
                  <a:srgbClr val="002963"/>
                </a:solidFill>
                <a:latin typeface="Cambria" pitchFamily="18" charset="0"/>
              </a:rPr>
              <a:pPr algn="ctr"/>
              <a:t>6</a:t>
            </a:fld>
            <a:endParaRPr lang="ru-RU" sz="1200" b="1">
              <a:solidFill>
                <a:srgbClr val="002963"/>
              </a:solidFill>
              <a:latin typeface="Cambria" pitchFamily="18" charset="0"/>
            </a:endParaRPr>
          </a:p>
        </p:txBody>
      </p:sp>
      <p:sp>
        <p:nvSpPr>
          <p:cNvPr id="78861" name="Text Box 14"/>
          <p:cNvSpPr txBox="1">
            <a:spLocks noChangeArrowheads="1"/>
          </p:cNvSpPr>
          <p:nvPr/>
        </p:nvSpPr>
        <p:spPr bwMode="auto">
          <a:xfrm>
            <a:off x="611560" y="5877272"/>
            <a:ext cx="604996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 dirty="0"/>
              <a:t>В учебниках в формате </a:t>
            </a:r>
            <a:r>
              <a:rPr lang="en-US" i="1" dirty="0" err="1"/>
              <a:t>ePUB</a:t>
            </a:r>
            <a:r>
              <a:rPr lang="ru-RU" i="1" dirty="0"/>
              <a:t> существует возможность самостоятельного задания стилей учебника и его элементов</a:t>
            </a:r>
          </a:p>
        </p:txBody>
      </p:sp>
      <p:grpSp>
        <p:nvGrpSpPr>
          <p:cNvPr id="2" name="Группа 12"/>
          <p:cNvGrpSpPr/>
          <p:nvPr/>
        </p:nvGrpSpPr>
        <p:grpSpPr>
          <a:xfrm>
            <a:off x="6788801" y="6245839"/>
            <a:ext cx="1011574" cy="495529"/>
            <a:chOff x="4042833" y="5949279"/>
            <a:chExt cx="952046" cy="466369"/>
          </a:xfrm>
        </p:grpSpPr>
        <p:pic>
          <p:nvPicPr>
            <p:cNvPr id="14" name="Изображение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18372" y="5949279"/>
              <a:ext cx="476507" cy="466369"/>
            </a:xfrm>
            <a:prstGeom prst="rect">
              <a:avLst/>
            </a:prstGeom>
          </p:spPr>
        </p:pic>
        <p:pic>
          <p:nvPicPr>
            <p:cNvPr id="15" name="Изображение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42833" y="5949279"/>
              <a:ext cx="466369" cy="4663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303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1052513"/>
          </a:xfrm>
          <a:prstGeom prst="rect">
            <a:avLst/>
          </a:prstGeom>
          <a:gradFill>
            <a:gsLst>
              <a:gs pos="0">
                <a:srgbClr val="002963">
                  <a:alpha val="0"/>
                </a:srgbClr>
              </a:gs>
              <a:gs pos="80000">
                <a:srgbClr val="002963"/>
              </a:gs>
              <a:gs pos="100000">
                <a:srgbClr val="002963"/>
              </a:gs>
            </a:gsLst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bg1"/>
                </a:solidFill>
                <a:latin typeface="Cambria" pitchFamily="18" charset="0"/>
              </a:rPr>
              <a:t>Удобство использования электронных учебников в формате </a:t>
            </a:r>
            <a:r>
              <a:rPr lang="ru-RU" sz="2000" dirty="0" err="1">
                <a:solidFill>
                  <a:schemeClr val="bg1"/>
                </a:solidFill>
                <a:latin typeface="Cambria" pitchFamily="18" charset="0"/>
              </a:rPr>
              <a:t>ePUB</a:t>
            </a:r>
            <a:endParaRPr lang="ru-RU" sz="20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79876" name="Заголовок 6"/>
          <p:cNvSpPr txBox="1">
            <a:spLocks/>
          </p:cNvSpPr>
          <p:nvPr/>
        </p:nvSpPr>
        <p:spPr bwMode="auto">
          <a:xfrm>
            <a:off x="250825" y="57150"/>
            <a:ext cx="8640763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79877" name="Picture 1" descr="C:\Documents and Settings\gubatenko.t\Мои документы\Мои рисунки\Планшет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891" y="3641948"/>
            <a:ext cx="1366837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9" name="Picture 3" descr="C:\Documents and Settings\gubatenko.t\Мои документы\Мои рисунки\монитор_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0728" y="3068960"/>
            <a:ext cx="2983280" cy="2474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0" name="Picture 4" descr="C:\Documents and Settings\gubatenko.t\Мои документы\Мои рисунки\Доска.pn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8675" y="1052736"/>
            <a:ext cx="417195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81" name="TextBox 13"/>
          <p:cNvSpPr txBox="1">
            <a:spLocks noChangeArrowheads="1"/>
          </p:cNvSpPr>
          <p:nvPr/>
        </p:nvSpPr>
        <p:spPr bwMode="auto">
          <a:xfrm>
            <a:off x="8459788" y="6267450"/>
            <a:ext cx="431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fld id="{8A9654E0-5E91-45EF-8B4B-C0A11C7A3C6F}" type="slidenum">
              <a:rPr lang="ru-RU" sz="1200" b="1">
                <a:solidFill>
                  <a:srgbClr val="002963"/>
                </a:solidFill>
                <a:latin typeface="Cambria" pitchFamily="18" charset="0"/>
              </a:rPr>
              <a:pPr algn="ctr"/>
              <a:t>7</a:t>
            </a:fld>
            <a:endParaRPr lang="ru-RU" sz="1200" b="1">
              <a:solidFill>
                <a:srgbClr val="002963"/>
              </a:solidFill>
              <a:latin typeface="Cambria" pitchFamily="18" charset="0"/>
            </a:endParaRPr>
          </a:p>
        </p:txBody>
      </p:sp>
      <p:sp>
        <p:nvSpPr>
          <p:cNvPr id="79882" name="Text Box 13"/>
          <p:cNvSpPr txBox="1">
            <a:spLocks noChangeArrowheads="1"/>
          </p:cNvSpPr>
          <p:nvPr/>
        </p:nvSpPr>
        <p:spPr bwMode="auto">
          <a:xfrm>
            <a:off x="216223" y="1215279"/>
            <a:ext cx="4387850" cy="175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i="1" dirty="0"/>
              <a:t>Применение формата </a:t>
            </a:r>
            <a:r>
              <a:rPr lang="ru-RU" altLang="ru-RU" i="1" dirty="0" err="1"/>
              <a:t>e</a:t>
            </a:r>
            <a:r>
              <a:rPr lang="en-US" altLang="ru-RU" i="1" dirty="0"/>
              <a:t>PUB</a:t>
            </a:r>
            <a:r>
              <a:rPr lang="ru-RU" altLang="ru-RU" i="1" dirty="0"/>
              <a:t> позволяет обеспечить высокое качество отображения учебного материала на различных устройствах с практически </a:t>
            </a:r>
            <a:r>
              <a:rPr lang="ru-RU" altLang="ru-RU" i="1" dirty="0" smtClean="0"/>
              <a:t>любыми</a:t>
            </a:r>
            <a:r>
              <a:rPr lang="en-US" altLang="ru-RU" sz="1400" i="1" dirty="0" smtClean="0"/>
              <a:t>*</a:t>
            </a:r>
            <a:r>
              <a:rPr lang="ru-RU" altLang="ru-RU" i="1" dirty="0" smtClean="0"/>
              <a:t> </a:t>
            </a:r>
            <a:r>
              <a:rPr lang="ru-RU" altLang="ru-RU" i="1" dirty="0"/>
              <a:t>размерами экрана</a:t>
            </a:r>
            <a:endParaRPr lang="ru-RU" i="1" dirty="0"/>
          </a:p>
        </p:txBody>
      </p:sp>
      <p:grpSp>
        <p:nvGrpSpPr>
          <p:cNvPr id="2" name="Группа 14"/>
          <p:cNvGrpSpPr/>
          <p:nvPr/>
        </p:nvGrpSpPr>
        <p:grpSpPr>
          <a:xfrm>
            <a:off x="6932817" y="6245839"/>
            <a:ext cx="1011574" cy="495529"/>
            <a:chOff x="4042833" y="5949279"/>
            <a:chExt cx="952046" cy="466369"/>
          </a:xfrm>
        </p:grpSpPr>
        <p:pic>
          <p:nvPicPr>
            <p:cNvPr id="17" name="Изображение 16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18372" y="5949279"/>
              <a:ext cx="476507" cy="466369"/>
            </a:xfrm>
            <a:prstGeom prst="rect">
              <a:avLst/>
            </a:prstGeom>
          </p:spPr>
        </p:pic>
        <p:pic>
          <p:nvPicPr>
            <p:cNvPr id="18" name="Изображение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42833" y="5949279"/>
              <a:ext cx="466369" cy="466369"/>
            </a:xfrm>
            <a:prstGeom prst="rect">
              <a:avLst/>
            </a:prstGeom>
          </p:spPr>
        </p:pic>
      </p:grpSp>
      <p:pic>
        <p:nvPicPr>
          <p:cNvPr id="79878" name="Picture 2" descr="C:\Documents and Settings\gubatenko.t\Мои документы\Мои рисунки\телефон_2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8173" y="4095748"/>
            <a:ext cx="718728" cy="1349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323528" y="5724544"/>
            <a:ext cx="5488279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ru-RU" sz="1600" i="1" dirty="0" smtClean="0"/>
              <a:t>* </a:t>
            </a:r>
            <a:r>
              <a:rPr lang="ru-RU" altLang="ru-RU" sz="1600" i="1" dirty="0" smtClean="0"/>
              <a:t>Разрешение экрана мобильного электронного устройства должно быть не меньше </a:t>
            </a:r>
            <a:r>
              <a:rPr lang="ru-RU" sz="1600" dirty="0" smtClean="0"/>
              <a:t>1024х768px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268233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Object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Прямоугольник 58"/>
          <p:cNvSpPr/>
          <p:nvPr/>
        </p:nvSpPr>
        <p:spPr>
          <a:xfrm>
            <a:off x="0" y="0"/>
            <a:ext cx="9144000" cy="1052513"/>
          </a:xfrm>
          <a:prstGeom prst="rect">
            <a:avLst/>
          </a:prstGeom>
          <a:gradFill>
            <a:gsLst>
              <a:gs pos="0">
                <a:srgbClr val="002963">
                  <a:alpha val="0"/>
                </a:srgbClr>
              </a:gs>
              <a:gs pos="80000">
                <a:srgbClr val="002963"/>
              </a:gs>
              <a:gs pos="100000">
                <a:srgbClr val="002963"/>
              </a:gs>
            </a:gsLst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Cambria" pitchFamily="18" charset="0"/>
            </a:endParaRPr>
          </a:p>
        </p:txBody>
      </p:sp>
      <p:sp>
        <p:nvSpPr>
          <p:cNvPr id="60" name="Заголовок 6"/>
          <p:cNvSpPr txBox="1">
            <a:spLocks/>
          </p:cNvSpPr>
          <p:nvPr/>
        </p:nvSpPr>
        <p:spPr bwMode="auto">
          <a:xfrm>
            <a:off x="250825" y="57150"/>
            <a:ext cx="8640763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defRPr/>
            </a:pPr>
            <a:r>
              <a:rPr lang="ru-RU" sz="2000" dirty="0">
                <a:solidFill>
                  <a:schemeClr val="bg1"/>
                </a:solidFill>
                <a:latin typeface="Cambria" pitchFamily="18" charset="0"/>
                <a:ea typeface="+mj-ea"/>
                <a:cs typeface="+mj-cs"/>
              </a:rPr>
              <a:t>ЭФУ </a:t>
            </a:r>
            <a:r>
              <a:rPr lang="ru-RU" sz="2000" dirty="0" smtClean="0">
                <a:solidFill>
                  <a:schemeClr val="bg1"/>
                </a:solidFill>
                <a:latin typeface="Cambria" pitchFamily="18" charset="0"/>
                <a:ea typeface="+mj-ea"/>
                <a:cs typeface="+mj-cs"/>
              </a:rPr>
              <a:t>объединенной издательской группы также </a:t>
            </a:r>
            <a:r>
              <a:rPr lang="ru-RU" sz="2000" dirty="0">
                <a:solidFill>
                  <a:schemeClr val="bg1"/>
                </a:solidFill>
                <a:latin typeface="Cambria" pitchFamily="18" charset="0"/>
                <a:ea typeface="+mj-ea"/>
                <a:cs typeface="+mj-cs"/>
              </a:rPr>
              <a:t>отличает разнообразие типов и видов интерактивных объектов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3132138" y="1196975"/>
            <a:ext cx="5751512" cy="489585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/>
          </a:p>
        </p:txBody>
      </p:sp>
      <p:sp>
        <p:nvSpPr>
          <p:cNvPr id="32775" name="TextBox 61"/>
          <p:cNvSpPr txBox="1">
            <a:spLocks noChangeArrowheads="1"/>
          </p:cNvSpPr>
          <p:nvPr/>
        </p:nvSpPr>
        <p:spPr bwMode="auto">
          <a:xfrm>
            <a:off x="4040188" y="1108075"/>
            <a:ext cx="3889375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marL="88900" indent="-88900" algn="ctr">
              <a:buClr>
                <a:srgbClr val="002963"/>
              </a:buClr>
            </a:pPr>
            <a:r>
              <a:rPr lang="ru-RU" altLang="ru-RU" sz="1400">
                <a:latin typeface="Cambria" pitchFamily="18" charset="0"/>
              </a:rPr>
              <a:t>Практические ресурсы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250825" y="1196975"/>
            <a:ext cx="2592388" cy="489585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/>
          </a:p>
        </p:txBody>
      </p:sp>
      <p:sp>
        <p:nvSpPr>
          <p:cNvPr id="32777" name="TextBox 69"/>
          <p:cNvSpPr txBox="1">
            <a:spLocks noChangeArrowheads="1"/>
          </p:cNvSpPr>
          <p:nvPr/>
        </p:nvSpPr>
        <p:spPr bwMode="auto">
          <a:xfrm>
            <a:off x="322263" y="1108075"/>
            <a:ext cx="2447925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marL="88900" indent="-88900" algn="ctr">
              <a:buClr>
                <a:srgbClr val="002963"/>
              </a:buClr>
            </a:pPr>
            <a:r>
              <a:rPr lang="ru-RU" altLang="ru-RU" sz="1400">
                <a:latin typeface="Cambria" pitchFamily="18" charset="0"/>
              </a:rPr>
              <a:t>Информационные ресурсы</a:t>
            </a:r>
          </a:p>
        </p:txBody>
      </p:sp>
      <p:grpSp>
        <p:nvGrpSpPr>
          <p:cNvPr id="2" name="Группа 93"/>
          <p:cNvGrpSpPr>
            <a:grpSpLocks/>
          </p:cNvGrpSpPr>
          <p:nvPr/>
        </p:nvGrpSpPr>
        <p:grpSpPr bwMode="auto">
          <a:xfrm>
            <a:off x="322263" y="1341438"/>
            <a:ext cx="1747837" cy="503237"/>
            <a:chOff x="322834" y="1340768"/>
            <a:chExt cx="1747936" cy="504056"/>
          </a:xfrm>
        </p:grpSpPr>
        <p:pic>
          <p:nvPicPr>
            <p:cNvPr id="32809" name="Рисунок 70" descr="http://lib.drofa.ru/files/base/binaries/b000026/b000026-001w/help/icons/text.pn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834" y="1340768"/>
              <a:ext cx="576064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810" name="TextBox 78"/>
            <p:cNvSpPr txBox="1">
              <a:spLocks noChangeArrowheads="1"/>
            </p:cNvSpPr>
            <p:nvPr/>
          </p:nvSpPr>
          <p:spPr bwMode="auto">
            <a:xfrm>
              <a:off x="963672" y="1512748"/>
              <a:ext cx="1107098" cy="215444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71450" indent="-171450">
                <a:buClr>
                  <a:srgbClr val="002963"/>
                </a:buClr>
              </a:pPr>
              <a:r>
                <a:rPr lang="ru-RU" altLang="ru-RU" sz="1400">
                  <a:latin typeface="Cambria" pitchFamily="18" charset="0"/>
                </a:rPr>
                <a:t>Текст</a:t>
              </a:r>
            </a:p>
          </p:txBody>
        </p:sp>
      </p:grpSp>
      <p:grpSp>
        <p:nvGrpSpPr>
          <p:cNvPr id="3" name="Группа 92"/>
          <p:cNvGrpSpPr>
            <a:grpSpLocks/>
          </p:cNvGrpSpPr>
          <p:nvPr/>
        </p:nvGrpSpPr>
        <p:grpSpPr bwMode="auto">
          <a:xfrm>
            <a:off x="358775" y="1865313"/>
            <a:ext cx="1981200" cy="504825"/>
            <a:chOff x="358838" y="1916832"/>
            <a:chExt cx="1980914" cy="504056"/>
          </a:xfrm>
        </p:grpSpPr>
        <p:pic>
          <p:nvPicPr>
            <p:cNvPr id="32807" name="Рисунок 71" descr="C:\Documents and Settings\alesenko.e\Мои документы\Downloads\attachments (1)\01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838" y="1916832"/>
              <a:ext cx="504056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808" name="TextBox 79"/>
            <p:cNvSpPr txBox="1">
              <a:spLocks noChangeArrowheads="1"/>
            </p:cNvSpPr>
            <p:nvPr/>
          </p:nvSpPr>
          <p:spPr bwMode="auto">
            <a:xfrm>
              <a:off x="963672" y="2051323"/>
              <a:ext cx="1376080" cy="215444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71450" indent="-171450">
                <a:buClr>
                  <a:srgbClr val="002963"/>
                </a:buClr>
              </a:pPr>
              <a:r>
                <a:rPr lang="ru-RU" altLang="ru-RU" sz="1400">
                  <a:latin typeface="Cambria" pitchFamily="18" charset="0"/>
                </a:rPr>
                <a:t>Иллюстрация</a:t>
              </a:r>
            </a:p>
          </p:txBody>
        </p:sp>
      </p:grpSp>
      <p:grpSp>
        <p:nvGrpSpPr>
          <p:cNvPr id="4" name="Группа 91"/>
          <p:cNvGrpSpPr>
            <a:grpSpLocks/>
          </p:cNvGrpSpPr>
          <p:nvPr/>
        </p:nvGrpSpPr>
        <p:grpSpPr bwMode="auto">
          <a:xfrm>
            <a:off x="358775" y="3582988"/>
            <a:ext cx="1711325" cy="504825"/>
            <a:chOff x="358838" y="2420888"/>
            <a:chExt cx="1711932" cy="504056"/>
          </a:xfrm>
        </p:grpSpPr>
        <p:pic>
          <p:nvPicPr>
            <p:cNvPr id="32805" name="Рисунок 72" descr="C:\Documents and Settings\alesenko.e\Мои документы\Downloads\attachments (1)\03.pn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838" y="2420888"/>
              <a:ext cx="504056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806" name="TextBox 80"/>
            <p:cNvSpPr txBox="1">
              <a:spLocks noChangeArrowheads="1"/>
            </p:cNvSpPr>
            <p:nvPr/>
          </p:nvSpPr>
          <p:spPr bwMode="auto">
            <a:xfrm>
              <a:off x="963672" y="2555379"/>
              <a:ext cx="1107098" cy="215444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71450" indent="-171450">
                <a:buClr>
                  <a:srgbClr val="002963"/>
                </a:buClr>
              </a:pPr>
              <a:r>
                <a:rPr lang="ru-RU" altLang="ru-RU" sz="1400" dirty="0">
                  <a:latin typeface="Cambria" pitchFamily="18" charset="0"/>
                </a:rPr>
                <a:t>Анимация</a:t>
              </a:r>
            </a:p>
          </p:txBody>
        </p:sp>
      </p:grpSp>
      <p:grpSp>
        <p:nvGrpSpPr>
          <p:cNvPr id="5" name="Группа 89"/>
          <p:cNvGrpSpPr>
            <a:grpSpLocks/>
          </p:cNvGrpSpPr>
          <p:nvPr/>
        </p:nvGrpSpPr>
        <p:grpSpPr bwMode="auto">
          <a:xfrm>
            <a:off x="358775" y="4108450"/>
            <a:ext cx="1711325" cy="576263"/>
            <a:chOff x="358838" y="2924944"/>
            <a:chExt cx="1711932" cy="576064"/>
          </a:xfrm>
        </p:grpSpPr>
        <p:pic>
          <p:nvPicPr>
            <p:cNvPr id="32803" name="Рисунок 76" descr="C:\Documents and Settings\alesenko.e\Мои документы\Downloads\attachments (1)\02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58838" y="2924944"/>
              <a:ext cx="504056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804" name="TextBox 81"/>
            <p:cNvSpPr txBox="1">
              <a:spLocks noChangeArrowheads="1"/>
            </p:cNvSpPr>
            <p:nvPr/>
          </p:nvSpPr>
          <p:spPr bwMode="auto">
            <a:xfrm>
              <a:off x="963672" y="3107060"/>
              <a:ext cx="1107098" cy="215444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71450" indent="-171450">
                <a:buClr>
                  <a:srgbClr val="002963"/>
                </a:buClr>
              </a:pPr>
              <a:r>
                <a:rPr lang="ru-RU" altLang="ru-RU" sz="1400" dirty="0">
                  <a:latin typeface="Cambria" pitchFamily="18" charset="0"/>
                </a:rPr>
                <a:t>Видео</a:t>
              </a:r>
            </a:p>
          </p:txBody>
        </p:sp>
      </p:grpSp>
      <p:grpSp>
        <p:nvGrpSpPr>
          <p:cNvPr id="6" name="Группа 88"/>
          <p:cNvGrpSpPr>
            <a:grpSpLocks/>
          </p:cNvGrpSpPr>
          <p:nvPr/>
        </p:nvGrpSpPr>
        <p:grpSpPr bwMode="auto">
          <a:xfrm>
            <a:off x="322263" y="4705350"/>
            <a:ext cx="1747837" cy="647700"/>
            <a:chOff x="322834" y="3429000"/>
            <a:chExt cx="1747936" cy="648072"/>
          </a:xfrm>
        </p:grpSpPr>
        <p:pic>
          <p:nvPicPr>
            <p:cNvPr id="32801" name="Рисунок 73" descr="http://lib.drofa.ru/files/base/binaries/b000026/b000026-001w/help/icons/audio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22834" y="3429000"/>
              <a:ext cx="576064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802" name="TextBox 82"/>
            <p:cNvSpPr txBox="1">
              <a:spLocks noChangeArrowheads="1"/>
            </p:cNvSpPr>
            <p:nvPr/>
          </p:nvSpPr>
          <p:spPr bwMode="auto">
            <a:xfrm>
              <a:off x="963672" y="3645024"/>
              <a:ext cx="1107098" cy="215444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71450" indent="-171450">
                <a:buClr>
                  <a:srgbClr val="002963"/>
                </a:buClr>
              </a:pPr>
              <a:r>
                <a:rPr lang="ru-RU" altLang="ru-RU" sz="1400" dirty="0">
                  <a:latin typeface="Cambria" pitchFamily="18" charset="0"/>
                </a:rPr>
                <a:t>Аудио</a:t>
              </a:r>
            </a:p>
          </p:txBody>
        </p:sp>
      </p:grpSp>
      <p:grpSp>
        <p:nvGrpSpPr>
          <p:cNvPr id="7" name="Группа 87"/>
          <p:cNvGrpSpPr>
            <a:grpSpLocks/>
          </p:cNvGrpSpPr>
          <p:nvPr/>
        </p:nvGrpSpPr>
        <p:grpSpPr bwMode="auto">
          <a:xfrm>
            <a:off x="322263" y="2986088"/>
            <a:ext cx="1747837" cy="576262"/>
            <a:chOff x="322834" y="4077072"/>
            <a:chExt cx="1747936" cy="576064"/>
          </a:xfrm>
        </p:grpSpPr>
        <p:pic>
          <p:nvPicPr>
            <p:cNvPr id="32799" name="Рисунок 74" descr="http://lib.drofa.ru/files/base/binaries/b000026/b000026-001w/help/icons/interactive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22834" y="4077072"/>
              <a:ext cx="576064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800" name="TextBox 83"/>
            <p:cNvSpPr txBox="1">
              <a:spLocks noChangeArrowheads="1"/>
            </p:cNvSpPr>
            <p:nvPr/>
          </p:nvSpPr>
          <p:spPr bwMode="auto">
            <a:xfrm>
              <a:off x="963672" y="4221088"/>
              <a:ext cx="1107098" cy="215444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71450" indent="-171450">
                <a:buClr>
                  <a:srgbClr val="002963"/>
                </a:buClr>
              </a:pPr>
              <a:r>
                <a:rPr lang="ru-RU" altLang="ru-RU" sz="1400">
                  <a:latin typeface="Cambria" pitchFamily="18" charset="0"/>
                </a:rPr>
                <a:t>Интерактив</a:t>
              </a:r>
            </a:p>
          </p:txBody>
        </p:sp>
      </p:grpSp>
      <p:grpSp>
        <p:nvGrpSpPr>
          <p:cNvPr id="8" name="Группа 86"/>
          <p:cNvGrpSpPr>
            <a:grpSpLocks/>
          </p:cNvGrpSpPr>
          <p:nvPr/>
        </p:nvGrpSpPr>
        <p:grpSpPr bwMode="auto">
          <a:xfrm>
            <a:off x="358775" y="2390775"/>
            <a:ext cx="1711325" cy="574675"/>
            <a:chOff x="358838" y="4653136"/>
            <a:chExt cx="1711932" cy="576064"/>
          </a:xfrm>
        </p:grpSpPr>
        <p:pic>
          <p:nvPicPr>
            <p:cNvPr id="32797" name="Рисунок 77" descr="C:\Documents and Settings\alesenko.e\Мои документы\Downloads\attachments (1)\04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58838" y="4653136"/>
              <a:ext cx="504056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98" name="TextBox 84"/>
            <p:cNvSpPr txBox="1">
              <a:spLocks noChangeArrowheads="1"/>
            </p:cNvSpPr>
            <p:nvPr/>
          </p:nvSpPr>
          <p:spPr bwMode="auto">
            <a:xfrm>
              <a:off x="963672" y="4838035"/>
              <a:ext cx="1107098" cy="215444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71450" indent="-171450">
                <a:buClr>
                  <a:srgbClr val="002963"/>
                </a:buClr>
              </a:pPr>
              <a:r>
                <a:rPr lang="ru-RU" altLang="ru-RU" sz="1400" dirty="0">
                  <a:latin typeface="Cambria" pitchFamily="18" charset="0"/>
                </a:rPr>
                <a:t>Слайд-шоу</a:t>
              </a:r>
            </a:p>
          </p:txBody>
        </p:sp>
      </p:grpSp>
      <p:grpSp>
        <p:nvGrpSpPr>
          <p:cNvPr id="9" name="Группа 90"/>
          <p:cNvGrpSpPr>
            <a:grpSpLocks/>
          </p:cNvGrpSpPr>
          <p:nvPr/>
        </p:nvGrpSpPr>
        <p:grpSpPr bwMode="auto">
          <a:xfrm>
            <a:off x="322263" y="5373688"/>
            <a:ext cx="1747837" cy="647700"/>
            <a:chOff x="322834" y="5229200"/>
            <a:chExt cx="1747936" cy="648072"/>
          </a:xfrm>
        </p:grpSpPr>
        <p:pic>
          <p:nvPicPr>
            <p:cNvPr id="32795" name="Рисунок 75" descr="http://lib.drofa.ru/files/base/binaries/b000026/b000026-001w/help/icons/hiper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22834" y="5229200"/>
              <a:ext cx="576064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96" name="TextBox 85"/>
            <p:cNvSpPr txBox="1">
              <a:spLocks noChangeArrowheads="1"/>
            </p:cNvSpPr>
            <p:nvPr/>
          </p:nvSpPr>
          <p:spPr bwMode="auto">
            <a:xfrm>
              <a:off x="963672" y="5486107"/>
              <a:ext cx="1107098" cy="215444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71450" indent="-171450">
                <a:buClr>
                  <a:srgbClr val="002963"/>
                </a:buClr>
              </a:pPr>
              <a:r>
                <a:rPr lang="ru-RU" altLang="ru-RU" sz="1400">
                  <a:latin typeface="Cambria" pitchFamily="18" charset="0"/>
                </a:rPr>
                <a:t>Гиперссылка</a:t>
              </a:r>
            </a:p>
          </p:txBody>
        </p:sp>
      </p:grpSp>
      <p:pic>
        <p:nvPicPr>
          <p:cNvPr id="32786" name="Рисунок 96" descr="http://lib.drofa.ru/files/base/binaries/b000026/b000026-001w/help/icons/practice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419475" y="1373188"/>
            <a:ext cx="5762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7" name="TextBox 97"/>
          <p:cNvSpPr txBox="1">
            <a:spLocks noChangeArrowheads="1"/>
          </p:cNvSpPr>
          <p:nvPr/>
        </p:nvSpPr>
        <p:spPr bwMode="auto">
          <a:xfrm>
            <a:off x="4040188" y="1484313"/>
            <a:ext cx="1755775" cy="431800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rgbClr val="002963"/>
              </a:buClr>
            </a:pPr>
            <a:r>
              <a:rPr lang="ru-RU" altLang="ru-RU" sz="1400">
                <a:latin typeface="Cambria" pitchFamily="18" charset="0"/>
              </a:rPr>
              <a:t>Практический тренажер</a:t>
            </a:r>
          </a:p>
        </p:txBody>
      </p:sp>
      <p:pic>
        <p:nvPicPr>
          <p:cNvPr id="32788" name="Рисунок 98" descr="http://lib.drofa.ru/files/base/binaries/b000026/b000026-001w/help/icons/control.png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0300" y="1412875"/>
            <a:ext cx="57626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9" name="TextBox 103"/>
          <p:cNvSpPr txBox="1">
            <a:spLocks noChangeArrowheads="1"/>
          </p:cNvSpPr>
          <p:nvPr/>
        </p:nvSpPr>
        <p:spPr bwMode="auto">
          <a:xfrm>
            <a:off x="6832600" y="1484313"/>
            <a:ext cx="1916113" cy="431800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rgbClr val="002963"/>
              </a:buClr>
            </a:pPr>
            <a:r>
              <a:rPr lang="ru-RU" altLang="ru-RU" sz="1400">
                <a:latin typeface="Cambria" pitchFamily="18" charset="0"/>
              </a:rPr>
              <a:t>Контрольно-измерительный тест</a:t>
            </a:r>
          </a:p>
        </p:txBody>
      </p:sp>
      <p:sp>
        <p:nvSpPr>
          <p:cNvPr id="32790" name="TextBox 104"/>
          <p:cNvSpPr txBox="1">
            <a:spLocks noChangeArrowheads="1"/>
          </p:cNvSpPr>
          <p:nvPr/>
        </p:nvSpPr>
        <p:spPr bwMode="auto">
          <a:xfrm>
            <a:off x="3492500" y="1990725"/>
            <a:ext cx="2735263" cy="86201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1450" indent="-171450">
              <a:buClr>
                <a:srgbClr val="002963"/>
              </a:buClr>
              <a:buFont typeface="Wingdings" pitchFamily="2" charset="2"/>
              <a:buChar char="§"/>
            </a:pPr>
            <a:r>
              <a:rPr lang="ru-RU" altLang="ru-RU" sz="1400">
                <a:latin typeface="Cambria" pitchFamily="18" charset="0"/>
              </a:rPr>
              <a:t>Тест-тренажер для самоконтроля знаний с возможностью просмотра ответов</a:t>
            </a:r>
          </a:p>
        </p:txBody>
      </p:sp>
      <p:sp>
        <p:nvSpPr>
          <p:cNvPr id="32791" name="TextBox 105"/>
          <p:cNvSpPr txBox="1">
            <a:spLocks noChangeArrowheads="1"/>
          </p:cNvSpPr>
          <p:nvPr/>
        </p:nvSpPr>
        <p:spPr bwMode="auto">
          <a:xfrm>
            <a:off x="6283325" y="1990725"/>
            <a:ext cx="2465388" cy="431800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1450" indent="-171450">
              <a:buClr>
                <a:srgbClr val="002963"/>
              </a:buClr>
              <a:buFont typeface="Wingdings" pitchFamily="2" charset="2"/>
              <a:buChar char="§"/>
            </a:pPr>
            <a:r>
              <a:rPr lang="ru-RU" altLang="ru-RU" sz="1400">
                <a:latin typeface="Cambria" pitchFamily="18" charset="0"/>
              </a:rPr>
              <a:t>Итоговые тесты для контроля знаний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3419475" y="2965450"/>
            <a:ext cx="4535488" cy="29083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lIns="0" tIns="0" rIns="0" bIns="0">
            <a:spAutoFit/>
          </a:bodyPr>
          <a:lstStyle/>
          <a:p>
            <a:pPr marL="171450" indent="-171450">
              <a:lnSpc>
                <a:spcPct val="150000"/>
              </a:lnSpc>
              <a:buClr>
                <a:srgbClr val="002963"/>
              </a:buClr>
              <a:defRPr/>
            </a:pPr>
            <a:r>
              <a:rPr lang="ru-RU" sz="1400" dirty="0">
                <a:solidFill>
                  <a:srgbClr val="FF0000"/>
                </a:solidFill>
                <a:latin typeface="Cambria" pitchFamily="18" charset="0"/>
              </a:rPr>
              <a:t>Тестовые задания в открытой и закрытой форме.</a:t>
            </a:r>
          </a:p>
          <a:p>
            <a:pPr marL="228600" indent="-228600">
              <a:lnSpc>
                <a:spcPct val="150000"/>
              </a:lnSpc>
              <a:buClr>
                <a:srgbClr val="002963"/>
              </a:buClr>
              <a:buFont typeface="Wingdings" pitchFamily="2" charset="2"/>
              <a:buChar char="§"/>
              <a:defRPr/>
            </a:pPr>
            <a:r>
              <a:rPr lang="ru-RU" sz="1400" dirty="0">
                <a:latin typeface="Cambria" pitchFamily="18" charset="0"/>
              </a:rPr>
              <a:t>«Выбор ответа»</a:t>
            </a:r>
          </a:p>
          <a:p>
            <a:pPr marL="228600" indent="-228600">
              <a:lnSpc>
                <a:spcPct val="150000"/>
              </a:lnSpc>
              <a:buClr>
                <a:srgbClr val="002963"/>
              </a:buClr>
              <a:buFont typeface="Wingdings" pitchFamily="2" charset="2"/>
              <a:buChar char="§"/>
              <a:defRPr/>
            </a:pPr>
            <a:r>
              <a:rPr lang="ru-RU" sz="1400" dirty="0">
                <a:latin typeface="Cambria" pitchFamily="18" charset="0"/>
              </a:rPr>
              <a:t>«Ввод данных»</a:t>
            </a:r>
          </a:p>
          <a:p>
            <a:pPr marL="228600" indent="-228600">
              <a:lnSpc>
                <a:spcPct val="150000"/>
              </a:lnSpc>
              <a:buClr>
                <a:srgbClr val="002963"/>
              </a:buClr>
              <a:buFont typeface="Wingdings" pitchFamily="2" charset="2"/>
              <a:buChar char="§"/>
              <a:defRPr/>
            </a:pPr>
            <a:r>
              <a:rPr lang="ru-RU" sz="1400" dirty="0">
                <a:latin typeface="Cambria" pitchFamily="18" charset="0"/>
              </a:rPr>
              <a:t>«Выделение объекта»</a:t>
            </a:r>
          </a:p>
          <a:p>
            <a:pPr marL="228600" indent="-228600">
              <a:lnSpc>
                <a:spcPct val="150000"/>
              </a:lnSpc>
              <a:buClr>
                <a:srgbClr val="002963"/>
              </a:buClr>
              <a:buFont typeface="Wingdings" pitchFamily="2" charset="2"/>
              <a:buChar char="§"/>
              <a:defRPr/>
            </a:pPr>
            <a:r>
              <a:rPr lang="ru-RU" sz="1400" dirty="0">
                <a:latin typeface="Cambria" pitchFamily="18" charset="0"/>
              </a:rPr>
              <a:t>«Сопоставление объектов»</a:t>
            </a:r>
          </a:p>
          <a:p>
            <a:pPr marL="228600" indent="-228600">
              <a:lnSpc>
                <a:spcPct val="150000"/>
              </a:lnSpc>
              <a:buClr>
                <a:srgbClr val="002963"/>
              </a:buClr>
              <a:buFont typeface="Wingdings" pitchFamily="2" charset="2"/>
              <a:buChar char="§"/>
              <a:defRPr/>
            </a:pPr>
            <a:r>
              <a:rPr lang="ru-RU" sz="1400" dirty="0">
                <a:latin typeface="Cambria" pitchFamily="18" charset="0"/>
              </a:rPr>
              <a:t>«Сортировка данных по категориям»</a:t>
            </a:r>
          </a:p>
          <a:p>
            <a:pPr marL="228600" indent="-228600">
              <a:lnSpc>
                <a:spcPct val="150000"/>
              </a:lnSpc>
              <a:buClr>
                <a:srgbClr val="002963"/>
              </a:buClr>
              <a:buFont typeface="Wingdings" pitchFamily="2" charset="2"/>
              <a:buChar char="§"/>
              <a:defRPr/>
            </a:pPr>
            <a:r>
              <a:rPr lang="ru-RU" sz="1400" dirty="0">
                <a:latin typeface="Cambria" pitchFamily="18" charset="0"/>
              </a:rPr>
              <a:t>«Выбор из ниспадающего списка»</a:t>
            </a:r>
          </a:p>
          <a:p>
            <a:pPr marL="228600" indent="-228600">
              <a:lnSpc>
                <a:spcPct val="150000"/>
              </a:lnSpc>
              <a:buClr>
                <a:srgbClr val="002963"/>
              </a:buClr>
              <a:buFont typeface="Wingdings" pitchFamily="2" charset="2"/>
              <a:buChar char="§"/>
              <a:defRPr/>
            </a:pPr>
            <a:r>
              <a:rPr lang="ru-RU" sz="1400" dirty="0">
                <a:latin typeface="Cambria" pitchFamily="18" charset="0"/>
              </a:rPr>
              <a:t>«Расположение данных на рисунке»</a:t>
            </a:r>
          </a:p>
          <a:p>
            <a:pPr marL="228600" indent="-228600">
              <a:lnSpc>
                <a:spcPct val="150000"/>
              </a:lnSpc>
              <a:buClr>
                <a:srgbClr val="002963"/>
              </a:buClr>
              <a:buFont typeface="Wingdings" pitchFamily="2" charset="2"/>
              <a:buChar char="§"/>
              <a:defRPr/>
            </a:pPr>
            <a:r>
              <a:rPr lang="ru-RU" sz="1400" dirty="0">
                <a:latin typeface="Cambria" pitchFamily="18" charset="0"/>
              </a:rPr>
              <a:t>«Восстановление последовательности данных»</a:t>
            </a:r>
          </a:p>
        </p:txBody>
      </p:sp>
      <p:sp>
        <p:nvSpPr>
          <p:cNvPr id="32793" name="TextBox 41"/>
          <p:cNvSpPr txBox="1">
            <a:spLocks noChangeArrowheads="1"/>
          </p:cNvSpPr>
          <p:nvPr/>
        </p:nvSpPr>
        <p:spPr bwMode="auto">
          <a:xfrm>
            <a:off x="8459788" y="6267450"/>
            <a:ext cx="431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fld id="{488A914C-0E0B-47E0-BF74-9F72DCDF16D4}" type="slidenum">
              <a:rPr lang="ru-RU" sz="1200" b="1">
                <a:solidFill>
                  <a:srgbClr val="002963"/>
                </a:solidFill>
                <a:latin typeface="Cambria" pitchFamily="18" charset="0"/>
              </a:rPr>
              <a:pPr algn="ctr"/>
              <a:t>8</a:t>
            </a:fld>
            <a:endParaRPr lang="ru-RU" sz="1200" b="1">
              <a:solidFill>
                <a:srgbClr val="002963"/>
              </a:solidFill>
              <a:latin typeface="Cambria" pitchFamily="18" charset="0"/>
            </a:endParaRPr>
          </a:p>
        </p:txBody>
      </p:sp>
      <p:sp>
        <p:nvSpPr>
          <p:cNvPr id="32794" name="TextBox 41"/>
          <p:cNvSpPr txBox="1">
            <a:spLocks noChangeArrowheads="1"/>
          </p:cNvSpPr>
          <p:nvPr/>
        </p:nvSpPr>
        <p:spPr bwMode="auto">
          <a:xfrm>
            <a:off x="327025" y="6230938"/>
            <a:ext cx="75596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 dirty="0"/>
              <a:t>Нашими объектами удобно и просто пользоваться</a:t>
            </a:r>
          </a:p>
        </p:txBody>
      </p:sp>
      <p:grpSp>
        <p:nvGrpSpPr>
          <p:cNvPr id="10" name="Группа 42"/>
          <p:cNvGrpSpPr/>
          <p:nvPr/>
        </p:nvGrpSpPr>
        <p:grpSpPr>
          <a:xfrm>
            <a:off x="6788799" y="6245839"/>
            <a:ext cx="1527617" cy="495529"/>
            <a:chOff x="4042833" y="5949279"/>
            <a:chExt cx="1437722" cy="466369"/>
          </a:xfrm>
        </p:grpSpPr>
        <p:pic>
          <p:nvPicPr>
            <p:cNvPr id="44" name="Изображение 43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518372" y="5949279"/>
              <a:ext cx="476507" cy="466369"/>
            </a:xfrm>
            <a:prstGeom prst="rect">
              <a:avLst/>
            </a:prstGeom>
          </p:spPr>
        </p:pic>
        <p:pic>
          <p:nvPicPr>
            <p:cNvPr id="45" name="Изображение 44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042833" y="5949279"/>
              <a:ext cx="466369" cy="466369"/>
            </a:xfrm>
            <a:prstGeom prst="rect">
              <a:avLst/>
            </a:prstGeom>
          </p:spPr>
        </p:pic>
        <p:pic>
          <p:nvPicPr>
            <p:cNvPr id="46" name="Изображение 45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004048" y="5949279"/>
              <a:ext cx="476507" cy="46636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Object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Прямоугольник 58"/>
          <p:cNvSpPr/>
          <p:nvPr/>
        </p:nvSpPr>
        <p:spPr>
          <a:xfrm>
            <a:off x="0" y="0"/>
            <a:ext cx="9144000" cy="1052513"/>
          </a:xfrm>
          <a:prstGeom prst="rect">
            <a:avLst/>
          </a:prstGeom>
          <a:gradFill>
            <a:gsLst>
              <a:gs pos="0">
                <a:srgbClr val="002963">
                  <a:alpha val="0"/>
                </a:srgbClr>
              </a:gs>
              <a:gs pos="80000">
                <a:srgbClr val="002963"/>
              </a:gs>
              <a:gs pos="100000">
                <a:srgbClr val="002963"/>
              </a:gs>
            </a:gsLst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Cambria" pitchFamily="18" charset="0"/>
            </a:endParaRPr>
          </a:p>
        </p:txBody>
      </p:sp>
      <p:sp>
        <p:nvSpPr>
          <p:cNvPr id="34820" name="Заголовок 6"/>
          <p:cNvSpPr txBox="1">
            <a:spLocks/>
          </p:cNvSpPr>
          <p:nvPr/>
        </p:nvSpPr>
        <p:spPr bwMode="auto">
          <a:xfrm>
            <a:off x="250825" y="0"/>
            <a:ext cx="8640763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/>
            <a:r>
              <a:rPr lang="ru-RU" sz="2000" dirty="0">
                <a:solidFill>
                  <a:schemeClr val="bg1"/>
                </a:solidFill>
                <a:latin typeface="Cambria" pitchFamily="18" charset="0"/>
              </a:rPr>
              <a:t>Красочность, интерактивность визуальных объектов способствует эффективной проработке материала</a:t>
            </a:r>
            <a:r>
              <a:rPr lang="ru-RU" sz="2000" dirty="0" smtClean="0">
                <a:solidFill>
                  <a:schemeClr val="bg1"/>
                </a:solidFill>
                <a:latin typeface="Cambria" pitchFamily="18" charset="0"/>
              </a:rPr>
              <a:t>,</a:t>
            </a:r>
          </a:p>
          <a:p>
            <a:pPr algn="ctr" eaLnBrk="0" hangingPunct="0"/>
            <a:r>
              <a:rPr lang="ru-RU" sz="2000" dirty="0" smtClean="0">
                <a:solidFill>
                  <a:schemeClr val="bg1"/>
                </a:solidFill>
                <a:latin typeface="Cambria" pitchFamily="18" charset="0"/>
              </a:rPr>
              <a:t>а </a:t>
            </a:r>
            <a:r>
              <a:rPr lang="ru-RU" sz="2000" dirty="0">
                <a:solidFill>
                  <a:schemeClr val="bg1"/>
                </a:solidFill>
                <a:latin typeface="Cambria" pitchFamily="18" charset="0"/>
              </a:rPr>
              <a:t>также обеспечивает понятный и увлекательный процесс</a:t>
            </a:r>
          </a:p>
        </p:txBody>
      </p:sp>
      <p:pic>
        <p:nvPicPr>
          <p:cNvPr id="34821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088" y="6092825"/>
            <a:ext cx="7921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44"/>
          <p:cNvGrpSpPr>
            <a:grpSpLocks/>
          </p:cNvGrpSpPr>
          <p:nvPr/>
        </p:nvGrpSpPr>
        <p:grpSpPr bwMode="auto">
          <a:xfrm>
            <a:off x="322263" y="1797304"/>
            <a:ext cx="1747837" cy="576262"/>
            <a:chOff x="322834" y="4077072"/>
            <a:chExt cx="1747936" cy="576064"/>
          </a:xfrm>
        </p:grpSpPr>
        <p:pic>
          <p:nvPicPr>
            <p:cNvPr id="34853" name="Рисунок 45" descr="http://lib.drofa.ru/files/base/binaries/b000026/b000026-001w/help/icons/interactive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22834" y="4077072"/>
              <a:ext cx="576064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54" name="TextBox 46"/>
            <p:cNvSpPr txBox="1">
              <a:spLocks noChangeArrowheads="1"/>
            </p:cNvSpPr>
            <p:nvPr/>
          </p:nvSpPr>
          <p:spPr bwMode="auto">
            <a:xfrm>
              <a:off x="963672" y="4252446"/>
              <a:ext cx="1107098" cy="184666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71450" indent="-171450">
                <a:buClr>
                  <a:srgbClr val="002963"/>
                </a:buClr>
              </a:pPr>
              <a:r>
                <a:rPr lang="ru-RU" altLang="ru-RU" sz="1200">
                  <a:latin typeface="Cambria" pitchFamily="18" charset="0"/>
                  <a:hlinkClick r:id="rId9" action="ppaction://hlinkfile"/>
                </a:rPr>
                <a:t>Интерактив</a:t>
              </a:r>
              <a:endParaRPr lang="ru-RU" altLang="ru-RU" sz="1200">
                <a:latin typeface="Cambria" pitchFamily="18" charset="0"/>
              </a:endParaRPr>
            </a:p>
          </p:txBody>
        </p:sp>
      </p:grpSp>
      <p:sp>
        <p:nvSpPr>
          <p:cNvPr id="34825" name="TextBox 50"/>
          <p:cNvSpPr txBox="1">
            <a:spLocks noChangeArrowheads="1"/>
          </p:cNvSpPr>
          <p:nvPr/>
        </p:nvSpPr>
        <p:spPr bwMode="auto">
          <a:xfrm>
            <a:off x="708025" y="1039813"/>
            <a:ext cx="9493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marL="88900" indent="-88900" algn="ctr">
              <a:buClr>
                <a:srgbClr val="002963"/>
              </a:buClr>
            </a:pPr>
            <a:r>
              <a:rPr lang="ru-RU" altLang="ru-RU" sz="1200">
                <a:latin typeface="Cambria" pitchFamily="18" charset="0"/>
              </a:rPr>
              <a:t>Вид ресурса</a:t>
            </a:r>
          </a:p>
        </p:txBody>
      </p:sp>
      <p:sp>
        <p:nvSpPr>
          <p:cNvPr id="34826" name="TextBox 51"/>
          <p:cNvSpPr txBox="1">
            <a:spLocks noChangeArrowheads="1"/>
          </p:cNvSpPr>
          <p:nvPr/>
        </p:nvSpPr>
        <p:spPr bwMode="auto">
          <a:xfrm>
            <a:off x="2195513" y="1039813"/>
            <a:ext cx="187166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marL="88900" indent="-88900">
              <a:buClr>
                <a:srgbClr val="002963"/>
              </a:buClr>
            </a:pPr>
            <a:r>
              <a:rPr lang="ru-RU" altLang="ru-RU" sz="1200">
                <a:latin typeface="Cambria" pitchFamily="18" charset="0"/>
              </a:rPr>
              <a:t>Ключевые особенности</a:t>
            </a:r>
          </a:p>
        </p:txBody>
      </p:sp>
      <p:sp>
        <p:nvSpPr>
          <p:cNvPr id="34827" name="TextBox 53"/>
          <p:cNvSpPr txBox="1">
            <a:spLocks noChangeArrowheads="1"/>
          </p:cNvSpPr>
          <p:nvPr/>
        </p:nvSpPr>
        <p:spPr bwMode="auto">
          <a:xfrm>
            <a:off x="6432550" y="1039813"/>
            <a:ext cx="59848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marL="88900" indent="-88900">
              <a:buClr>
                <a:srgbClr val="002963"/>
              </a:buClr>
            </a:pPr>
            <a:r>
              <a:rPr lang="ru-RU" altLang="ru-RU" sz="1200">
                <a:latin typeface="Cambria" pitchFamily="18" charset="0"/>
              </a:rPr>
              <a:t>Пример</a:t>
            </a:r>
          </a:p>
        </p:txBody>
      </p:sp>
      <p:sp>
        <p:nvSpPr>
          <p:cNvPr id="34828" name="TextBox 54"/>
          <p:cNvSpPr txBox="1">
            <a:spLocks noChangeArrowheads="1"/>
          </p:cNvSpPr>
          <p:nvPr/>
        </p:nvSpPr>
        <p:spPr bwMode="auto">
          <a:xfrm>
            <a:off x="2195513" y="1762379"/>
            <a:ext cx="18716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buClr>
                <a:srgbClr val="002963"/>
              </a:buClr>
            </a:pPr>
            <a:r>
              <a:rPr lang="ru-RU" altLang="ru-RU" sz="1200" b="1" dirty="0" smtClean="0">
                <a:latin typeface="Cambria" pitchFamily="18" charset="0"/>
              </a:rPr>
              <a:t>3</a:t>
            </a:r>
            <a:r>
              <a:rPr lang="en-US" altLang="ru-RU" sz="1200" b="1" dirty="0" smtClean="0">
                <a:latin typeface="Cambria" pitchFamily="18" charset="0"/>
              </a:rPr>
              <a:t>D </a:t>
            </a:r>
            <a:r>
              <a:rPr lang="ru-RU" altLang="ru-RU" sz="1200" b="1" dirty="0" smtClean="0">
                <a:latin typeface="Cambria" pitchFamily="18" charset="0"/>
              </a:rPr>
              <a:t>объекты</a:t>
            </a:r>
            <a:endParaRPr lang="ru-RU" altLang="ru-RU" sz="1200" b="1" dirty="0">
              <a:latin typeface="Cambria" pitchFamily="18" charset="0"/>
            </a:endParaRPr>
          </a:p>
          <a:p>
            <a:pPr>
              <a:buClr>
                <a:srgbClr val="002963"/>
              </a:buClr>
            </a:pPr>
            <a:r>
              <a:rPr lang="ru-RU" altLang="ru-RU" sz="1200" dirty="0" smtClean="0">
                <a:latin typeface="Cambria" pitchFamily="18" charset="0"/>
              </a:rPr>
              <a:t>Возможность детально изучить объект буквально своими руками</a:t>
            </a:r>
            <a:endParaRPr lang="ru-RU" altLang="ru-RU" sz="1200" dirty="0">
              <a:latin typeface="Cambria" pitchFamily="18" charset="0"/>
            </a:endParaRPr>
          </a:p>
        </p:txBody>
      </p:sp>
      <p:sp>
        <p:nvSpPr>
          <p:cNvPr id="34829" name="TextBox 60"/>
          <p:cNvSpPr txBox="1">
            <a:spLocks noChangeArrowheads="1"/>
          </p:cNvSpPr>
          <p:nvPr/>
        </p:nvSpPr>
        <p:spPr bwMode="auto">
          <a:xfrm>
            <a:off x="4608992" y="1395954"/>
            <a:ext cx="341939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>
              <a:buClr>
                <a:srgbClr val="002963"/>
              </a:buClr>
            </a:pPr>
            <a:r>
              <a:rPr lang="ru-RU" altLang="ru-RU" sz="1200" dirty="0" smtClean="0">
                <a:latin typeface="Cambria" pitchFamily="18" charset="0"/>
              </a:rPr>
              <a:t>Троице</a:t>
            </a:r>
            <a:r>
              <a:rPr lang="ru-RU" altLang="ru-RU" sz="1200" dirty="0">
                <a:latin typeface="Cambria" pitchFamily="18" charset="0"/>
              </a:rPr>
              <a:t>-Сергиева </a:t>
            </a:r>
            <a:r>
              <a:rPr lang="ru-RU" altLang="ru-RU" sz="1200" dirty="0" smtClean="0">
                <a:latin typeface="Cambria" pitchFamily="18" charset="0"/>
              </a:rPr>
              <a:t>Лавра (</a:t>
            </a:r>
            <a:r>
              <a:rPr lang="en-US" altLang="ru-RU" sz="1200" dirty="0">
                <a:latin typeface="Cambria" pitchFamily="18" charset="0"/>
              </a:rPr>
              <a:t>3D</a:t>
            </a:r>
            <a:r>
              <a:rPr lang="ru-RU" altLang="ru-RU" sz="1200" dirty="0">
                <a:latin typeface="Cambria" pitchFamily="18" charset="0"/>
              </a:rPr>
              <a:t> объект)</a:t>
            </a:r>
          </a:p>
        </p:txBody>
      </p:sp>
      <p:pic>
        <p:nvPicPr>
          <p:cNvPr id="155652" name="Picture 4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1672953"/>
            <a:ext cx="2454473" cy="1468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94" name="Прямая соединительная линия 93"/>
          <p:cNvCxnSpPr/>
          <p:nvPr/>
        </p:nvCxnSpPr>
        <p:spPr>
          <a:xfrm>
            <a:off x="2170113" y="1281113"/>
            <a:ext cx="1692275" cy="1587"/>
          </a:xfrm>
          <a:prstGeom prst="line">
            <a:avLst/>
          </a:prstGeom>
          <a:solidFill>
            <a:srgbClr val="AE2C25"/>
          </a:solidFill>
          <a:ln w="25400">
            <a:solidFill>
              <a:schemeClr val="tx1">
                <a:lumMod val="65000"/>
                <a:lumOff val="35000"/>
              </a:schemeClr>
            </a:solidFill>
            <a:miter lim="800000"/>
            <a:headEnd type="none" w="med" len="med"/>
            <a:tailEnd type="none"/>
          </a:ln>
        </p:spPr>
      </p:cxnSp>
      <p:cxnSp>
        <p:nvCxnSpPr>
          <p:cNvPr id="95" name="Прямая соединительная линия 94"/>
          <p:cNvCxnSpPr/>
          <p:nvPr/>
        </p:nvCxnSpPr>
        <p:spPr>
          <a:xfrm>
            <a:off x="660400" y="1281113"/>
            <a:ext cx="1044575" cy="0"/>
          </a:xfrm>
          <a:prstGeom prst="line">
            <a:avLst/>
          </a:prstGeom>
          <a:solidFill>
            <a:srgbClr val="AE2C25"/>
          </a:solidFill>
          <a:ln w="25400">
            <a:solidFill>
              <a:schemeClr val="tx1">
                <a:lumMod val="65000"/>
                <a:lumOff val="35000"/>
              </a:schemeClr>
            </a:solidFill>
            <a:miter lim="800000"/>
            <a:headEnd type="none" w="med" len="med"/>
            <a:tailEnd type="none"/>
          </a:ln>
        </p:spPr>
      </p:cxnSp>
      <p:cxnSp>
        <p:nvCxnSpPr>
          <p:cNvPr id="100" name="Прямая соединительная линия 99"/>
          <p:cNvCxnSpPr/>
          <p:nvPr/>
        </p:nvCxnSpPr>
        <p:spPr>
          <a:xfrm>
            <a:off x="6311900" y="1281113"/>
            <a:ext cx="839788" cy="0"/>
          </a:xfrm>
          <a:prstGeom prst="line">
            <a:avLst/>
          </a:prstGeom>
          <a:solidFill>
            <a:srgbClr val="AE2C25"/>
          </a:solidFill>
          <a:ln w="25400">
            <a:solidFill>
              <a:schemeClr val="tx1">
                <a:lumMod val="65000"/>
                <a:lumOff val="35000"/>
              </a:schemeClr>
            </a:solidFill>
            <a:miter lim="800000"/>
            <a:headEnd type="none" w="med" len="med"/>
            <a:tailEnd type="none"/>
          </a:ln>
        </p:spPr>
      </p:cxnSp>
      <p:sp>
        <p:nvSpPr>
          <p:cNvPr id="34849" name="TextBox 37"/>
          <p:cNvSpPr txBox="1">
            <a:spLocks noChangeArrowheads="1"/>
          </p:cNvSpPr>
          <p:nvPr/>
        </p:nvSpPr>
        <p:spPr bwMode="auto">
          <a:xfrm>
            <a:off x="8459788" y="6267450"/>
            <a:ext cx="431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fld id="{E8C67B6A-0D9F-45A6-AEE7-4F2CC7E08C9A}" type="slidenum">
              <a:rPr lang="ru-RU" sz="1200" b="1">
                <a:solidFill>
                  <a:srgbClr val="002963"/>
                </a:solidFill>
                <a:latin typeface="Cambria" pitchFamily="18" charset="0"/>
              </a:rPr>
              <a:pPr algn="ctr"/>
              <a:t>9</a:t>
            </a:fld>
            <a:endParaRPr lang="ru-RU" sz="1200" b="1">
              <a:solidFill>
                <a:srgbClr val="002963"/>
              </a:solidFill>
              <a:latin typeface="Cambria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499992" y="3079993"/>
            <a:ext cx="26864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Мировая художественная культура</a:t>
            </a:r>
            <a:endParaRPr lang="ru-RU" sz="1200" dirty="0"/>
          </a:p>
        </p:txBody>
      </p:sp>
      <p:sp>
        <p:nvSpPr>
          <p:cNvPr id="39" name="TextBox 54"/>
          <p:cNvSpPr txBox="1">
            <a:spLocks noChangeArrowheads="1"/>
          </p:cNvSpPr>
          <p:nvPr/>
        </p:nvSpPr>
        <p:spPr bwMode="auto">
          <a:xfrm>
            <a:off x="294860" y="3462099"/>
            <a:ext cx="319701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>
              <a:buClr>
                <a:srgbClr val="002963"/>
              </a:buClr>
            </a:pPr>
            <a:r>
              <a:rPr lang="ru-RU" altLang="ru-RU" sz="1200" b="1" dirty="0" smtClean="0">
                <a:latin typeface="Cambria" pitchFamily="18" charset="0"/>
              </a:rPr>
              <a:t>Интерактивные карты</a:t>
            </a:r>
            <a:endParaRPr lang="ru-RU" altLang="ru-RU" sz="1200" b="1" dirty="0">
              <a:latin typeface="Cambria" pitchFamily="18" charset="0"/>
            </a:endParaRPr>
          </a:p>
          <a:p>
            <a:pPr>
              <a:buClr>
                <a:srgbClr val="002963"/>
              </a:buClr>
            </a:pPr>
            <a:r>
              <a:rPr lang="ru-RU" altLang="ru-RU" sz="1200" dirty="0" smtClean="0">
                <a:latin typeface="Cambria" pitchFamily="18" charset="0"/>
              </a:rPr>
              <a:t>Возможность получения дополнительной информации о географических объектах</a:t>
            </a:r>
            <a:endParaRPr lang="ru-RU" altLang="ru-RU" sz="1200" dirty="0">
              <a:latin typeface="Cambria" pitchFamily="18" charset="0"/>
            </a:endParaRPr>
          </a:p>
        </p:txBody>
      </p:sp>
      <p:pic>
        <p:nvPicPr>
          <p:cNvPr id="40" name="Изображение 39" descr="Снимок экрана 2015-12-25 в 16.21.02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919" y="4293096"/>
            <a:ext cx="3862388" cy="2083313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38919" y="6381328"/>
            <a:ext cx="9520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География</a:t>
            </a:r>
            <a:endParaRPr lang="ru-RU" sz="1200" dirty="0"/>
          </a:p>
        </p:txBody>
      </p:sp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4293097"/>
            <a:ext cx="2952328" cy="2281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5" name="TextBox 54"/>
          <p:cNvSpPr txBox="1">
            <a:spLocks noChangeArrowheads="1"/>
          </p:cNvSpPr>
          <p:nvPr/>
        </p:nvSpPr>
        <p:spPr bwMode="auto">
          <a:xfrm>
            <a:off x="4427984" y="3462099"/>
            <a:ext cx="417626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>
              <a:buClr>
                <a:srgbClr val="002963"/>
              </a:buClr>
            </a:pPr>
            <a:r>
              <a:rPr lang="ru-RU" altLang="ru-RU" sz="1200" b="1" dirty="0" smtClean="0">
                <a:latin typeface="Cambria" pitchFamily="18" charset="0"/>
              </a:rPr>
              <a:t>Интерактивный демонстрационный эксперимент</a:t>
            </a:r>
            <a:endParaRPr lang="ru-RU" altLang="ru-RU" sz="1200" b="1" dirty="0">
              <a:latin typeface="Cambria" pitchFamily="18" charset="0"/>
            </a:endParaRPr>
          </a:p>
          <a:p>
            <a:pPr>
              <a:buClr>
                <a:srgbClr val="002963"/>
              </a:buClr>
            </a:pPr>
            <a:r>
              <a:rPr lang="ru-RU" altLang="ru-RU" sz="1200" dirty="0">
                <a:latin typeface="Cambria" pitchFamily="18" charset="0"/>
              </a:rPr>
              <a:t>Позволяет </a:t>
            </a:r>
            <a:r>
              <a:rPr lang="ru-RU" altLang="ru-RU" sz="1200" dirty="0" smtClean="0">
                <a:latin typeface="Cambria" pitchFamily="18" charset="0"/>
              </a:rPr>
              <a:t>формировать навыки </a:t>
            </a:r>
            <a:r>
              <a:rPr lang="ru-RU" altLang="ru-RU" sz="1200" dirty="0">
                <a:latin typeface="Cambria" pitchFamily="18" charset="0"/>
              </a:rPr>
              <a:t>исследовательской деятельности </a:t>
            </a:r>
            <a:r>
              <a:rPr lang="ru-RU" altLang="ru-RU" sz="1200" dirty="0" smtClean="0">
                <a:latin typeface="Cambria" pitchFamily="18" charset="0"/>
              </a:rPr>
              <a:t>учащихся, даже при отсутствии оборудования в школе</a:t>
            </a:r>
            <a:endParaRPr lang="ru-RU" altLang="ru-RU" sz="1200" dirty="0">
              <a:latin typeface="Cambria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678168" y="4296907"/>
            <a:ext cx="7004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Физика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91100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2271</Words>
  <Application>Microsoft Office PowerPoint</Application>
  <PresentationFormat>Экран (4:3)</PresentationFormat>
  <Paragraphs>302</Paragraphs>
  <Slides>28</Slides>
  <Notes>15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Тема Office</vt:lpstr>
      <vt:lpstr>think-cell Slide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Переход на платформу LECTA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ПРИЛОЖЕНИЕ LECTA В 2016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Наталья Николаевна Новикова</cp:lastModifiedBy>
  <cp:revision>12</cp:revision>
  <dcterms:modified xsi:type="dcterms:W3CDTF">2016-04-21T09:42:01Z</dcterms:modified>
</cp:coreProperties>
</file>