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6" r:id="rId15"/>
    <p:sldId id="288" r:id="rId16"/>
    <p:sldId id="289" r:id="rId17"/>
    <p:sldId id="256" r:id="rId18"/>
    <p:sldId id="257" r:id="rId19"/>
    <p:sldId id="258" r:id="rId20"/>
    <p:sldId id="260" r:id="rId21"/>
    <p:sldId id="259" r:id="rId22"/>
    <p:sldId id="261" r:id="rId23"/>
    <p:sldId id="262" r:id="rId24"/>
    <p:sldId id="263" r:id="rId25"/>
    <p:sldId id="265" r:id="rId26"/>
    <p:sldId id="266" r:id="rId27"/>
    <p:sldId id="267" r:id="rId28"/>
    <p:sldId id="268" r:id="rId29"/>
    <p:sldId id="269" r:id="rId30"/>
    <p:sldId id="270" r:id="rId31"/>
    <p:sldId id="272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AA1B5-56A4-4BCE-873C-EBF41A14D2E3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A080-E86D-4413-9432-4C6D5D3FB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86C356-19FD-4E96-9D94-A9ED2F4E5D0A}" type="slidenum">
              <a:rPr lang="ru-RU" alt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ru-RU" alt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590A971-2214-4D15-A1EA-AC34AB935120}" type="slidenum">
              <a:rPr lang="ru-RU" alt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ru-RU" alt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C8833EA-7C3D-4452-823E-26343ED995A9}" type="slidenum">
              <a:rPr lang="ru-RU" alt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ru-RU" alt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752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Семинар информационно-библиотечного центра региональной сети ШИБЦ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098604"/>
            <a:ext cx="8568952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 разработки младшими школьниками индивидуальных и групповых проектов, исследований, реализация социальных и творческих практик с использованием ресурсов школьного информационно-библиотечного центра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обсудить с экспертами, заинтересованными лицами возможности, решения и проблемы организации внеурочной деятельности на уровне начального общего образования, позволяющей включить младших школьников в разработку индивидуальных и групповых проектов, исследований, обеспечить участие в социальных и творческих практиках насыщенной информационно-образовательной среды школы.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СШ №7 имени адмирала Ф.Ф. Ушакова, г. Тутаев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10.04.2019 г.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712968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Ключевые формы и виды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04056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Организация исследовательской деятельности, формирующей большинство универсальных ученых действий.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«Инфраструктура счастливого детства», который связан с модернизацией рекреации 1 этажа Начальной школы с зонами «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Бук-кроссинга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», магнитной доской для занятий шахматами, телевизором в рекреации для просмотра развивающих программ.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Специализированная разметка, обеспечивающей профилактику нарушений правил дорожного движения на занятиях внеурочной деятельности.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Общешкольные «Фестивали ГТО», семейный курс «Здоровый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Тутаевец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Доступны тренажерный  зал, тир, зал единоборств.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Используются две школьные площадки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воркаута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бассейн.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Автоматизированы 100 процентов рабочих мест, все педагоги применяют интерактивное оборудование.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Функционирует мини-конференц-зал.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 школьном информационно-библиотечном центре есть возможность выхода обучающихся в Интернет.</a:t>
            </a: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794125" y="247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946525" y="2632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098925" y="2784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251325" y="2936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4037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352800" y="10668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latin typeface="Times New Roman" pitchFamily="18" charset="0"/>
              </a:rPr>
              <a:t>содержание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352800" y="2819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latin typeface="Times New Roman" pitchFamily="18" charset="0"/>
              </a:rPr>
              <a:t>библиотека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609600" y="42672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latin typeface="Times New Roman" pitchFamily="18" charset="0"/>
              </a:rPr>
              <a:t>преподаватель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629400" y="4419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latin typeface="Times New Roman" pitchFamily="18" charset="0"/>
              </a:rPr>
              <a:t>учащийся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H="1">
            <a:off x="1905000" y="1828800"/>
            <a:ext cx="1981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5562600" y="1905000"/>
            <a:ext cx="1981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3505200" y="44196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 descr="Petrov-Vodkin 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4572000"/>
            <a:ext cx="2047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2" descr="IMG_12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19716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5" descr="im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572000"/>
            <a:ext cx="178117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4" descr="p11"/>
          <p:cNvPicPr>
            <a:picLocks noChangeAspect="1" noChangeArrowheads="1"/>
          </p:cNvPicPr>
          <p:nvPr/>
        </p:nvPicPr>
        <p:blipFill>
          <a:blip r:embed="rId5" cstate="print"/>
          <a:srcRect b="20113"/>
          <a:stretch>
            <a:fillRect/>
          </a:stretch>
        </p:blipFill>
        <p:spPr bwMode="auto">
          <a:xfrm>
            <a:off x="7286625" y="285750"/>
            <a:ext cx="16986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3" descr="komandor_kab_tehno_f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4557713"/>
            <a:ext cx="2101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42875" y="142875"/>
            <a:ext cx="7000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tabLst>
                <a:tab pos="615950" algn="l"/>
              </a:tabLst>
              <a:defRPr/>
            </a:pPr>
            <a:r>
              <a:rPr lang="ru-RU" sz="2400" b="1" dirty="0">
                <a:ea typeface="Times New Roman" pitchFamily="18" charset="0"/>
                <a:cs typeface="Arial" pitchFamily="34" charset="0"/>
              </a:rPr>
              <a:t>Как должна измениться образовательная инфраструктура для реализации программ и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проектов?</a:t>
            </a:r>
            <a:endParaRPr lang="ru-RU" sz="800" dirty="0">
              <a:cs typeface="Arial" pitchFamily="34" charset="0"/>
            </a:endParaRPr>
          </a:p>
          <a:p>
            <a:pPr algn="ctr">
              <a:tabLst>
                <a:tab pos="615950" algn="l"/>
              </a:tabLst>
              <a:defRPr/>
            </a:pPr>
            <a:endParaRPr lang="ru-RU" sz="1600" dirty="0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1500188"/>
            <a:ext cx="9144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>
              <a:tabLst>
                <a:tab pos="615950" algn="l"/>
              </a:tabLst>
              <a:defRPr/>
            </a:pPr>
            <a:r>
              <a:rPr lang="ru-RU" sz="2000" dirty="0">
                <a:latin typeface="Arial" charset="0"/>
                <a:ea typeface="Times New Roman" pitchFamily="18" charset="0"/>
                <a:cs typeface="Arial" charset="0"/>
              </a:rPr>
              <a:t>Ресурсный центр и, одновременно, </a:t>
            </a:r>
          </a:p>
          <a:p>
            <a:pPr lvl="1" algn="just">
              <a:buFontTx/>
              <a:buChar char="–"/>
              <a:tabLst>
                <a:tab pos="615950" algn="l"/>
              </a:tabLst>
              <a:defRPr/>
            </a:pPr>
            <a:r>
              <a:rPr lang="ru-RU" sz="2000" dirty="0">
                <a:latin typeface="Arial" charset="0"/>
                <a:ea typeface="Times New Roman" pitchFamily="18" charset="0"/>
                <a:cs typeface="Arial" charset="0"/>
              </a:rPr>
              <a:t> место «входа» в образовательные маршруты школьников из разных мест проживания и образовательных организаций (в том числе, «операторская» 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on</a:t>
            </a:r>
            <a:r>
              <a:rPr lang="ru-RU" sz="2000" dirty="0">
                <a:latin typeface="Arial" charset="0"/>
                <a:ea typeface="Times New Roman" pitchFamily="18" charset="0"/>
                <a:cs typeface="Arial" charset="0"/>
              </a:rPr>
              <a:t>-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line </a:t>
            </a:r>
            <a:r>
              <a:rPr lang="ru-RU" sz="2000" dirty="0">
                <a:latin typeface="Arial" charset="0"/>
                <a:ea typeface="Times New Roman" pitchFamily="18" charset="0"/>
                <a:cs typeface="Arial" charset="0"/>
              </a:rPr>
              <a:t>трансляций)</a:t>
            </a:r>
          </a:p>
          <a:p>
            <a:pPr lvl="1" algn="just">
              <a:buFontTx/>
              <a:buChar char="–"/>
              <a:tabLst>
                <a:tab pos="615950" algn="l"/>
              </a:tabLst>
              <a:defRPr/>
            </a:pPr>
            <a:r>
              <a:rPr lang="ru-RU" sz="2000" dirty="0">
                <a:latin typeface="Arial" charset="0"/>
                <a:ea typeface="Times New Roman" pitchFamily="18" charset="0"/>
                <a:cs typeface="Arial" charset="0"/>
              </a:rPr>
              <a:t> место «встречи» детей и взрослых, тренеров неформального образования и </a:t>
            </a:r>
            <a:r>
              <a:rPr lang="ru-RU" sz="2000" dirty="0" smtClean="0">
                <a:latin typeface="Arial" charset="0"/>
                <a:ea typeface="Times New Roman" pitchFamily="18" charset="0"/>
                <a:cs typeface="Arial" charset="0"/>
              </a:rPr>
              <a:t>экспертов </a:t>
            </a:r>
            <a:endParaRPr lang="ru-RU" sz="1000" dirty="0">
              <a:latin typeface="Arial" charset="0"/>
            </a:endParaRPr>
          </a:p>
          <a:p>
            <a:pPr lvl="1" algn="just">
              <a:buFontTx/>
              <a:buChar char="–"/>
              <a:tabLst>
                <a:tab pos="615950" algn="l"/>
              </a:tabLst>
              <a:defRPr/>
            </a:pPr>
            <a:r>
              <a:rPr lang="ru-RU" sz="2000" dirty="0">
                <a:latin typeface="Arial" charset="0"/>
                <a:cs typeface="Times New Roman" pitchFamily="18" charset="0"/>
              </a:rPr>
              <a:t> место размещения библиотеки неформального образовании и других ресурсов, позволяющих осуществлять демонстрацию образцов неформального образования, </a:t>
            </a:r>
            <a:r>
              <a:rPr lang="en-US" sz="2000" dirty="0">
                <a:latin typeface="Arial" charset="0"/>
                <a:cs typeface="Times New Roman" pitchFamily="18" charset="0"/>
              </a:rPr>
              <a:t>etc.</a:t>
            </a:r>
            <a:r>
              <a:rPr lang="ru-RU" sz="2000" dirty="0">
                <a:latin typeface="Arial" charset="0"/>
                <a:cs typeface="Times New Roman" pitchFamily="18" charset="0"/>
              </a:rPr>
              <a:t> </a:t>
            </a:r>
            <a:endParaRPr lang="ru-RU" sz="1000" dirty="0">
              <a:latin typeface="Arial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88900" y="5903913"/>
            <a:ext cx="9055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>
              <a:tabLst>
                <a:tab pos="61595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Места встречи с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тьюторами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аниматорами: </a:t>
            </a:r>
          </a:p>
          <a:p>
            <a:pPr algn="ctr">
              <a:tabLst>
                <a:tab pos="61595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носителями опыта, 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вдохновителями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владельцами смыслов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 pitchFamily="18" charset="0"/>
                <a:cs typeface="Arial" pitchFamily="34" charset="0"/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9921" t="15120" r="49916" b="53801"/>
          <a:stretch>
            <a:fillRect/>
          </a:stretch>
        </p:blipFill>
        <p:spPr bwMode="auto">
          <a:xfrm>
            <a:off x="611188" y="188913"/>
            <a:ext cx="820896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7799" t="18480" r="26764" b="59680"/>
          <a:stretch>
            <a:fillRect/>
          </a:stretch>
        </p:blipFill>
        <p:spPr bwMode="auto">
          <a:xfrm>
            <a:off x="755650" y="3644900"/>
            <a:ext cx="7893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5120" r="50629" b="47922"/>
          <a:stretch>
            <a:fillRect/>
          </a:stretch>
        </p:blipFill>
        <p:spPr bwMode="auto">
          <a:xfrm>
            <a:off x="971550" y="115888"/>
            <a:ext cx="7524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15120" r="57002" b="50441"/>
          <a:stretch>
            <a:fillRect/>
          </a:stretch>
        </p:blipFill>
        <p:spPr bwMode="auto">
          <a:xfrm>
            <a:off x="1116013" y="3259138"/>
            <a:ext cx="748823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Техническое задание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на разработку </a:t>
            </a:r>
            <a:br>
              <a:rPr lang="ru-RU" sz="1200" dirty="0" smtClean="0"/>
            </a:br>
            <a:r>
              <a:rPr lang="ru-RU" sz="1200" b="1" dirty="0" smtClean="0"/>
              <a:t>по теме «</a:t>
            </a:r>
            <a:r>
              <a:rPr lang="ru-RU" sz="1200" b="1" dirty="0" err="1" smtClean="0"/>
              <a:t>Фотобаттл</a:t>
            </a:r>
            <a:r>
              <a:rPr lang="ru-RU" sz="1200" b="1" dirty="0" smtClean="0"/>
              <a:t> как часть гражданской инициативы «</a:t>
            </a:r>
            <a:r>
              <a:rPr lang="ru-RU" sz="1200" b="1" dirty="0" err="1" smtClean="0"/>
              <a:t>Со-Причастие</a:t>
            </a:r>
            <a:r>
              <a:rPr lang="ru-RU" sz="1200" b="1" dirty="0" smtClean="0"/>
              <a:t>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рамках Программы развития школы </a:t>
            </a:r>
            <a:br>
              <a:rPr lang="ru-RU" sz="1200" dirty="0" smtClean="0"/>
            </a:br>
            <a:r>
              <a:rPr lang="ru-RU" sz="1200" dirty="0" smtClean="0"/>
              <a:t>(решение Педагогического совета № от _________________)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4525962"/>
          </a:xfrm>
        </p:spPr>
        <p:txBody>
          <a:bodyPr>
            <a:noAutofit/>
          </a:bodyPr>
          <a:lstStyle/>
          <a:p>
            <a:pPr algn="just">
              <a:buFontTx/>
              <a:buNone/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Руководитель группы:</a:t>
            </a:r>
            <a:br>
              <a:rPr lang="ru-RU" sz="1200" dirty="0" smtClean="0">
                <a:solidFill>
                  <a:schemeClr val="tx2"/>
                </a:solidFill>
              </a:rPr>
            </a:br>
            <a:r>
              <a:rPr lang="ru-RU" sz="1200" dirty="0" smtClean="0">
                <a:solidFill>
                  <a:schemeClr val="tx2"/>
                </a:solidFill>
              </a:rPr>
              <a:t>Дмитрий Антонович </a:t>
            </a:r>
            <a:r>
              <a:rPr lang="ru-RU" sz="1200" dirty="0" err="1" smtClean="0">
                <a:solidFill>
                  <a:schemeClr val="tx2"/>
                </a:solidFill>
              </a:rPr>
              <a:t>Селицкий</a:t>
            </a:r>
            <a:r>
              <a:rPr lang="ru-RU" sz="1200" dirty="0" smtClean="0">
                <a:solidFill>
                  <a:schemeClr val="tx2"/>
                </a:solidFill>
              </a:rPr>
              <a:t>, руководитель музея</a:t>
            </a:r>
          </a:p>
          <a:p>
            <a:pPr algn="just">
              <a:buFontTx/>
              <a:buNone/>
              <a:defRPr/>
            </a:pPr>
            <a:r>
              <a:rPr lang="ru-RU" sz="1200" dirty="0" smtClean="0"/>
              <a:t>Цель: </a:t>
            </a:r>
            <a:r>
              <a:rPr lang="ru-RU" sz="1200" b="1" dirty="0" smtClean="0"/>
              <a:t>активизация деятельности краеведческого и родословного общества школы средствами постоянно действующего фотоконкурса.</a:t>
            </a:r>
          </a:p>
          <a:p>
            <a:pPr algn="just">
              <a:buFontTx/>
              <a:buNone/>
              <a:defRPr/>
            </a:pPr>
            <a:r>
              <a:rPr lang="ru-RU" sz="1200" dirty="0" smtClean="0"/>
              <a:t>Виды работ</a:t>
            </a:r>
          </a:p>
          <a:p>
            <a:pPr algn="just">
              <a:defRPr/>
            </a:pPr>
            <a:r>
              <a:rPr lang="ru-RU" sz="1200" b="1" dirty="0" smtClean="0"/>
              <a:t>Определение объектов для съемки, формирование конкурсных заданий (</a:t>
            </a:r>
            <a:r>
              <a:rPr lang="ru-RU" sz="1200" b="1" dirty="0" err="1" smtClean="0"/>
              <a:t>селфи</a:t>
            </a:r>
            <a:r>
              <a:rPr lang="ru-RU" sz="1200" b="1" dirty="0" smtClean="0"/>
              <a:t> на фоне города, фото-фиксация объекта историко-культурного наследия, жители г. Тутаев) и другие.</a:t>
            </a:r>
          </a:p>
          <a:p>
            <a:pPr algn="just">
              <a:defRPr/>
            </a:pPr>
            <a:r>
              <a:rPr lang="ru-RU" sz="1200" b="1" dirty="0" smtClean="0"/>
              <a:t>Создание сайта конкурса.</a:t>
            </a:r>
          </a:p>
          <a:p>
            <a:pPr algn="just">
              <a:defRPr/>
            </a:pPr>
            <a:r>
              <a:rPr lang="ru-RU" sz="1200" b="1" dirty="0" smtClean="0"/>
              <a:t>Создание конкурсной документации – положение о постоянно действующем конкурсе в СШ 7.</a:t>
            </a:r>
          </a:p>
          <a:p>
            <a:pPr algn="just">
              <a:defRPr/>
            </a:pPr>
            <a:r>
              <a:rPr lang="ru-RU" sz="1200" b="1" dirty="0" smtClean="0"/>
              <a:t>Проведение серии образовательных экскурсий по улицам г. Тутаев, имеющих здания историко-культурного наследия.</a:t>
            </a:r>
          </a:p>
          <a:p>
            <a:pPr algn="just">
              <a:defRPr/>
            </a:pPr>
            <a:r>
              <a:rPr lang="ru-RU" sz="1200" b="1" dirty="0" smtClean="0"/>
              <a:t>Проведение конкурса, подведение итогов – ежегодно (май – весенняя съемка, январь – зимняя съемка).</a:t>
            </a:r>
          </a:p>
          <a:p>
            <a:pPr algn="just">
              <a:defRPr/>
            </a:pPr>
            <a:r>
              <a:rPr lang="ru-RU" sz="1200" b="1" dirty="0" smtClean="0"/>
              <a:t>Организация выставки лучших работ в фойе школы (2 раза в год).</a:t>
            </a:r>
          </a:p>
          <a:p>
            <a:pPr algn="just">
              <a:defRPr/>
            </a:pPr>
            <a:r>
              <a:rPr lang="ru-RU" sz="1200" b="1" dirty="0" smtClean="0"/>
              <a:t>Выставление лучших работ на сайте конкурса.</a:t>
            </a:r>
          </a:p>
          <a:p>
            <a:pPr algn="just">
              <a:defRPr/>
            </a:pPr>
            <a:r>
              <a:rPr lang="ru-RU" sz="1200" b="1" dirty="0" smtClean="0"/>
              <a:t>Инициирование написания индивидуальных проектов по итогам выполнения бонусных краеведческих заданий (как последействие </a:t>
            </a:r>
            <a:r>
              <a:rPr lang="ru-RU" sz="1200" b="1" dirty="0" err="1" smtClean="0"/>
              <a:t>фотобаттла</a:t>
            </a:r>
            <a:r>
              <a:rPr lang="ru-RU" sz="1200" b="1" dirty="0" smtClean="0"/>
              <a:t>).</a:t>
            </a:r>
          </a:p>
          <a:p>
            <a:pPr algn="just">
              <a:buFontTx/>
              <a:buNone/>
              <a:defRPr/>
            </a:pPr>
            <a:r>
              <a:rPr lang="ru-RU" sz="1200" dirty="0" smtClean="0"/>
              <a:t>Сроки реализации (по годам, по полугодиям, месяцам – по логике разворачивания работ):  </a:t>
            </a:r>
          </a:p>
          <a:p>
            <a:pPr algn="just">
              <a:defRPr/>
            </a:pPr>
            <a:r>
              <a:rPr lang="ru-RU" sz="1200" dirty="0" smtClean="0"/>
              <a:t>Апробация – май 2019, январь 2020.</a:t>
            </a:r>
          </a:p>
          <a:p>
            <a:pPr algn="just">
              <a:defRPr/>
            </a:pPr>
            <a:r>
              <a:rPr lang="ru-RU" sz="1200" dirty="0" smtClean="0"/>
              <a:t>Реализация в штатном режиме – с мая 2020 года.</a:t>
            </a:r>
          </a:p>
          <a:p>
            <a:pPr algn="just">
              <a:buFontTx/>
              <a:buNone/>
              <a:defRPr/>
            </a:pPr>
            <a:r>
              <a:rPr lang="ru-RU" sz="1200" dirty="0" smtClean="0"/>
              <a:t>Продукты: </a:t>
            </a:r>
          </a:p>
          <a:p>
            <a:pPr algn="just">
              <a:defRPr/>
            </a:pPr>
            <a:r>
              <a:rPr lang="ru-RU" sz="1200" b="1" dirty="0" smtClean="0"/>
              <a:t>Сайт конкурса.</a:t>
            </a:r>
          </a:p>
          <a:p>
            <a:pPr algn="just">
              <a:defRPr/>
            </a:pPr>
            <a:r>
              <a:rPr lang="ru-RU" sz="1200" b="1" dirty="0" smtClean="0"/>
              <a:t>Положение о конкурсе.</a:t>
            </a:r>
          </a:p>
          <a:p>
            <a:pPr algn="just">
              <a:defRPr/>
            </a:pPr>
            <a:r>
              <a:rPr lang="ru-RU" sz="1200" b="1" dirty="0" smtClean="0"/>
              <a:t>Творческие работы обучающихся, родителей, с учетом постоянной смены тем для съемок, творческих заданий и т.п.</a:t>
            </a:r>
          </a:p>
          <a:p>
            <a:pPr algn="just">
              <a:defRPr/>
            </a:pPr>
            <a:r>
              <a:rPr lang="ru-RU" sz="1200" b="1" dirty="0" smtClean="0"/>
              <a:t>Индивидуальные проекты</a:t>
            </a:r>
            <a:r>
              <a:rPr lang="ru-RU" sz="1200" dirty="0" smtClean="0"/>
              <a:t>.</a:t>
            </a:r>
          </a:p>
          <a:p>
            <a:pPr algn="just">
              <a:buFontTx/>
              <a:buNone/>
              <a:defRPr/>
            </a:pPr>
            <a:r>
              <a:rPr lang="ru-RU" sz="1200" dirty="0" smtClean="0"/>
              <a:t>Планируемые затраты, необходимые ресурсы: </a:t>
            </a:r>
          </a:p>
          <a:p>
            <a:pPr algn="just">
              <a:defRPr/>
            </a:pPr>
            <a:r>
              <a:rPr lang="ru-RU" sz="1200" dirty="0" smtClean="0"/>
              <a:t>Премии за проведение образовательных экскурсий.</a:t>
            </a:r>
          </a:p>
          <a:p>
            <a:pPr algn="just">
              <a:defRPr/>
            </a:pPr>
            <a:r>
              <a:rPr lang="ru-RU" sz="1200" dirty="0" err="1" smtClean="0"/>
              <a:t>Флеш-накопитель</a:t>
            </a:r>
            <a:r>
              <a:rPr lang="ru-RU" sz="1200" dirty="0" smtClean="0"/>
              <a:t> для хранения фотографий.</a:t>
            </a:r>
          </a:p>
          <a:p>
            <a:pPr algn="just">
              <a:buFontTx/>
              <a:buNone/>
              <a:defRPr/>
            </a:pPr>
            <a:endParaRPr lang="ru-RU" sz="1200" dirty="0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572000" y="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chemeClr val="tx2"/>
                </a:solidFill>
              </a:rPr>
              <a:t>Приложение № 1 к приказу</a:t>
            </a:r>
            <a:br>
              <a:rPr lang="ru-RU" sz="1400">
                <a:solidFill>
                  <a:schemeClr val="tx2"/>
                </a:solidFill>
              </a:rPr>
            </a:br>
            <a:r>
              <a:rPr lang="ru-RU" sz="1400">
                <a:solidFill>
                  <a:schemeClr val="tx2"/>
                </a:solidFill>
              </a:rPr>
              <a:t>№ ______ от </a:t>
            </a:r>
            <a:r>
              <a:rPr lang="en-US" sz="1400">
                <a:solidFill>
                  <a:schemeClr val="tx2"/>
                </a:solidFill>
              </a:rPr>
              <a:t>_________</a:t>
            </a:r>
            <a:r>
              <a:rPr lang="ru-RU" sz="1400">
                <a:solidFill>
                  <a:schemeClr val="tx2"/>
                </a:solidFill>
              </a:rPr>
              <a:t>20</a:t>
            </a:r>
            <a:r>
              <a:rPr lang="en-US" sz="1400">
                <a:solidFill>
                  <a:schemeClr val="tx2"/>
                </a:solidFill>
              </a:rPr>
              <a:t>___ </a:t>
            </a:r>
            <a:r>
              <a:rPr lang="ru-RU" sz="1400">
                <a:solidFill>
                  <a:schemeClr val="tx2"/>
                </a:solidFill>
              </a:rPr>
              <a:t>г.</a:t>
            </a: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9921" t="15120" r="48026" b="33641"/>
          <a:stretch>
            <a:fillRect/>
          </a:stretch>
        </p:blipFill>
        <p:spPr bwMode="auto">
          <a:xfrm>
            <a:off x="395288" y="620713"/>
            <a:ext cx="840581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Внеурочная и внешкольная деятельность современной школы в горизонте развития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013176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К.В.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Сапегин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заместитель директора по инновационной деятельности, кандидат искусствоведения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Users\Кирилл Сапегин\Documents\Разное\emblemasosh7_w273_h1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142852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Из ООП школы №7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35285"/>
            <a:ext cx="8856984" cy="452596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Содержание занятий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внеурочной деятельности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формируется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учётом пожеланий обучающихся и их родителей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(законных представителей) и осуществляется посредством различных форм организации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отличных от урочной системы обучения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таких, как экскурсии, кружки, секции, круглые столы, конференции, диспуты, школьные научные общества, олимпиады, конкурсы, соревнования, поисковые и научные исследования, общественно-полезные практики и т.д.</a:t>
            </a: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программ внеурочной деятельности осуществляется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учетом ресурсов социальных партнеров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школы, в первую очередь – Централизованной библиотечной системы и ЦДО «Созвездие»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Тутаевского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муниципального района.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План внеурочной деятельности обеспечивает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индивидуализацию образовательного процесса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СШ №7, а также позволяет обучающимся сформировать индивидуальный образовательный маршрут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основе интересов и потребностей.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Содержание плана в полной мере отражает заявленные во ФГОС ООО направления внеурочной деятельности, а именно: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духовно-нравственное, социальное,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общеинтеллектуальное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общекультурное, спортивно-оздоровительное.</a:t>
            </a: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9036496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Структура: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ключевое для поиска «зон изменений»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9685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Общешкольные проекты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События для отдельных классов, «внутри»  класса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Мероприятия штабов (школьные, районные)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Курсы формирования прикладных навыков, социализации и развития, например, «Лоция Бизнеса», «Учимся делать проект!»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Спортивные школьные секции, спортивный клуб «Адмирал»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Клубы, лаборатории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События, планируемые Методическими объединениями, в том числе Предметные недели, олимпиады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ШИБЦ + Начальная школа (Фестивали)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Индивидуальный образовательный проект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Внеурочная деятельность                в открытой информационно-предметной среде: управленческий аспект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Елена Анатольевна Сапегина,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директор СШ №7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Users\Кирилл Сапегин\Documents\Разное\emblemasosh7_w273_h1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142852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Проблемное поле и угрозы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8" y="620688"/>
            <a:ext cx="9036496" cy="4525963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Сложность выстраивания расписания с учетом занятости детей (старшеклассников) в курсах районной сети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Отказ детей от участия в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предпрофессиональных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пробах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Творческие направления «заняты» учреждениями культуры (РДК, школа искусств, музыкальная школа)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Спортивные школы «отбирают» лучших в свои секции</a:t>
            </a:r>
          </a:p>
          <a:p>
            <a:pPr algn="just"/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Волонтерство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«живет» на уровне ДДД «К истокам нашим», РДШ, МЦ «Галактика», оттягивая лучших из школьных дел и проектов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Дети не мотивированы на создание классов патриотической направленности, в том числе включение в движение «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Юнармия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Клубы, студии, лаборатории, штабы не носят характера «объединения по личному интересу», акции являются дополнительными занятиями, а не проявлением ценностной позиции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Проблемное поле и угрозы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4525963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Низкая мотивация обучающихся в основной и старшей школе к занятиям спортом, творчеством, социально значимыми делами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Загруженность «реальных лидеров» районными проектами и событиями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Исследования «носят» реферативный характер, авторы «идут за учителем и инструкцией»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«Мероприятия» большей частью «спускаются» с федерального, регионального и районного уровня как обязательные к выполнению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Отток детей на программы дополнительного образования в ЦДО в связи с получением именного сертификата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Портфолио не учитывается (официально) как свидетельство образовательного успеха (нет мотива ведения)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Многие родители устранились от участии воспитания, ждут помощи школы, в том числе «узких специалистов»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Примеры идей развития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92088"/>
            <a:ext cx="8784976" cy="609329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Новое зонирование пришкольного участка как продолжение курса «Технология», «ИЗО», а также деятельности штаба «Экополис»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«Школьный кинозал» (с просмотром и обсуждением научно-популярных фильмов) – уже закуплен «мобильный» телевизор для ШИБЦ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Школьная анимационная студия «Рисуем песком и снимаем мультфильмы» для Начальной школы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Выбор общешкольной годовой темы и выстраивание циклограммы событий по теме «Элементы таблицы Менделеева»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на базе потенциального «Инженерного класса», лабораторий «Технопарка» разделов музея школы, посвященных «Робототехнике», 3-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моделированию (для организации выставок, занятий)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Примеры идей развития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Ярмарка курсов внеурочной деятельности с пробными занятиями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Школьная компания по созданию сувениров, связанных с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Романов-Борисоглебском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События для Года Театра, который объявлен Президентом РФ в 2019 году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Проект для 5-11 классов «5-минутное чтение» (продолжение традиции Начальной школы): 5 минут чтения на классном часе, например, поэзии, эссе, а в середине недели – акции «Чтение вслух» на большой перемене публично, в рекреациях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Создание клуба «Юных политиков» («модные» сегодня ток-шоу на ТВ)</a:t>
            </a:r>
          </a:p>
          <a:p>
            <a:pPr algn="just"/>
            <a:r>
              <a:rPr lang="ru-RU" sz="2300" dirty="0" smtClean="0">
                <a:latin typeface="Arial" pitchFamily="34" charset="0"/>
                <a:cs typeface="Arial" pitchFamily="34" charset="0"/>
              </a:rPr>
              <a:t>Разработка и реализация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тьюториалов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для 7классников с выходом на защиту «Портфолио семиклассника», с участием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тьютора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и других специалистов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290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Примеры идей развития</a:t>
            </a:r>
            <a:endParaRPr lang="ru-RU" sz="4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1000108"/>
            <a:ext cx="878497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конце года –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ень внеурочной деятельности (ученики представляют результаты работы в течение года) Это могут быть презентации, защита портфолио, стендовые доклады, индивидуальные и коллективные работы, творческие выступления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71811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Клуб «Шефы» – с ключевым  акциями «Дни дублера», помощи в выполнении домашних заданий и сопровождения проектной деятельности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4470922"/>
            <a:ext cx="8784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Проекты, которые заинтересовали родительскую общественность</a:t>
            </a:r>
            <a:r>
              <a:rPr lang="ru-RU" sz="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(«Специальные зоны, площадки, рекреации для развивающего досуга детей», «Обучение без домашних заданий», «Умный портфель» ученика, «Чтение с увлечением»)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3"/>
          <p:cNvSpPr>
            <a:spLocks noGrp="1"/>
          </p:cNvSpPr>
          <p:nvPr>
            <p:ph type="title"/>
          </p:nvPr>
        </p:nvSpPr>
        <p:spPr>
          <a:xfrm>
            <a:off x="1655763" y="0"/>
            <a:ext cx="5797550" cy="1189038"/>
          </a:xfrm>
        </p:spPr>
        <p:txBody>
          <a:bodyPr/>
          <a:lstStyle/>
          <a:p>
            <a:r>
              <a:rPr lang="ru-RU" smtClean="0"/>
              <a:t>Нулевой километр</a:t>
            </a:r>
          </a:p>
        </p:txBody>
      </p:sp>
      <p:pic>
        <p:nvPicPr>
          <p:cNvPr id="5" name="Рисунок 4" descr="F:\СО-ПРИЧАСТИЕ\Фото,Квестория 2018\46215521_10218155399064301_8040743171174432768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562"/>
            <a:ext cx="3612690" cy="526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615" y="908720"/>
            <a:ext cx="6307050" cy="36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7" name="Рисунок 6" descr="F:\СО-ПРИЧАСТИЕ\Фото,Квестория 2018\47306347_10218299234180089_6554253637114134528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98731" y="3174528"/>
            <a:ext cx="4477407" cy="368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https://img.lookmytrips.com/images/look6c92/big-57fcc508ff9367342f037e54-581c31736cd19-1c1ocbj.jpg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6332" y="1587062"/>
            <a:ext cx="8397765" cy="527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4275" name="Заголовок 1"/>
          <p:cNvSpPr>
            <a:spLocks noGrp="1"/>
          </p:cNvSpPr>
          <p:nvPr>
            <p:ph type="title"/>
          </p:nvPr>
        </p:nvSpPr>
        <p:spPr>
          <a:xfrm>
            <a:off x="-180975" y="0"/>
            <a:ext cx="9144000" cy="1189038"/>
          </a:xfrm>
        </p:spPr>
        <p:txBody>
          <a:bodyPr/>
          <a:lstStyle/>
          <a:p>
            <a:pPr eaLnBrk="1" hangingPunct="1"/>
            <a:r>
              <a:rPr lang="ru-RU" smtClean="0"/>
              <a:t>          </a:t>
            </a:r>
            <a:r>
              <a:rPr lang="ru-RU" sz="4000" smtClean="0"/>
              <a:t>Пример домашнего задания</a:t>
            </a:r>
            <a:endParaRPr lang="ru-RU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1165225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ru-RU" sz="2800">
                <a:cs typeface="Arial" pitchFamily="34" charset="0"/>
              </a:rPr>
              <a:t>Назовите дату строительства Воскресенского собора. Что известно о строителях? В чём заключаются основные архитектурные особенности здания собора?</a:t>
            </a:r>
          </a:p>
          <a:p>
            <a:pPr algn="just" eaLnBrk="0" hangingPunct="0">
              <a:buFontTx/>
              <a:buChar char="•"/>
            </a:pPr>
            <a:r>
              <a:rPr lang="ru-RU" sz="2800">
                <a:cs typeface="Arial" pitchFamily="34" charset="0"/>
              </a:rPr>
              <a:t>Назовите чудотворные иконы Воскресенского собора. В чем особенность их почитания, сюжетов?</a:t>
            </a:r>
          </a:p>
          <a:p>
            <a:pPr algn="just" eaLnBrk="0" hangingPunct="0">
              <a:buFontTx/>
              <a:buChar char="•"/>
            </a:pPr>
            <a:r>
              <a:rPr lang="ru-RU" sz="2800">
                <a:cs typeface="Arial" pitchFamily="34" charset="0"/>
              </a:rPr>
              <a:t>Какие архитектурные объекты входят в ансамбль Воскресенского собора?</a:t>
            </a:r>
          </a:p>
          <a:p>
            <a:pPr algn="just" eaLnBrk="0" hangingPunct="0">
              <a:buFontTx/>
              <a:buChar char="•"/>
            </a:pPr>
            <a:r>
              <a:rPr lang="ru-RU" sz="2800">
                <a:cs typeface="Arial" pitchFamily="34" charset="0"/>
              </a:rPr>
              <a:t>Известно, что на колокольне Воскресенского собора находились городские часы. Где в настоящее время находится часовой механизм?</a:t>
            </a:r>
          </a:p>
          <a:p>
            <a:pPr algn="just" eaLnBrk="0" hangingPunct="0">
              <a:buFontTx/>
              <a:buChar char="•"/>
            </a:pPr>
            <a:r>
              <a:rPr lang="ru-RU" sz="2800">
                <a:cs typeface="Arial" pitchFamily="34" charset="0"/>
              </a:rPr>
              <a:t>Как можно объяснить возведение в 19 веке часовенного столба у Воскресенского собора?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700213"/>
            <a:ext cx="8964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tabLst>
                <a:tab pos="269875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«Ловушки» нового содержания образования</a:t>
            </a:r>
            <a:endParaRPr lang="ru-RU" sz="1050" b="1" dirty="0">
              <a:solidFill>
                <a:srgbClr val="FF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5299" name="Рисунок 2"/>
          <p:cNvPicPr>
            <a:picLocks noChangeAspect="1" noChangeArrowheads="1"/>
          </p:cNvPicPr>
          <p:nvPr/>
        </p:nvPicPr>
        <p:blipFill>
          <a:blip r:embed="rId2" cstate="print"/>
          <a:srcRect l="1418" t="10921" r="6635" b="67740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Прямоугольник 3"/>
          <p:cNvSpPr>
            <a:spLocks noChangeArrowheads="1"/>
          </p:cNvSpPr>
          <p:nvPr/>
        </p:nvSpPr>
        <p:spPr bwMode="auto">
          <a:xfrm>
            <a:off x="179388" y="2205038"/>
            <a:ext cx="87852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>
                <a:cs typeface="Arial" pitchFamily="34" charset="0"/>
              </a:rPr>
              <a:t>Проект, творческий, социальный, исследовательский, – ключевой вид деятельности каждого предметного методического объединения школы и обновленного в этом году детского научного общества «Глобус». </a:t>
            </a:r>
          </a:p>
          <a:p>
            <a:pPr algn="just"/>
            <a:endParaRPr lang="ru-RU" sz="2000" dirty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cs typeface="Arial" pitchFamily="34" charset="0"/>
              </a:rPr>
              <a:t>За проектный цикл в течение всего учебного года школьники могут «прожить» все этапы полноценной учебной деятельности (проект готовят и защищают все дети 2 – 10 класса), в 9м и 10м – на отметку. </a:t>
            </a:r>
          </a:p>
          <a:p>
            <a:pPr algn="just"/>
            <a:endParaRPr lang="ru-RU" sz="2000" dirty="0"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Организована работа 9 классов в Публичной библиотеке на основе программы </a:t>
            </a:r>
            <a:endParaRPr lang="en-US" sz="2400" b="1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(3 часа внеурочной деятельности – </a:t>
            </a:r>
            <a:endParaRPr lang="en-US" sz="2400" b="1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у библиотекарей как совместителей = 3 обязательных отреферированных источников в работе)</a:t>
            </a:r>
            <a:endParaRPr lang="ru-RU" sz="28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smtClean="0"/>
              <a:t>«Внешкольные проекты»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 l="28822" t="13440" r="18732" b="10960"/>
          <a:stretch>
            <a:fillRect/>
          </a:stretch>
        </p:blipFill>
        <p:spPr bwMode="auto">
          <a:xfrm>
            <a:off x="539750" y="830263"/>
            <a:ext cx="72009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764704"/>
            <a:ext cx="53371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Книжная полка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363272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«Следы» опыта в реализации общешкольных проектов субъектно-ориентированного типа образовательного процесса за последние годы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525963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Событийный подход к урочной, внеурочной и внешкольной деятельности. </a:t>
            </a:r>
          </a:p>
          <a:p>
            <a:pPr algn="just">
              <a:spcBef>
                <a:spcPts val="12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Понимание всеми участниками образовательных отношений идеи «центрирования на ребенке». </a:t>
            </a:r>
          </a:p>
          <a:p>
            <a:pPr algn="just">
              <a:spcBef>
                <a:spcPts val="12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Применение учителями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тьюторских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технологий в сопровождении индивидуальных маршрутов младших школьников. </a:t>
            </a:r>
          </a:p>
          <a:p>
            <a:pPr algn="just">
              <a:spcBef>
                <a:spcPts val="1200"/>
              </a:spcBef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Социальная деятельность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79388" y="1341438"/>
            <a:ext cx="8518525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25438" indent="-325438" algn="just">
              <a:lnSpc>
                <a:spcPct val="90000"/>
              </a:lnSpc>
              <a:spcBef>
                <a:spcPts val="600"/>
              </a:spcBef>
              <a:buFontTx/>
              <a:buChar char="•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ru-RU" altLang="ru-RU" sz="28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Расширение пространства социальной деятельности обеспечивается включением детей и взрослых </a:t>
            </a:r>
            <a:r>
              <a:rPr lang="ru-RU" altLang="ru-RU" sz="28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в публичные презентации собственного опыта, стимулированием рефлексии деятельности</a:t>
            </a:r>
            <a:r>
              <a:rPr lang="ru-RU" altLang="ru-RU" sz="28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(научно-практические конференции, конкурсы, фестивали, защиты проектов), обеспечением реализации социальных проектов, организацией практик. </a:t>
            </a:r>
          </a:p>
          <a:p>
            <a:pPr marL="325438" indent="-325438" algn="just">
              <a:lnSpc>
                <a:spcPct val="90000"/>
              </a:lnSpc>
              <a:spcBef>
                <a:spcPts val="600"/>
              </a:spcBef>
              <a:buFontTx/>
              <a:buChar char="•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ru-RU" altLang="ru-RU" sz="28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Сопровождение предполагает </a:t>
            </a:r>
            <a:r>
              <a:rPr lang="ru-RU" altLang="ru-RU" sz="28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выход на освоение новых социокультурных ролей</a:t>
            </a:r>
            <a:r>
              <a:rPr lang="ru-RU" altLang="ru-RU" sz="28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демонстрацию собственных идей и образов 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79388" y="53975"/>
            <a:ext cx="8785225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pitchFamily="34" charset="0"/>
              </a:rPr>
              <a:t>«Жизнь Замечательных Людей в ТМР»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pitchFamily="34" charset="0"/>
              </a:rPr>
              <a:t> (к юбилею серии ЖЗЛ – 85 лет)</a:t>
            </a:r>
            <a:endParaRPr lang="ru-RU" sz="2400" dirty="0">
              <a:solidFill>
                <a:srgbClr val="FF0000"/>
              </a:solidFill>
              <a:latin typeface="Arial" charset="0"/>
              <a:ea typeface="Calibri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000" b="1" dirty="0">
                <a:latin typeface="Arial" charset="0"/>
                <a:ea typeface="Calibri" pitchFamily="34" charset="0"/>
                <a:cs typeface="Arial" pitchFamily="34" charset="0"/>
              </a:rPr>
              <a:t>Цель: </a:t>
            </a:r>
            <a:r>
              <a:rPr lang="ru-RU" sz="2000" dirty="0">
                <a:latin typeface="Arial" charset="0"/>
                <a:ea typeface="Calibri" pitchFamily="34" charset="0"/>
                <a:cs typeface="Arial" pitchFamily="34" charset="0"/>
              </a:rPr>
              <a:t>включение обучающихся в чтение научно-популярной литературы, посвященной «значимым взрослым» (в рамках общешкольного проекта «Наши герои»).</a:t>
            </a:r>
          </a:p>
          <a:p>
            <a:pPr algn="just">
              <a:defRPr/>
            </a:pPr>
            <a:r>
              <a:rPr lang="ru-RU" sz="2000" b="1" dirty="0">
                <a:latin typeface="Arial" charset="0"/>
                <a:ea typeface="Calibri" pitchFamily="34" charset="0"/>
                <a:cs typeface="Arial" pitchFamily="34" charset="0"/>
              </a:rPr>
              <a:t>Идея: </a:t>
            </a:r>
            <a:r>
              <a:rPr lang="ru-RU" sz="2000" dirty="0">
                <a:latin typeface="Arial" charset="0"/>
                <a:ea typeface="Calibri" pitchFamily="34" charset="0"/>
                <a:cs typeface="Arial" pitchFamily="34" charset="0"/>
              </a:rPr>
              <a:t>формирование представлений о серии «ЖЗЛ», создание мемориального Альманаха о почетных гражданах ТМР, о ветеранах ВОВ и труда и других «значимых взрослых».</a:t>
            </a:r>
          </a:p>
          <a:p>
            <a:pPr algn="just">
              <a:defRPr/>
            </a:pPr>
            <a:r>
              <a:rPr lang="ru-RU" sz="2000" b="1" dirty="0">
                <a:latin typeface="Arial" charset="0"/>
                <a:ea typeface="Calibri" pitchFamily="34" charset="0"/>
                <a:cs typeface="Arial" pitchFamily="34" charset="0"/>
              </a:rPr>
              <a:t>Этапы:</a:t>
            </a:r>
            <a:endParaRPr lang="ru-RU" sz="2000" dirty="0">
              <a:latin typeface="Arial" charset="0"/>
              <a:ea typeface="Calibri" pitchFamily="34" charset="0"/>
              <a:cs typeface="Arial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ru-RU" sz="2000" dirty="0">
                <a:latin typeface="Arial" charset="0"/>
                <a:ea typeface="Calibri" pitchFamily="34" charset="0"/>
                <a:cs typeface="Calibri" pitchFamily="34" charset="0"/>
              </a:rPr>
              <a:t>запуск проекта, библиотечные уроки и классные часы по представлению серии «ЖЗЛ»;</a:t>
            </a:r>
            <a:endParaRPr lang="ru-RU" sz="2000" dirty="0">
              <a:latin typeface="Arial" charset="0"/>
              <a:cs typeface="Arial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ru-RU" sz="2000" dirty="0">
                <a:latin typeface="Arial" charset="0"/>
                <a:ea typeface="Calibri" pitchFamily="34" charset="0"/>
                <a:cs typeface="Calibri" pitchFamily="34" charset="0"/>
              </a:rPr>
              <a:t>(в течение всего проекта): представление книг серии членами Школьного научного общества «Глобус»: в электронной газете «Фрегат Знаний», на выставках в библиотеке и рекреации школы, на днях науки;</a:t>
            </a:r>
            <a:endParaRPr lang="ru-RU" sz="2000" dirty="0">
              <a:latin typeface="Arial" charset="0"/>
              <a:cs typeface="Arial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ru-RU" sz="2000" dirty="0">
                <a:latin typeface="Arial" charset="0"/>
                <a:ea typeface="Calibri" pitchFamily="34" charset="0"/>
                <a:cs typeface="Calibri" pitchFamily="34" charset="0"/>
              </a:rPr>
              <a:t>сбор материалов в Альманах (встречи со «значимыми взрослыми», работа в сети Интернет), </a:t>
            </a:r>
            <a:r>
              <a:rPr lang="ru-RU" sz="2000" dirty="0">
                <a:solidFill>
                  <a:srgbClr val="FF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работа школьной компании «Типография» по созданию макета Альманаха, создания условия для его тиражирования и печати;</a:t>
            </a:r>
            <a:endParaRPr lang="ru-RU" sz="2000" dirty="0">
              <a:solidFill>
                <a:srgbClr val="FF0000"/>
              </a:solidFill>
              <a:latin typeface="Arial" charset="0"/>
              <a:cs typeface="Arial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ru-RU" sz="2000" dirty="0">
                <a:latin typeface="Arial" charset="0"/>
                <a:ea typeface="Calibri" pitchFamily="34" charset="0"/>
                <a:cs typeface="Calibri" pitchFamily="34" charset="0"/>
              </a:rPr>
              <a:t>презентация Альманаха, оформление материалов проекта на сайте неформального образования;</a:t>
            </a:r>
            <a:endParaRPr lang="ru-RU" sz="2000" dirty="0">
              <a:latin typeface="Arial" charset="0"/>
              <a:cs typeface="Arial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ru-RU" sz="2000" dirty="0">
                <a:latin typeface="Arial" charset="0"/>
                <a:ea typeface="Calibri" pitchFamily="34" charset="0"/>
                <a:cs typeface="Calibri" pitchFamily="34" charset="0"/>
              </a:rPr>
              <a:t>запуск аналогичного межшкольного проекта.</a:t>
            </a:r>
            <a:endParaRPr lang="ru-RU" sz="2000" dirty="0">
              <a:latin typeface="Arial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Выноска 1 124"/>
          <p:cNvSpPr>
            <a:spLocks/>
          </p:cNvSpPr>
          <p:nvPr/>
        </p:nvSpPr>
        <p:spPr bwMode="auto">
          <a:xfrm>
            <a:off x="2971800" y="228600"/>
            <a:ext cx="2819400" cy="1447800"/>
          </a:xfrm>
          <a:prstGeom prst="borderCallout1">
            <a:avLst>
              <a:gd name="adj1" fmla="val 7894"/>
              <a:gd name="adj2" fmla="val -2704"/>
              <a:gd name="adj3" fmla="val 130153"/>
              <a:gd name="adj4" fmla="val -3654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/>
              <a:t>Жизненный план </a:t>
            </a:r>
            <a:r>
              <a:rPr lang="ru-RU" altLang="ru-RU" sz="2000" dirty="0"/>
              <a:t>(я и семья, я и мой город , я и мое здоровье и др.)</a:t>
            </a:r>
          </a:p>
        </p:txBody>
      </p:sp>
      <p:sp>
        <p:nvSpPr>
          <p:cNvPr id="100355" name="Выноска 1 125"/>
          <p:cNvSpPr>
            <a:spLocks/>
          </p:cNvSpPr>
          <p:nvPr/>
        </p:nvSpPr>
        <p:spPr bwMode="auto">
          <a:xfrm rot="10800000" flipV="1">
            <a:off x="2971800" y="2055813"/>
            <a:ext cx="2895600" cy="1982787"/>
          </a:xfrm>
          <a:prstGeom prst="borderCallout1">
            <a:avLst>
              <a:gd name="adj1" fmla="val 5764"/>
              <a:gd name="adj2" fmla="val 102630"/>
              <a:gd name="adj3" fmla="val 3199"/>
              <a:gd name="adj4" fmla="val 13475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/>
              <a:t>Портфолио профессионала </a:t>
            </a:r>
            <a:r>
              <a:rPr lang="ru-RU" altLang="ru-RU" sz="2000" dirty="0"/>
              <a:t>(профессиональные пробы,  проекты, исследовательские работы и т.п.)</a:t>
            </a:r>
          </a:p>
        </p:txBody>
      </p:sp>
      <p:sp>
        <p:nvSpPr>
          <p:cNvPr id="100356" name="Выноска 1 126"/>
          <p:cNvSpPr>
            <a:spLocks/>
          </p:cNvSpPr>
          <p:nvPr/>
        </p:nvSpPr>
        <p:spPr bwMode="auto">
          <a:xfrm>
            <a:off x="2895600" y="4343400"/>
            <a:ext cx="2971800" cy="2286000"/>
          </a:xfrm>
          <a:prstGeom prst="borderCallout1">
            <a:avLst>
              <a:gd name="adj1" fmla="val 5000"/>
              <a:gd name="adj2" fmla="val -2565"/>
              <a:gd name="adj3" fmla="val -97708"/>
              <a:gd name="adj4" fmla="val -3274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/>
              <a:t>Освоенные сервисы коммуникации </a:t>
            </a:r>
            <a:r>
              <a:rPr lang="ru-RU" altLang="ru-RU" sz="2000"/>
              <a:t>(языки деятельности, переговорные площадки, общественные организации и др.)</a:t>
            </a:r>
          </a:p>
        </p:txBody>
      </p:sp>
      <p:sp>
        <p:nvSpPr>
          <p:cNvPr id="100357" name="Oval 68"/>
          <p:cNvSpPr>
            <a:spLocks noChangeArrowheads="1"/>
          </p:cNvSpPr>
          <p:nvPr/>
        </p:nvSpPr>
        <p:spPr bwMode="auto">
          <a:xfrm>
            <a:off x="1066800" y="1600200"/>
            <a:ext cx="457200" cy="42862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0358" name="AutoShape 69"/>
          <p:cNvSpPr>
            <a:spLocks noChangeArrowheads="1"/>
          </p:cNvSpPr>
          <p:nvPr/>
        </p:nvSpPr>
        <p:spPr bwMode="auto">
          <a:xfrm flipV="1">
            <a:off x="990600" y="2057400"/>
            <a:ext cx="603250" cy="714375"/>
          </a:xfrm>
          <a:prstGeom prst="triangle">
            <a:avLst>
              <a:gd name="adj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/>
          </a:p>
        </p:txBody>
      </p:sp>
      <p:sp>
        <p:nvSpPr>
          <p:cNvPr id="100359" name="Line 70"/>
          <p:cNvSpPr>
            <a:spLocks noChangeShapeType="1"/>
          </p:cNvSpPr>
          <p:nvPr/>
        </p:nvSpPr>
        <p:spPr bwMode="auto">
          <a:xfrm flipH="1">
            <a:off x="792163" y="2057400"/>
            <a:ext cx="198437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60" name="Line 71"/>
          <p:cNvSpPr>
            <a:spLocks noChangeShapeType="1"/>
          </p:cNvSpPr>
          <p:nvPr/>
        </p:nvSpPr>
        <p:spPr bwMode="auto">
          <a:xfrm>
            <a:off x="1593850" y="2057400"/>
            <a:ext cx="198438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361" name="Text Box 11"/>
          <p:cNvSpPr txBox="1">
            <a:spLocks noChangeArrowheads="1"/>
          </p:cNvSpPr>
          <p:nvPr/>
        </p:nvSpPr>
        <p:spPr bwMode="auto">
          <a:xfrm>
            <a:off x="228600" y="2895600"/>
            <a:ext cx="2209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Деятельность как осознанные способы проявления активности каждого ребенка</a:t>
            </a:r>
          </a:p>
        </p:txBody>
      </p:sp>
      <p:sp>
        <p:nvSpPr>
          <p:cNvPr id="100362" name="Text Box 12"/>
          <p:cNvSpPr txBox="1">
            <a:spLocks noChangeArrowheads="1"/>
          </p:cNvSpPr>
          <p:nvPr/>
        </p:nvSpPr>
        <p:spPr bwMode="auto">
          <a:xfrm>
            <a:off x="5867400" y="228600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600" b="1" i="1" dirty="0"/>
              <a:t>Требуются взрослый как отражатель: сопровождающий (</a:t>
            </a:r>
            <a:r>
              <a:rPr lang="ru-RU" altLang="ru-RU" sz="1600" b="1" i="1" dirty="0" err="1"/>
              <a:t>тьютор</a:t>
            </a:r>
            <a:r>
              <a:rPr lang="ru-RU" altLang="ru-RU" sz="1600" b="1" i="1" dirty="0"/>
              <a:t>, психолог), тренер, педагог-организатор, значимый взрослый или старший друг</a:t>
            </a:r>
          </a:p>
        </p:txBody>
      </p:sp>
      <p:sp>
        <p:nvSpPr>
          <p:cNvPr id="100363" name="Text Box 13"/>
          <p:cNvSpPr txBox="1">
            <a:spLocks noChangeArrowheads="1"/>
          </p:cNvSpPr>
          <p:nvPr/>
        </p:nvSpPr>
        <p:spPr bwMode="auto">
          <a:xfrm>
            <a:off x="5943600" y="2286000"/>
            <a:ext cx="3124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600" b="1" i="1" dirty="0"/>
              <a:t>Требуются образовательные зоны, стимулирующие освоение способов деятельности: познавательный интернет, мастерские, студии, </a:t>
            </a:r>
            <a:r>
              <a:rPr lang="ru-RU" altLang="ru-RU" sz="1600" b="1" i="1" dirty="0" err="1"/>
              <a:t>тренинговые</a:t>
            </a:r>
            <a:r>
              <a:rPr lang="ru-RU" altLang="ru-RU" sz="1600" b="1" i="1" dirty="0"/>
              <a:t>, переговорные</a:t>
            </a:r>
          </a:p>
        </p:txBody>
      </p:sp>
      <p:sp>
        <p:nvSpPr>
          <p:cNvPr id="100364" name="Text Box 14"/>
          <p:cNvSpPr txBox="1">
            <a:spLocks noChangeArrowheads="1"/>
          </p:cNvSpPr>
          <p:nvPr/>
        </p:nvSpPr>
        <p:spPr bwMode="auto">
          <a:xfrm>
            <a:off x="6019800" y="4724400"/>
            <a:ext cx="3124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600" b="1" i="1" dirty="0"/>
              <a:t>Требуются </a:t>
            </a:r>
            <a:r>
              <a:rPr lang="ru-RU" altLang="ru-RU" sz="1600" b="1" i="1" dirty="0" err="1"/>
              <a:t>метапредметные</a:t>
            </a:r>
            <a:r>
              <a:rPr lang="ru-RU" altLang="ru-RU" sz="1600" b="1" i="1" dirty="0"/>
              <a:t> технологии как «новые языки» деятельности: индивидуальные и групповые проекты, исследования, конструирование моделей, разработка </a:t>
            </a:r>
            <a:r>
              <a:rPr lang="ru-RU" altLang="ru-RU" sz="1600" b="1" i="1" dirty="0" err="1"/>
              <a:t>бизнес-стратегий</a:t>
            </a:r>
            <a:endParaRPr lang="ru-RU" altLang="ru-RU" sz="1600" b="1" i="1" dirty="0"/>
          </a:p>
        </p:txBody>
      </p:sp>
      <p:sp>
        <p:nvSpPr>
          <p:cNvPr id="100365" name="Text Box 15"/>
          <p:cNvSpPr txBox="1">
            <a:spLocks noChangeArrowheads="1"/>
          </p:cNvSpPr>
          <p:nvPr/>
        </p:nvSpPr>
        <p:spPr bwMode="auto">
          <a:xfrm>
            <a:off x="76200" y="0"/>
            <a:ext cx="2514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i="1" dirty="0"/>
              <a:t>Школа – это </a:t>
            </a:r>
            <a:r>
              <a:rPr lang="ru-RU" altLang="ru-RU" sz="1400" b="1" i="1" dirty="0">
                <a:solidFill>
                  <a:srgbClr val="FF0000"/>
                </a:solidFill>
              </a:rPr>
              <a:t>максимально возможная практика </a:t>
            </a:r>
            <a:r>
              <a:rPr lang="ru-RU" altLang="ru-RU" sz="1400" b="1" i="1" dirty="0"/>
              <a:t>ребенка в урочной, внеурочной, внешкольной </a:t>
            </a:r>
            <a:r>
              <a:rPr lang="ru-RU" altLang="ru-RU" sz="1400" b="1" i="1" dirty="0">
                <a:solidFill>
                  <a:srgbClr val="FF0000"/>
                </a:solidFill>
              </a:rPr>
              <a:t>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2019 год – первый полный выпуск школьников, освоивших ФГОС всех уровней обучения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Другие дети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algn="just"/>
            <a:r>
              <a:rPr lang="ru-RU" dirty="0" smtClean="0">
                <a:latin typeface="Arial" pitchFamily="34" charset="0"/>
                <a:cs typeface="Arial" pitchFamily="34" charset="0"/>
              </a:rPr>
              <a:t>опыт публичных выступлений и защиты индивидуальных исследований и проектов,</a:t>
            </a:r>
          </a:p>
          <a:p>
            <a:pPr lvl="1" algn="just"/>
            <a:r>
              <a:rPr lang="ru-RU" dirty="0" err="1" smtClean="0">
                <a:latin typeface="Arial" pitchFamily="34" charset="0"/>
                <a:cs typeface="Arial" pitchFamily="34" charset="0"/>
              </a:rPr>
              <a:t>предпрофессиональные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социальные пробы, </a:t>
            </a:r>
          </a:p>
          <a:p>
            <a:pPr lvl="1" algn="just"/>
            <a:r>
              <a:rPr lang="ru-RU" dirty="0" smtClean="0">
                <a:latin typeface="Arial" pitchFamily="34" charset="0"/>
                <a:cs typeface="Arial" pitchFamily="34" charset="0"/>
              </a:rPr>
              <a:t>междисциплинарные работы и др.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Создаваемые в нашей школе условия носят комплексный характер и затрагивают все стороны жизни образовательной организации. 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«Узлы» школьной жизни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Интеграция урочной, внеурочной и внешкольной деятельности гарантирует достижение триединых предметных,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личностных результатов.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Уклад МОУ СШ №7 цементируют основания современных подходов к гражданскому и патриотическому образованию, в том числе увековечивание памяти адмирала Федора Ушакова, формирование национальной идентичности.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В Начальной школе…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452596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100 процентов учителей прошли курсы повышения квалификации.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Используются формы и методы, позволяющие формировать универсальные учебные действия.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Младшие школьники имеют широкий опыт проб в рамках внеурочной и внешкольной деятельности.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 1го по 4й класс реализуется курс внеурочной деятельности «Учусь создавать проект» (1 час в неделю).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Фестивали школьного информационно-библиотечного центра: 1 раз в четверть – 1 час в неделю для подготовки.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Портфолио достижений каждого ребенка вне зависимости от его талантов и возможностей.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000" dirty="0" smtClean="0"/>
              <a:t>нновации:</a:t>
            </a:r>
          </a:p>
          <a:p>
            <a:pPr lvl="1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практики инклюзивного образования, </a:t>
            </a:r>
          </a:p>
          <a:p>
            <a:pPr lvl="1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обучение основам клавиатурного письма, </a:t>
            </a:r>
          </a:p>
          <a:p>
            <a:pPr lvl="1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формирование инженерного мышления младших школьников, в частности, за счет курсов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Роботехника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», «Шахматы», «Создание анимационных фильмов через технику рисунков песком на специальных планшетах». </a:t>
            </a:r>
          </a:p>
          <a:p>
            <a:pPr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все эти курсы выделены средства на оплату учителей</a:t>
            </a:r>
          </a:p>
          <a:p>
            <a:pPr algn="ct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рамках объединений внеурочной деятельности.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УМК «развивающего» обучения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52596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методологического и методического подходов систем развивающего обучения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Эльконина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-Давыдова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Занкова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УМК «Начальная школа XXI века» и УМК «Перспективная начальная школа».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По внедрению УМК «Перспективная начальная школа» на нашей базе как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со-исполнителя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проекта функционирует региональная инновационная площадка.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Лидерство учителей начальных классов в районе обеспечивает владение методами формирующего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критериального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оценивания. 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«Семейная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квестория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452596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формирование активной гражданской позиции семей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Тутаевского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муниципального района в вопросе организации позитивного семейного досуга, изучения и трансляции знаний об истории и культуре древнего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Романов-Борисоглебска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Виды работ в 2019 году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Поддерживать сайт проекта.</a:t>
            </a:r>
          </a:p>
          <a:p>
            <a:pPr lvl="1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Разработать содержание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квестории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(программу семейного досуга краеведческой направленности), выложить на сайт задания проекта (2019 – 3 объекта Левобережья).</a:t>
            </a:r>
          </a:p>
          <a:p>
            <a:pPr lvl="1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Апробировать и провести три программы семейного досуга краеведческой направленности –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квесты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образовательные экскурсии на Левом берегу в 2019 году (апрель, май, июнь).</a:t>
            </a:r>
          </a:p>
          <a:p>
            <a:pPr lvl="1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Инициировать встречи с заинтересованными лицами и организациями по реализации проекта на постоянной основе: Центральная библиотека, Центр «Романов-Борисоглебск», Воскресенский собор.</a:t>
            </a:r>
          </a:p>
          <a:p>
            <a:pPr lvl="1"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Создать условия для функционирования детско-взрослого клуба «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Квестории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Романов-Борисоглебска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 для запуска новых исторических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квесторий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2019-2020, 2020-2021уч.г..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Ключевые формы и виды деятельности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52596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Формирования культуры здоровья обучающихся, ведется большая просветительская и профилактическая работа, организовано физкультурно-спортивное движение.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Столовая имеет самое современное оборудование.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Реализация междисциплинарных программ. Например, в рамках программы «Формирование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ИКТ­компетентности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обучающихся» каждый ребенок получил возможность работать в классах и школьном информационно-библиотечном центре с планшетами и ноутбуками,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документ-камерой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создавать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мультимедийные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презентации, снимать первые видео на камеру или смартфон.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Фестивали ШИБЦ.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Событийные недели: «Неделя мужества и чести» с открытым праздником – днем открытых дверей для родителей, «Месячник памяти адмирала Ф.Ф. Ушакова» с днем Адмирала Ушакова в феврале и др.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Деятельность школьного музея с интерактивными образовательными программами, в том числе «Чаепитие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по-Романовски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», «Музей в Чемодане», «Родословие». Реализован грант, полученный музеем в областном конкурсе программ развития, на средства которого обновлены витрины основной экспозиции, а старые витрины позволили расширить воздействующее пространство экспонатов музея за счет рекреаций школы.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Взаимодействие с дошкольными образовательными учреждениями. К году театра реализован волонтерский проект «Читаем и ставим любимые сказки Владимира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Сутеева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2292</Words>
  <Application>Microsoft Office PowerPoint</Application>
  <PresentationFormat>Экран (4:3)</PresentationFormat>
  <Paragraphs>193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Arial Unicode MS</vt:lpstr>
      <vt:lpstr>Calibri</vt:lpstr>
      <vt:lpstr>Monotype Corsiva</vt:lpstr>
      <vt:lpstr>Times New Roman</vt:lpstr>
      <vt:lpstr>Тема Office</vt:lpstr>
      <vt:lpstr>Семинар информационно-библиотечного центра региональной сети ШИБЦ</vt:lpstr>
      <vt:lpstr>Внеурочная деятельность                в открытой информационно-предметной среде: управленческий аспект  Елена Анатольевна Сапегина,  директор СШ №7 </vt:lpstr>
      <vt:lpstr>«Следы» опыта в реализации общешкольных проектов субъектно-ориентированного типа образовательного процесса за последние годы </vt:lpstr>
      <vt:lpstr>2019 год – первый полный выпуск школьников, освоивших ФГОС всех уровней обучения </vt:lpstr>
      <vt:lpstr>«Узлы» школьной жизни</vt:lpstr>
      <vt:lpstr>В Начальной школе…</vt:lpstr>
      <vt:lpstr>УМК «развивающего» обучения</vt:lpstr>
      <vt:lpstr>«Семейная квестория»</vt:lpstr>
      <vt:lpstr>Ключевые формы и виды деятельности</vt:lpstr>
      <vt:lpstr>Ключевые формы и виды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 Техническое задание на разработку  по теме «Фотобаттл как часть гражданской инициативы «Со-Причастие» в рамках Программы развития школы  (решение Педагогического совета № от _________________)    </vt:lpstr>
      <vt:lpstr>Презентация PowerPoint</vt:lpstr>
      <vt:lpstr>Внеурочная и внешкольная деятельность современной школы в горизонте развития</vt:lpstr>
      <vt:lpstr>Из ООП школы №7</vt:lpstr>
      <vt:lpstr>Структура:  ключевое для поиска «зон изменений»</vt:lpstr>
      <vt:lpstr>Проблемное поле и угрозы</vt:lpstr>
      <vt:lpstr>Проблемное поле и угрозы</vt:lpstr>
      <vt:lpstr>Примеры идей развития</vt:lpstr>
      <vt:lpstr>Примеры идей развития</vt:lpstr>
      <vt:lpstr>Презентация PowerPoint</vt:lpstr>
      <vt:lpstr>Нулевой километр</vt:lpstr>
      <vt:lpstr>Презентация PowerPoint</vt:lpstr>
      <vt:lpstr>          Пример домашнего задания</vt:lpstr>
      <vt:lpstr>Презентация PowerPoint</vt:lpstr>
      <vt:lpstr>«Внешкольные проекты»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 СШ №7 в горизонте развития </dc:title>
  <dc:creator>Кирилл Сапегин</dc:creator>
  <cp:lastModifiedBy>Пользователь</cp:lastModifiedBy>
  <cp:revision>52</cp:revision>
  <dcterms:created xsi:type="dcterms:W3CDTF">2018-10-26T06:56:55Z</dcterms:created>
  <dcterms:modified xsi:type="dcterms:W3CDTF">2019-04-09T11:25:44Z</dcterms:modified>
</cp:coreProperties>
</file>