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1" r:id="rId4"/>
    <p:sldId id="260" r:id="rId5"/>
    <p:sldId id="268" r:id="rId6"/>
    <p:sldId id="269" r:id="rId7"/>
    <p:sldId id="272" r:id="rId8"/>
    <p:sldId id="271" r:id="rId9"/>
    <p:sldId id="273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94660"/>
  </p:normalViewPr>
  <p:slideViewPr>
    <p:cSldViewPr>
      <p:cViewPr varScale="1">
        <p:scale>
          <a:sx n="86" d="100"/>
          <a:sy n="86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78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19B0-1AC2-4CCE-AC0B-7398F91AF1AA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71B9E-A053-429B-AABE-48E2B44650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4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21674404-137B-44C6-807E-0034ED8B5453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ru-RU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F0872D3D-8212-4F4F-BFAC-85082D9C3AA9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ru-RU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10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10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/>
              <a:t>Паспорт библиотеки - документ, содержащий основные сведения о помещении библиотеки, включая конструктивные элементы и отделку строений, инженерно-техническое оборудование и устройства, вспомогательные сооружения, оценочную стоимость по балансу, местоположение, а также сведения о ресурсах библиотеки и итоговые данные об её работе на дату паспортизации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11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11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ru-RU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ru-RU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3</a:t>
            </a:fld>
            <a:endParaRPr lang="ru-RU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3</a:t>
            </a:fld>
            <a:endParaRPr lang="ru-RU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4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4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5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5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6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6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7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8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8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9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9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05992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ukonzav.marian.obr55.ru/files/2019/01/&#1080;&#1085;&#1089;&#1090;&#1088;&#1091;&#1082;&#1094;&#1080;&#1103;-&#1086;-&#1073;&#1080;&#1073;&#1083;&#1080;&#1086;&#1090;.-&#1092;&#1086;&#1085;&#1076;&#1077;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la.org/wp-content/uploads/2019/05/assets/school-libraries-resource-centers/publications/ifla-school-library-guidelines-ru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cntd.ru/document/901713538" TargetMode="External"/><Relationship Id="rId3" Type="http://schemas.openxmlformats.org/officeDocument/2006/relationships/hyperlink" Target="https://docs.cntd.ru/document/9010022" TargetMode="External"/><Relationship Id="rId7" Type="http://schemas.openxmlformats.org/officeDocument/2006/relationships/hyperlink" Target="https://docs.cntd.ru/document/901011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s.cntd.ru/document/902254151" TargetMode="External"/><Relationship Id="rId5" Type="http://schemas.openxmlformats.org/officeDocument/2006/relationships/hyperlink" Target="https://docs.cntd.ru/document/901990051" TargetMode="External"/><Relationship Id="rId4" Type="http://schemas.openxmlformats.org/officeDocument/2006/relationships/hyperlink" Target="https://docs.cntd.ru/document/901990046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gkrf.ru/chast-4/razdel-7/glava-70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s.yandex.ru/docs/view?tm=1663920690&amp;tld=ru&amp;lang=ru&amp;name=251.pdf&amp;text=&#1055;&#1088;&#1080;&#1083;&#1086;&#1078;&#1077;&#1085;&#1080;&#1077;%20&#1082;%20&#1087;&#1088;&#1080;&#1082;&#1072;&#1079;&#1091;%20&#1052;&#1080;&#1085;&#1079;&#1076;&#1088;&#1072;&#1074;%20&#1080;%20&#1089;&#1086;&#1094;.%20&#1088;&#1072;&#1079;&#1074;&#1080;&#1090;&#1080;&#1103;%20&#1056;&#1060;%20&#8470;%20251&#1085;%20&#171;&#1050;&#1074;&#1072;&#1083;&#1080;&#1092;&#1080;&#1082;&#1072;&#1094;&#1080;&#1086;&#1085;&#1085;&#1099;&#1077;%20&#1093;&#1072;&#1088;&#1072;&#1082;&#1090;&#1077;&#1088;&#1080;&#1089;&#1090;&#1080;&#1082;&#1080;%20&#1076;&#1086;&#1083;&#1078;&#1085;&#1086;&#1089;&#1090;&#1077;&#1081;%20&#1088;&#1072;&#1073;&#1086;&#1090;&#1085;&#1080;&#1082;&#1086;&#1074;%20&#1082;&#1091;&#1083;&#1100;&#1090;&#1091;&#1088;&#1099;,%20&#1080;&#1089;&#1082;&#1091;&#1089;&#1089;&#1090;&#1074;&#1072;%20&#1080;%20&#1082;&#1080;&#1085;&#1077;&#1084;&#1072;&#1090;&#1086;&#1075;&#1088;&#1072;&#1092;&#1080;&#1080;&#187;&amp;url=http://xn--h1aakczz3c.xn--p1ai/251.pdf&amp;lr=16&amp;mime=pdf&amp;l10n=ru&amp;sign=1f6de376b425757fdee0be206688b2c0&amp;keyno=0&amp;nosw=1&amp;serpParams=tm%3D1663920690%26tld%3Dru%26lang%3Dru%26name%3D251.pdf%26text%3D%D0%9F%D1%80%D0%B8%D0%BB%D0%BE%D0%B6%D0%B5%D0%BD%D0%B8%D0%B5%2B%D0%BA%2B%D0%BF%D1%80%D0%B8%D0%BA%D0%B0%D0%B7%D1%83%2B%D0%9C%D0%B8%D0%BD%D0%B7%D0%B4%D1%80%D0%B0%D0%B2%2B%D0%B8%2B%D1%81%D0%BE%D1%86.%2B%D1%80%D0%B0%D0%B7%D0%B2%D0%B8%D1%82%D0%B8%D1%8F%2B%D0%A0%D0%A4%2B%E2%84%96%2B251%D0%BD%2B%C2%AB%D0%9A%D0%B2%D0%B0%D0%BB%D0%B8%D1%84%D0%B8%D0%BA%D0%B0%D1%86%D0%B8%D0%BE%D0%BD%D0%BD%D1%8B%D0%B5%2B%D1%85%D0%B0%D1%80%D0%B0%D0%BA%D1%82%D0%B5%D1%80%D0%B8%D1%81%D1%82%D0%B8%D0%BA%D0%B8%2B%D0%B4%D0%BE%D0%BB%D0%B6%D0%BD%D0%BE%D1%81%D1%82%D0%B5%D0%B9%2B%D1%80%D0%B0%D0%B1%D0%BE%D1%82%D0%BD%D0%B8%D0%BA%D0%BE%D0%B2%2B%D0%BA%D1%83%D0%BB%D1%8C%D1%82%D1%83%D1%80%D1%8B,%2B%D0%B8%D1%81%D0%BA%D1%83%D1%81%D1%81%D1%82%D0%B2%D0%B0%2B%D0%B8%2B%D0%BA%D0%B8%D0%BD%D0%B5%D0%BC%D0%B0%D1%82%D0%BE%D0%B3%D1%80%D0%B0%D1%84%D0%B8%D0%B8%C2%BB%26url%3Dhttp://xn--h1aakczz3c.xn--p1ai/251.pdf%26lr%3D16%26mime%3Dpdf%26l10n%3Dru%26sign%3D1f6de376b425757fdee0be206688b2c0%26keyno%3D0%26nosw%3D1" TargetMode="External"/><Relationship Id="rId5" Type="http://schemas.openxmlformats.org/officeDocument/2006/relationships/hyperlink" Target="https://docs.yandex.ru/docs/view?tm=1663920600&amp;tld=ru&amp;lang=ru&amp;name=normi_vremeni.pdf&amp;text=&#1055;&#1088;&#1080;&#1082;&#1072;&#1079;%20&#1052;&#1080;&#1085;&#1082;&#1091;&#1083;&#1100;&#1090;%20&#1056;&#1060;%20&#1086;&#1090;%2030%20&#1076;&#1077;&#1082;&#1072;&#1073;&#1088;&#1103;%202014%20&#1075;&#1086;&#1076;&#1072;%20N%202477%20&#171;&#1052;&#1077;&#1078;&#1086;&#1090;&#1088;&#1072;&#1089;&#1083;&#1077;&#1074;&#1099;&#1077;%20&#1085;&#1086;&#1088;&#1084;&#1099;%20&#1074;&#1088;&#1077;&#1084;&#1077;&#1085;&#1080;%20&#1085;&#1072;%20&#1088;&#1072;&#1073;&#1086;&#1090;&#1099;,%20&#1074;&#1099;&#1087;&#1086;&#1083;&#1085;&#1103;&#1077;&#1084;&#1099;&#1077;%20&#1074;%20&#1073;&#1080;&#1073;&#1083;&#1080;&#1086;&#1090;&#1077;&#1082;&#1072;&#1093;&amp;url=https://lib.tsu.ru/sites/default/files/normi_vremeni.pdf&amp;lr=16&amp;mime=pdf&amp;l10n=ru&amp;sign=d0c7954ceec46bb560bfafa5e90b3d7a&amp;keyno=0&amp;nosw=1&amp;serpParams=tm%3D1663920600%26tld%3Dru%26lang%3Dru%26name%3Dnormi_vremeni.pdf%26text%3D%D0%9F%D1%80%D0%B8%D0%BA%D0%B0%D0%B7%2B%D0%9C%D0%B8%D0%BD%D0%BA%D1%83%D0%BB%D1%8C%D1%82%2B%D0%A0%D0%A4%2B%D0%BE%D1%82%2B30%2B%D0%B4%D0%B5%D0%BA%D0%B0%D0%B1%D1%80%D1%8F%2B2014%2B%D0%B3%D0%BE%D0%B4%D0%B0%2BN%2B2477%2B%C2%AB%D0%9C%D0%B5%D0%B6%D0%BE%D1%82%D1%80%D0%B0%D1%81%D0%BB%D0%B5%D0%B2%D1%8B%D0%B5%2B%D0%BD%D0%BE%D1%80%D0%BC%D1%8B%2B%D0%B2%D1%80%D0%B5%D0%BC%D0%B5%D0%BD%D0%B8%2B%D0%BD%D0%B0%2B%D1%80%D0%B0%D0%B1%D0%BE%D1%82%D1%8B,%2B%D0%B2%D1%8B%D0%BF%D0%BE%D0%BB%D0%BD%D1%8F%D0%B5%D0%BC%D1%8B%D0%B5%2B%D0%B2%2B%D0%B1%D0%B8%D0%B1%D0%BB%D0%B8%D0%BE%D1%82%D0%B5%D0%BA%D0%B0%D1%85%26url%3Dhttps://lib.tsu.ru/sites/default/files/normi_vremeni.pdf%26lr%3D16%26mime%3Dpdf%26l10n%3Dru%26sign%3Dd0c7954ceec46bb560bfafa5e90b3d7a%26keyno%3D0%26nosw%3D1" TargetMode="External"/><Relationship Id="rId4" Type="http://schemas.openxmlformats.org/officeDocument/2006/relationships/hyperlink" Target="https://docs.yandex.ru/docs/view?tm=1663920476&amp;tld=ru&amp;lang=ru&amp;name=7e31d4e57ab01839050231b549138319.pdf&amp;text=&#1055;&#1088;&#1080;&#1082;&#1072;&#1079;%20&#1052;&#1080;&#1085;&#1082;&#1091;&#1083;&#1100;&#1090;%20N%201077%20&#171;&#1055;&#1086;&#1088;&#1103;&#1076;&#1086;&#1082;%20&#1091;&#1095;&#1077;&#1090;&#1072;%20&#1076;&#1086;&#1082;&#1091;&#1084;&#1077;&#1085;&#1090;&#1086;&#1074;,%20&#1074;&#1093;&#1086;&#1076;&#1103;&#1097;&#1080;&#1093;%20&#1074;%20&#1089;&#1086;&#1089;&#1090;&#1072;&#1074;%20&#1073;&#1080;&#1073;&#1083;&#1080;&#1086;&#1090;&#1077;&#1095;&#1085;&#1086;&#1075;&#1086;%20&#1092;&#1086;&#1085;&#1076;&#1072;&#187;&amp;url=https://www.vodb.ru/upload/medialibrary/7e3/7e31d4e57ab01839050231b549138319.pdf&amp;lr=16&amp;mime=pdf&amp;l10n=ru&amp;sign=a3b4ec4d7f6cb23192d933a5b22c981f&amp;keyno=0&amp;nosw=1&amp;serpParams=tm%3D1663920476%26tld%3Dru%26lang%3Dru%26name%3D7e31d4e57ab01839050231b549138319.pdf%26text%3D%D0%9F%D1%80%D0%B8%D0%BA%D0%B0%D0%B7%2B%D0%9C%D0%B8%D0%BD%D0%BA%D1%83%D0%BB%D1%8C%D1%82%2BN%2B1077%2B%C2%AB%D0%9F%D0%BE%D1%80%D1%8F%D0%B4%D0%BE%D0%BA%2B%D1%83%D1%87%D0%B5%D1%82%D0%B0%2B%D0%B4%D0%BE%D0%BA%D1%83%D0%BC%D0%B5%D0%BD%D1%82%D0%BE%D0%B2,%2B%D0%B2%D1%85%D0%BE%D0%B4%D1%8F%D1%89%D0%B8%D1%85%2B%D0%B2%2B%D1%81%D0%BE%D1%81%D1%82%D0%B0%D0%B2%2B%D0%B1%D0%B8%D0%B1%D0%BB%D0%B8%D0%BE%D1%82%D0%B5%D1%87%D0%BD%D0%BE%D0%B3%D0%BE%2B%D1%84%D0%BE%D0%BD%D0%B4%D0%B0%C2%BB%26url%3Dhttps://www.vodb.ru/upload/medialibrary/7e3/7e31d4e57ab01839050231b549138319.pdf%26lr%3D16%26mime%3Dpdf%26l10n%3Dru%26sign%3Da3b4ec4d7f6cb23192d933a5b22c981f%26keyno%3D0%26nosw%3D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yandex.ru/docs/view?tm=1663921790&amp;tld=ru&amp;lang=ru&amp;name=prav_kat2.pdf&amp;text=&#1088;&#1086;&#1089;&#1089;&#1080;&#1081;&#1089;&#1082;&#1080;&#1077;%20&#1087;&#1088;&#1072;&#1074;&#1080;&#1083;&#1072;%20&#1082;&#1072;&#1090;&#1072;&#1083;&#1086;&#1075;&#1080;&#1079;&#1072;&#1094;&#1080;&#1080;%202022&amp;url=https://chelreglib.ru/media/files/prof/cataloguer/prav_kat2.pdf&amp;lr=16&amp;mime=pdf&amp;l10n=ru&amp;sign=1ddbc6fad28c32c1873bd03b86288dac&amp;keyno=0&amp;nosw=1&amp;serpParams=tm%3D1663921790%26tld%3Dru%26lang%3Dru%26name%3Dprav_kat2.pdf%26text%3D%D1%80%D0%BE%D1%81%D1%81%D0%B8%D0%B9%D1%81%D0%BA%D0%B8%D0%B5%2B%D0%BF%D1%80%D0%B0%D0%B2%D0%B8%D0%BB%D0%B0%2B%D0%BA%D0%B0%D1%82%D0%B0%D0%BB%D0%BE%D0%B3%D0%B8%D0%B7%D0%B0%D1%86%D0%B8%D0%B8%2B2022%26url%3Dhttps://chelreglib.ru/media/files/prof/cataloguer/prav_kat2.pdf%26lr%3D16%26mime%3Dpdf%26l10n%3Dru%26sign%3D1ddbc6fad28c32c1873bd03b86288dac%26keyno%3D0%26nosw%3D1" TargetMode="External"/><Relationship Id="rId3" Type="http://schemas.openxmlformats.org/officeDocument/2006/relationships/hyperlink" Target="https://www.consultant.ru/document/cons_doc_LAW_1870/" TargetMode="External"/><Relationship Id="rId7" Type="http://schemas.openxmlformats.org/officeDocument/2006/relationships/hyperlink" Target="https://docs.yandex.ru/docs/view?tm=1663921790&amp;tld=ru&amp;lang=ru&amp;name=prav_kat.pdf&amp;text=&#1088;&#1086;&#1089;&#1089;&#1080;&#1081;&#1089;&#1082;&#1080;&#1077;%20&#1087;&#1088;&#1072;&#1074;&#1080;&#1083;&#1072;%20&#1082;&#1072;&#1090;&#1072;&#1083;&#1086;&#1075;&#1080;&#1079;&#1072;&#1094;&#1080;&#1080;%202022&amp;url=http://www.rba.ru/content/about/doc/prav_kat.pdf&amp;lr=16&amp;mime=pdf&amp;l10n=ru&amp;sign=1c2cb7880432c54e6caf914944320b18&amp;keyno=0&amp;nosw=1&amp;serpParams=tm%3D1663921790%26tld%3Dru%26lang%3Dru%26name%3Dprav_kat.pdf%26text%3D%D1%80%D0%BE%D1%81%D1%81%D0%B8%D0%B9%D1%81%D0%BA%D0%B8%D0%B5%2B%D0%BF%D1%80%D0%B0%D0%B2%D0%B8%D0%BB%D0%B0%2B%D0%BA%D0%B0%D1%82%D0%B0%D0%BB%D0%BE%D0%B3%D0%B8%D0%B7%D0%B0%D1%86%D0%B8%D0%B8%2B2022%26url%3Dhttp://www.rba.ru/content/about/doc/prav_kat.pdf%26lr%3D16%26mime%3Dpdf%26l10n%3Dru%26sign%3D1c2cb7880432c54e6caf914944320b18%26keyno%3D0%26nosw%3D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s.cntd.ru/document/gost-7-0-99" TargetMode="External"/><Relationship Id="rId5" Type="http://schemas.openxmlformats.org/officeDocument/2006/relationships/hyperlink" Target="http://www.rba.ru/content/about/doc/codex.php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docs.yandex.ru/docs/view?tm=1663920752&amp;tld=ru&amp;lang=ru&amp;name=NFWPpXpAAAEbPW60HiZiDvdZZ8AcSNuu.pdf&amp;text=&#1050;&#1086;&#1085;&#1094;&#1077;&#1087;&#1094;&#1080;&#1103;%20&#1088;&#1072;&#1079;&#1074;&#1080;&#1090;&#1080;&#1103;%20&#1073;&#1080;&#1073;&#1083;&#1080;&#1086;&#1090;&#1077;&#1095;&#1085;&#1086;&#1075;&#1086;%20&#1076;&#1077;&#1083;&#1072;%20&#1074;%20&#1056;&#1086;&#1089;&#1089;&#1080;&#1081;&#1089;&#1082;&#1086;&#1081;%20&#1060;&#1077;&#1076;&#1077;&#1088;&#1072;&#1094;&#1080;&#1080;&amp;url=http://static.government.ru/media/files/NFWPpXpAAAEbPW60HiZiDvdZZ8AcSNuu.pdf&amp;lr=16&amp;mime=pdf&amp;l10n=ru&amp;sign=af3cb7b1a50d6dae223a83ad58dc1b7b&amp;keyno=0&amp;nosw=1&amp;serpParams=tm%3D1663920752%26tld%3Dru%26lang%3Dru%26name%3DNFWPpXpAAAEbPW60HiZiDvdZZ8AcSNuu.pdf%26text%3D%D0%9A%D0%BE%D0%BD%D1%86%D0%B5%D0%BF%D1%86%D0%B8%D1%8F%2B%D1%80%D0%B0%D0%B7%D0%B2%D0%B8%D1%82%D0%B8%D1%8F%2B%D0%B1%D0%B8%D0%B1%D0%BB%D0%B8%D0%BE%D1%82%D0%B5%D1%87%D0%BD%D0%BE%D0%B3%D0%BE%2B%D0%B4%D0%B5%D0%BB%D0%B0%2B%D0%B2%2B%D0%A0%D0%BE%D1%81%D1%81%D0%B8%D0%B9%D1%81%D0%BA%D0%BE%D0%B9%2B%D0%A4%D0%B5%D0%B4%D0%B5%D1%80%D0%B0%D1%86%D0%B8%D0%B8%26url%3Dhttp://static.government.ru/media/files/NFWPpXpAAAEbPW60HiZiDvdZZ8AcSNuu.pdf%26lr%3D16%26mime%3Dpdf%26l10n%3Dru%26sign%3Daf3cb7b1a50d6dae223a83ad58dc1b7b%26keyno%3D0%26nosw%3D1" TargetMode="External"/><Relationship Id="rId9" Type="http://schemas.openxmlformats.org/officeDocument/2006/relationships/hyperlink" Target="http://docs.cntd.ru/document/901898448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normativ.kontur.ru/document?moduleId=1&amp;documentId=432024" TargetMode="External"/><Relationship Id="rId7" Type="http://schemas.openxmlformats.org/officeDocument/2006/relationships/hyperlink" Target="http://docs.cntd.ru/document/42027781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arant.ru/products/ipo/prime/doc/70957260/" TargetMode="External"/><Relationship Id="rId5" Type="http://schemas.openxmlformats.org/officeDocument/2006/relationships/hyperlink" Target="https://fgos.ru/fgos/fgos-ooo/" TargetMode="External"/><Relationship Id="rId4" Type="http://schemas.openxmlformats.org/officeDocument/2006/relationships/hyperlink" Target="https://www.consultant.ru/document/cons_doc_LAW_286474/cf742885e783e08d9387d7364e34f26f87ec138f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docs.yandex.ru/docs/view?tm=1663922377&amp;tld=ru&amp;lang=ru&amp;name=41d457592e04b76338b7.pdf&amp;text=&#1082;&#1086;&#1085;&#1094;&#1077;&#1087;&#1094;&#1080;&#1103;%20&#1076;&#1086;&#1083;&#1075;&#1086;&#1089;&#1088;&#1086;&#1095;&#1085;&#1086;&#1075;&#1086;%20&#1089;&#1086;&#1094;&#1080;&#1072;&#1083;&#1100;&#1085;&#1086;-&#1101;&#1082;&#1086;&#1085;&#1086;&#1084;&#1080;&#1095;&#1077;&#1089;&#1082;&#1086;&#1075;&#1086;%20&#1088;&#1072;&#1079;&#1074;&#1080;&#1090;&#1080;&#1103;%20&#1088;&#1086;&#1089;&#1089;&#1080;&#1081;&#1089;&#1082;&#1086;&#1081;%20&#1092;&#1077;&#1076;&#1077;&#1088;&#1072;&#1094;&#1080;&#1080;%20&#1085;&#1072;%20&#1087;&#1077;&#1088;&#1080;&#1086;&#1076;%20&#1076;&#1086;%202030&amp;url=http://static.government.ru/media/files/41d457592e04b76338b7.pdf&amp;lr=16&amp;mime=pdf&amp;l10n=ru&amp;sign=004dd144f705fd17bd1c16c9c8dc3366&amp;keyno=0&amp;nosw=1&amp;serpParams=tm%3D1663922377%26tld%3Dru%26lang%3Dru%26name%3D41d457592e04b76338b7.pdf%26text%3D%D0%BA%D0%BE%D0%BD%D1%86%D0%B5%D0%BF%D1%86%D0%B8%D1%8F%2B%D0%B4%D0%BE%D0%BB%D0%B3%D0%BE%D1%81%D1%80%D0%BE%D1%87%D0%BD%D0%BE%D0%B3%D0%BE%2B%D1%81%D0%BE%D1%86%D0%B8%D0%B0%D0%BB%D1%8C%D0%BD%D0%BE-%D1%8D%D0%BA%D0%BE%D0%BD%D0%BE%D0%BC%D0%B8%D1%87%D0%B5%D1%81%D0%BA%D0%BE%D0%B3%D0%BE%2B%D1%80%D0%B0%D0%B7%D0%B2%D0%B8%D1%82%D0%B8%D1%8F%2B%D1%80%D0%BE%D1%81%D1%81%D0%B8%D0%B9%D1%81%D0%BA%D0%BE%D0%B9%2B%D1%84%D0%B5%D0%B4%D0%B5%D1%80%D0%B0%D1%86%D0%B8%D0%B8%2B%D0%BD%D0%B0%2B%D0%BF%D0%B5%D1%80%D0%B8%D0%BE%D0%B4%2B%D0%B4%D0%BE%2B2030%26url%3Dhttp://static.government.ru/media/files/41d457592e04b76338b7.pdf%26lr%3D16%26mime%3Dpdf%26l10n%3Dru%26sign%3D004dd144f705fd17bd1c16c9c8dc3366%26keyno%3D0%26nosw%3D1" TargetMode="External"/><Relationship Id="rId7" Type="http://schemas.openxmlformats.org/officeDocument/2006/relationships/hyperlink" Target="https://www.garant.ru/products/ipo/prime/doc/403709682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s.yandex.ru/docs/view?tm=1663922288&amp;tld=ru&amp;lang=ru&amp;name=5dc90b2cd145a.pdf&amp;text=&#1050;&#1086;&#1085;&#1094;&#1077;&#1087;&#1094;&#1080;&#1103;%20&#1076;&#1091;&#1093;&#1086;&#1074;&#1085;&#1086;-&#1085;&#1088;&#1072;&#1074;&#1089;&#1090;&#1074;&#1077;&#1085;&#1085;&#1086;&#1075;&#1086;%20&#1088;&#1072;&#1079;&#1074;&#1080;&#1090;&#1080;&#1103;%20&#1080;%20&#1074;&#1086;&#1089;&#1087;&#1080;&#1090;&#1072;&#1085;&#1080;&#1103;%20&#1083;&#1080;&#1095;&#1085;&#1086;&#1089;&#1090;&#1080;%20&#1075;&#1088;&#1072;&#1078;&#1076;&#1072;&#1085;&#1080;&#1085;&#1072;%20&#1056;&#1086;&#1089;&#1089;&#1080;&#1080;&amp;url=https://schsv760.mskobr.ru/attach_files/upload_users_files/5dc90b2cd145a.pdf&amp;lr=16&amp;mime=pdf&amp;l10n=ru&amp;sign=e540feb685b0e798a11a530535c09b79&amp;keyno=0&amp;nosw=1&amp;serpParams=tm%3D1663922288%26tld%3Dru%26lang%3Dru%26name%3D5dc90b2cd145a.pdf%26text%3D%D0%9A%D0%BE%D0%BD%D1%86%D0%B5%D0%BF%D1%86%D0%B8%D1%8F%2B%D0%B4%D1%83%D1%85%D0%BE%D0%B2%D0%BD%D0%BE-%D0%BD%D1%80%D0%B0%D0%B2%D1%81%D1%82%D0%B2%D0%B5%D0%BD%D0%BD%D0%BE%D0%B3%D0%BE%2B%D1%80%D0%B0%D0%B7%D0%B2%D0%B8%D1%82%D0%B8%D1%8F%2B%D0%B8%2B%D0%B2%D0%BE%D1%81%D0%BF%D0%B8%D1%82%D0%B0%D0%BD%D0%B8%D1%8F%2B%D0%BB%D0%B8%D1%87%D0%BD%D0%BE%D1%81%D1%82%D0%B8%2B%D0%B3%D1%80%D0%B0%D0%B6%D0%B4%D0%B0%D0%BD%D0%B8%D0%BD%D0%B0%2B%D0%A0%D0%BE%D1%81%D1%81%D0%B8%D0%B8%26url%3Dhttps://schsv760.mskobr.ru/attach_files/upload_users_files/5dc90b2cd145a.pdf%26lr%3D16%26mime%3Dpdf%26l10n%3Dru%26sign%3De540feb685b0e798a11a530535c09b79%26keyno%3D0%26nosw%3D1" TargetMode="External"/><Relationship Id="rId5" Type="http://schemas.openxmlformats.org/officeDocument/2006/relationships/hyperlink" Target="https://docs.yandex.ru/docs/view?tm=1663922838&amp;tld=ru&amp;lang=ru&amp;name=LkiAgAELFrlG0oAFgKCjKdAWdi6jbZU5.pdf&amp;text=&#1086;%20&#1075;&#1086;&#1089;&#1091;&#1076;&#1072;&#1088;&#1089;&#1090;&#1074;&#1077;&#1085;&#1085;&#1086;&#1081;%20&#1087;&#1088;&#1086;&#1075;&#1088;&#1072;&#1084;&#1084;&#1077;%20&#1087;&#1072;&#1090;&#1088;&#1080;&#1086;&#1090;&#1080;&#1095;&#1077;&#1089;&#1082;&#1086;&#1077;%20&#1074;&#1086;&#1089;&#1087;&#1080;&#1090;&#1072;&#1085;&#1080;&#1077;%20&#1075;&#1088;&#1072;&#1078;&#1076;&#1072;&#1085;%20&#1088;&#1086;&#1089;&#1089;&#1080;&#1081;&#1089;&#1082;&#1086;&#1081;%20&#1092;&#1077;&#1076;&#1077;&#1088;&#1072;&#1094;&#1080;&#1080;%20&#1085;&#1072;%202021-2025%20&#1075;&#1086;&#1076;&#1099;&amp;url=http://static.government.ru/media/files/LkiAgAELFrlG0oAFgKCjKdAWdi6jbZU5.pdf&amp;lr=16&amp;mime=pdf&amp;l10n=ru&amp;sign=fd2600d5e306673643de2b47f7a0a78f&amp;keyno=0&amp;nosw=1&amp;serpParams=tm%3D1663922838%26tld%3Dru%26lang%3Dru%26name%3DLkiAgAELFrlG0oAFgKCjKdAWdi6jbZU5.pdf%26text%3D%D0%BE%2B%D0%B3%D0%BE%D1%81%D1%83%D0%B4%D0%B0%D1%80%D1%81%D1%82%D0%B2%D0%B5%D0%BD%D0%BD%D0%BE%D0%B9%2B%D0%BF%D1%80%D0%BE%D0%B3%D1%80%D0%B0%D0%BC%D0%BC%D0%B5%2B%D0%BF%D0%B0%D1%82%D1%80%D0%B8%D0%BE%D1%82%D0%B8%D1%87%D0%B5%D1%81%D0%BA%D0%BE%D0%B5%2B%D0%B2%D0%BE%D1%81%D0%BF%D0%B8%D1%82%D0%B0%D0%BD%D0%B8%D0%B5%2B%D0%B3%D1%80%D0%B0%D0%B6%D0%B4%D0%B0%D0%BD%2B%D1%80%D0%BE%D1%81%D1%81%D0%B8%D0%B9%D1%81%D0%BA%D0%BE%D0%B9%2B%D1%84%D0%B5%D0%B4%D0%B5%D1%80%D0%B0%D1%86%D0%B8%D0%B8%2B%D0%BD%D0%B0%2B2021-2025%2B%D0%B3%D0%BE%D0%B4%D1%8B%26url%3Dhttp://static.government.ru/media/files/LkiAgAELFrlG0oAFgKCjKdAWdi6jbZU5.pdf%26lr%3D16%26mime%3Dpdf%26l10n%3Dru%26sign%3Dfd2600d5e306673643de2b47f7a0a78f%26keyno%3D0%26nosw%3D1" TargetMode="External"/><Relationship Id="rId4" Type="http://schemas.openxmlformats.org/officeDocument/2006/relationships/hyperlink" Target="https://docs.yandex.ru/docs/view?tm=1665036815&amp;tld=ru&amp;lang=ru&amp;name=IB-&#8470;19-O-PEDAGOGE-BIBLIOTEKARE.docx&amp;text=&#1048;&#1085;&#1092;&#1086;&#1088;&#1084;&#1072;&#1094;&#1080;&#1086;&#1085;&#1085;&#1099;&#1081;%20&#1073;&#1102;&#1083;&#1083;&#1077;&#1090;&#1077;&#1085;&#1100;%20&#8470;%2019:%20%22&#1053;&#1086;&#1074;&#1072;&#1103;%20&#1076;&#1086;&#1083;&#1078;&#1085;&#1086;&#1089;&#1090;&#1100;%20&#1087;&#1077;&#1076;&#1072;&#1075;&#1086;&#1075;&#1080;&#1095;&#1077;&#1089;&#1082;&#1086;&#1075;&#1086;%20&#1088;&#1072;&#1073;&#1086;&#1090;&#1085;&#1080;&#1082;&#1072;%20&#171;&#1087;&#1077;&#1076;&#1072;&#1075;&#1086;&#1075;-&#1073;&#1080;&#1073;&#1083;&#1080;&#1086;&#1090;&#1077;&#1082;&#1072;&#1088;&#1100;&amp;url=https://profobrmedvedevo12.ru/wp-content/uploads/2019/06/IB-%E2%84%9619-O-PEDAGOGE-BIBLIOTEKARE.docx&amp;lr=16&amp;mime=docx&amp;l10n=ru&amp;sign=e30a25d94370e07789ac895fc4494865&amp;keyno=0&amp;nosw=1&amp;serpParams=tm%3D1665036815%26tld%3Dru%26lang%3Dru%26name%3DIB-%E2%84%9619-O-PEDAGOGE-BIBLIOTEKARE.docx%26text%3D%D0%98%D0%BD%D1%84%D0%BE%D1%80%D0%BC%D0%B0%D1%86%D0%B8%D0%BE%D0%BD%D0%BD%D1%8B%D0%B9%2B%D0%B1%D1%8E%D0%BB%D0%BB%D0%B5%D1%82%D0%B5%D0%BD%D1%8C%2B%E2%84%96%2B19%3A%2B%22%D0%9D%D0%BE%D0%B2%D0%B0%D1%8F%2B%D0%B4%D0%BE%D0%BB%D0%B6%D0%BD%D0%BE%D1%81%D1%82%D1%8C%2B%D0%BF%D0%B5%D0%B4%D0%B0%D0%B3%D0%BE%D0%B3%D0%B8%D1%87%D0%B5%D1%81%D0%BA%D0%BE%D0%B3%D0%BE%2B%D1%80%D0%B0%D0%B1%D0%BE%D1%82%D0%BD%D0%B8%D0%BA%D0%B0%2B%C2%AB%D0%BF%D0%B5%D0%B4%D0%B0%D0%B3%D0%BE%D0%B3-%D0%B1%D0%B8%D0%B1%D0%BB%D0%B8%D0%BE%D1%82%D0%B5%D0%BA%D0%B0%D1%80%D1%8C%26url%3Dhttps%3A//profobrmedvedevo12.ru/wp-content/uploads/2019/06/IB-%25E2%2584%259619-O-PEDAGOGE-BIBLIOTEKARE.docx%26lr%3D16%26mime%3Ddocx%26l10n%3Dru%26sign%3De30a25d94370e07789ac895fc4494865%26keyno%3D0%26nosw%3D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hyperlink" Target="https://normativ.kontur.ru/document?moduleId=1&amp;documentId=409453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hyperlink" Target="http://docs.cntd.ru/document/902396384" TargetMode="External"/><Relationship Id="rId5" Type="http://schemas.openxmlformats.org/officeDocument/2006/relationships/hyperlink" Target="https://www.garant.ru/products/ipo/prime/doc/71338750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png"/><Relationship Id="rId5" Type="http://schemas.openxmlformats.org/officeDocument/2006/relationships/hyperlink" Target="https://www.consultant.ru/document/cons_doc_LAW_64629/0b318126c43879a845405f1fb1f4342f473a1eda/" TargetMode="External"/><Relationship Id="rId4" Type="http://schemas.openxmlformats.org/officeDocument/2006/relationships/hyperlink" Target="http://docs.cntd.ru/document/4602850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4368" y="270611"/>
            <a:ext cx="976312" cy="95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523652" y="1052736"/>
            <a:ext cx="784887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b="1" dirty="0">
                <a:solidFill>
                  <a:srgbClr val="C5000B"/>
                </a:solidFill>
                <a:latin typeface="Arial" charset="0"/>
              </a:rPr>
            </a:br>
            <a:r>
              <a:rPr lang="ru-RU" sz="4400" b="1" dirty="0">
                <a:solidFill>
                  <a:srgbClr val="8E0000"/>
                </a:solidFill>
                <a:latin typeface="Arial" charset="0"/>
              </a:rPr>
              <a:t>Нормативно-правовое обеспечение деятельности библиотеки образовательного учреждения</a:t>
            </a:r>
          </a:p>
        </p:txBody>
      </p:sp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914400" y="6381750"/>
            <a:ext cx="82296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> </a:t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endParaRPr lang="ru-RU" sz="1300" b="1" dirty="0">
              <a:solidFill>
                <a:srgbClr val="C5000B"/>
              </a:solidFill>
              <a:latin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35896" y="5385916"/>
            <a:ext cx="5312692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dirty="0" smtClean="0">
                <a:latin typeface="Arial" charset="0"/>
              </a:rPr>
              <a:t>Подготовлено сотрудниками библиотеки </a:t>
            </a:r>
            <a:r>
              <a:rPr lang="ru-RU" sz="2800" dirty="0" err="1" smtClean="0">
                <a:latin typeface="Arial" charset="0"/>
              </a:rPr>
              <a:t>ГАУ</a:t>
            </a:r>
            <a:r>
              <a:rPr lang="ru-RU" sz="2800" dirty="0" smtClean="0">
                <a:latin typeface="Arial" charset="0"/>
              </a:rPr>
              <a:t> </a:t>
            </a:r>
            <a:r>
              <a:rPr lang="ru-RU" sz="2800" dirty="0" err="1" smtClean="0">
                <a:latin typeface="Arial" charset="0"/>
              </a:rPr>
              <a:t>ДПО</a:t>
            </a:r>
            <a:r>
              <a:rPr lang="ru-RU" sz="2800" dirty="0" smtClean="0">
                <a:latin typeface="Arial" charset="0"/>
              </a:rPr>
              <a:t> ЯО ИРО</a:t>
            </a: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8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9512" y="-171400"/>
            <a:ext cx="795267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>
                <a:solidFill>
                  <a:srgbClr val="8E0000"/>
                </a:solidFill>
                <a:latin typeface="Arial" charset="0"/>
              </a:rPr>
              <a:t>Документы, регламентирующие деятельность библиотеки</a:t>
            </a:r>
            <a:endParaRPr lang="en-US" sz="2800" b="1" dirty="0">
              <a:solidFill>
                <a:srgbClr val="8E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1520" y="980728"/>
            <a:ext cx="8784976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>
              <a:spcBef>
                <a:spcPts val="1800"/>
              </a:spcBef>
              <a:buClr>
                <a:srgbClr val="CC3300"/>
              </a:buClr>
              <a:buSzPct val="120000"/>
            </a:pPr>
            <a:r>
              <a:rPr lang="ru-RU" sz="2000" dirty="0">
                <a:latin typeface="Arial" charset="0"/>
              </a:rPr>
              <a:t>Любая библиотека имеет право на разработку – стандарта предприятия (</a:t>
            </a:r>
            <a:r>
              <a:rPr lang="ru-RU" sz="2000" dirty="0" err="1">
                <a:latin typeface="Arial" charset="0"/>
              </a:rPr>
              <a:t>СТП</a:t>
            </a:r>
            <a:r>
              <a:rPr lang="ru-RU" sz="2000" dirty="0">
                <a:latin typeface="Arial" charset="0"/>
              </a:rPr>
              <a:t>), регламентирующего особенности деятельности конкретной библиотеки в любом из направлений. </a:t>
            </a: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Положение о библиотеке ОУ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Правила пользования библиотекой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Должностные обязанности руководителя и сотрудников библиотеки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3"/>
              </a:rPr>
              <a:t>Положение об использовании учебных фондов и мерах обеспечивающих сохранность </a:t>
            </a:r>
            <a:r>
              <a:rPr lang="ru-RU" sz="2000" dirty="0" smtClean="0">
                <a:latin typeface="Arial" charset="0"/>
                <a:hlinkClick r:id="rId3"/>
              </a:rPr>
              <a:t>литературы</a:t>
            </a: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Положение о платных услугах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Положение об общественном совете библиотеки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Паспорт библиотеки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Планово-отчётная документация</a:t>
            </a:r>
          </a:p>
          <a:p>
            <a:pPr marL="0" indent="0" eaLnBrk="1" hangingPunct="1">
              <a:spcBef>
                <a:spcPts val="1800"/>
              </a:spcBef>
              <a:buClr>
                <a:srgbClr val="CC3300"/>
              </a:buClr>
              <a:buSzPct val="120000"/>
            </a:pP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400" dirty="0"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2459" y="0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2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2800" b="1" dirty="0">
                <a:solidFill>
                  <a:srgbClr val="8E0000"/>
                </a:solidFill>
                <a:latin typeface="Arial" charset="0"/>
              </a:rPr>
              <a:t>Номенклатура дел библиотеки образовательного учреждения</a:t>
            </a:r>
            <a:endParaRPr lang="en-US" sz="2800" b="1" dirty="0">
              <a:solidFill>
                <a:srgbClr val="8E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1268760"/>
            <a:ext cx="862044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>
              <a:spcBef>
                <a:spcPts val="1800"/>
              </a:spcBef>
              <a:buClr>
                <a:srgbClr val="CC3300"/>
              </a:buClr>
              <a:buSzPct val="120000"/>
            </a:pP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400" dirty="0">
              <a:latin typeface="Arial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251925"/>
              </p:ext>
            </p:extLst>
          </p:nvPr>
        </p:nvGraphicFramePr>
        <p:xfrm>
          <a:off x="0" y="1263326"/>
          <a:ext cx="9144000" cy="5594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Категория </a:t>
                      </a:r>
                      <a:r>
                        <a:rPr lang="ru-RU" sz="1200" dirty="0" smtClean="0">
                          <a:effectLst/>
                        </a:rPr>
                        <a:t>документа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Сроки хранения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Книга или тетрадь учёта карточек на учебники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Дневник работы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года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 о пропаже книг с открытого доступа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Пишется ежегодно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 о проверке фонда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 новой проверки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Картотеки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 мере востребованности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Картотека учёта периодических изданий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 мере уничтожения периодических изданий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Журнал выдачи учебников по классам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Книга учёта информации на нетрадиционных носителях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Картотека на нетрадиционные виды носителей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Журнал учёта справок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 лет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Книги суммарного учёта на основной и учебный фонд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Учётный каталог (алфавитный каталог)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Описи инвентарных номеров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8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Сопроводительные документы (накладные, описи, счета, списки на поступающую литературу)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 после проверки фонда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8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Акты на книги, журналы, брошюры и другие материалы, полученные без сопроводительных документов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Заявления, докладные записки о получении в дар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лет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Акты о покупке книг и других документов у частных лиц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Книги (тетради) учёта изданий, принятых от читателей взамен утерянных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Постоянно, до ликвидации библиотеки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800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Акты на списание (исключение) произведений печати или других документов, акты проверки библиотечных фондов, карточки учётного каталога на полностью выбывшую литературу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Постоянно, до ликвидации библиотеки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61" marR="54661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2459" y="0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2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95536" y="260648"/>
            <a:ext cx="79526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 smtClean="0">
                <a:solidFill>
                  <a:srgbClr val="8E0000"/>
                </a:solidFill>
                <a:latin typeface="Arial" charset="0"/>
              </a:rPr>
              <a:t>Основные международные нормативно-правовые акты в области организации деятельности школьных библиотек</a:t>
            </a:r>
            <a:endParaRPr lang="en-US" sz="2800" b="1" dirty="0">
              <a:solidFill>
                <a:srgbClr val="8E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654" y="2037868"/>
            <a:ext cx="8712825" cy="4631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Конвенция ООН о правах ребёнка (1989 г.)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Манифест о публичной библиотеке ИФЛА/ЮНЕСКО (1995 г.)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Манифест школьных библиотек, принятый в 2000 году на 66-й Генеральной конференции ИФЛА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Манифест ИФЛА об Интернете (2002 г.)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</a:rPr>
              <a:t>Рекомендации по библиотечному обслуживанию подростков и молодёжи ИФЛА (2003 г.)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3"/>
              </a:rPr>
              <a:t>Руководство ИФЛА/ЮНЕСКО для школьных библиотек</a:t>
            </a:r>
            <a:r>
              <a:rPr lang="ru-RU" sz="2000" dirty="0" smtClean="0">
                <a:latin typeface="Arial" charset="0"/>
              </a:rPr>
              <a:t> (изм. 2015 г.)</a:t>
            </a:r>
            <a:endParaRPr lang="ru-RU" sz="2000" dirty="0"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8384" y="147286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36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7544" y="237075"/>
            <a:ext cx="741682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>
                <a:solidFill>
                  <a:srgbClr val="8E0000"/>
                </a:solidFill>
                <a:latin typeface="Arial" charset="0"/>
              </a:rPr>
              <a:t>Федеральное законодательство в области организации деятельности школьных библиотек</a:t>
            </a:r>
            <a:endParaRPr lang="en-US" sz="2800" b="1" dirty="0">
              <a:solidFill>
                <a:srgbClr val="8E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512" y="2024965"/>
            <a:ext cx="8856984" cy="4833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3"/>
              </a:rPr>
              <a:t>N 78-</a:t>
            </a:r>
            <a:r>
              <a:rPr lang="ru-RU" sz="2000" dirty="0" smtClean="0">
                <a:latin typeface="Arial" charset="0"/>
                <a:hlinkClick r:id="rId3"/>
              </a:rPr>
              <a:t>ФЗ «О </a:t>
            </a:r>
            <a:r>
              <a:rPr lang="ru-RU" sz="2000" dirty="0">
                <a:latin typeface="Arial" charset="0"/>
                <a:hlinkClick r:id="rId3"/>
              </a:rPr>
              <a:t>библиотечном </a:t>
            </a:r>
            <a:r>
              <a:rPr lang="ru-RU" sz="2000" dirty="0" smtClean="0">
                <a:latin typeface="Arial" charset="0"/>
                <a:hlinkClick r:id="rId3"/>
              </a:rPr>
              <a:t>деле»</a:t>
            </a:r>
            <a:r>
              <a:rPr lang="ru-RU" sz="2000" dirty="0">
                <a:latin typeface="Arial" charset="0"/>
                <a:hlinkClick r:id="rId3"/>
              </a:rPr>
              <a:t> </a:t>
            </a:r>
            <a:r>
              <a:rPr lang="ru-RU" sz="2000" dirty="0">
                <a:latin typeface="Arial" charset="0"/>
              </a:rPr>
              <a:t>(с изменениями на 11 июня 2021 года) </a:t>
            </a:r>
            <a:endParaRPr lang="en-US" sz="2000" dirty="0">
              <a:latin typeface="Arial" charset="0"/>
            </a:endParaRP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4"/>
              </a:rPr>
              <a:t>N 152-</a:t>
            </a:r>
            <a:r>
              <a:rPr lang="ru-RU" sz="2000" dirty="0" smtClean="0">
                <a:latin typeface="Arial" charset="0"/>
                <a:hlinkClick r:id="rId4"/>
              </a:rPr>
              <a:t>ФЗ «О </a:t>
            </a:r>
            <a:r>
              <a:rPr lang="ru-RU" sz="2000" dirty="0">
                <a:latin typeface="Arial" charset="0"/>
                <a:hlinkClick r:id="rId4"/>
              </a:rPr>
              <a:t>персональных </a:t>
            </a:r>
            <a:r>
              <a:rPr lang="ru-RU" sz="2000" dirty="0" smtClean="0">
                <a:latin typeface="Arial" charset="0"/>
                <a:hlinkClick r:id="rId4"/>
              </a:rPr>
              <a:t>данных»</a:t>
            </a:r>
            <a:r>
              <a:rPr lang="ru-RU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ru-RU" sz="2000" dirty="0">
                <a:latin typeface="Arial" charset="0"/>
              </a:rPr>
              <a:t>с изменениями на 14 июля 2022 года</a:t>
            </a:r>
            <a:r>
              <a:rPr lang="en-US" sz="2000" dirty="0" smtClean="0">
                <a:latin typeface="Arial" charset="0"/>
              </a:rPr>
              <a:t>)</a:t>
            </a: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5"/>
              </a:rPr>
              <a:t>N 149-</a:t>
            </a:r>
            <a:r>
              <a:rPr lang="ru-RU" sz="2000" dirty="0" smtClean="0">
                <a:latin typeface="Arial" charset="0"/>
                <a:hlinkClick r:id="rId5"/>
              </a:rPr>
              <a:t>ФЗ «Об </a:t>
            </a:r>
            <a:r>
              <a:rPr lang="ru-RU" sz="2000" dirty="0">
                <a:latin typeface="Arial" charset="0"/>
                <a:hlinkClick r:id="rId5"/>
              </a:rPr>
              <a:t>информации, информационных технологиях и о защите </a:t>
            </a:r>
            <a:r>
              <a:rPr lang="ru-RU" sz="2000" dirty="0" smtClean="0">
                <a:latin typeface="Arial" charset="0"/>
                <a:hlinkClick r:id="rId5"/>
              </a:rPr>
              <a:t>информации» </a:t>
            </a:r>
            <a:r>
              <a:rPr lang="ru-RU" sz="2000" dirty="0">
                <a:latin typeface="Arial" charset="0"/>
              </a:rPr>
              <a:t>(с изменениями на 14 июля 2022 года)</a:t>
            </a: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6"/>
              </a:rPr>
              <a:t>N 436-</a:t>
            </a:r>
            <a:r>
              <a:rPr lang="ru-RU" sz="2000" dirty="0" smtClean="0">
                <a:latin typeface="Arial" charset="0"/>
                <a:hlinkClick r:id="rId6"/>
              </a:rPr>
              <a:t>ФЗ «О </a:t>
            </a:r>
            <a:r>
              <a:rPr lang="ru-RU" sz="2000" dirty="0">
                <a:latin typeface="Arial" charset="0"/>
                <a:hlinkClick r:id="rId6"/>
              </a:rPr>
              <a:t>защите детей от информации, причиняющей вред их здоровью и </a:t>
            </a:r>
            <a:r>
              <a:rPr lang="ru-RU" sz="2000" dirty="0" smtClean="0">
                <a:latin typeface="Arial" charset="0"/>
                <a:hlinkClick r:id="rId6"/>
              </a:rPr>
              <a:t>развитию» </a:t>
            </a:r>
            <a:r>
              <a:rPr lang="ru-RU" sz="2000" dirty="0">
                <a:latin typeface="Arial" charset="0"/>
              </a:rPr>
              <a:t>(с изменениями на 1 июля 2021 года)</a:t>
            </a: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7"/>
              </a:rPr>
              <a:t>N 77-</a:t>
            </a:r>
            <a:r>
              <a:rPr lang="ru-RU" sz="2000" dirty="0" smtClean="0">
                <a:latin typeface="Arial" charset="0"/>
                <a:hlinkClick r:id="rId7"/>
              </a:rPr>
              <a:t>ФЗ «Об обязательном экземпляре документов» </a:t>
            </a:r>
            <a:r>
              <a:rPr lang="ru-RU" sz="2000" dirty="0">
                <a:latin typeface="Arial" charset="0"/>
              </a:rPr>
              <a:t>(с изменениями на 1 мая 2022 года)</a:t>
            </a: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10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en-US" sz="2000" dirty="0">
                <a:latin typeface="Arial" charset="0"/>
                <a:hlinkClick r:id="rId8"/>
              </a:rPr>
              <a:t>N 124-</a:t>
            </a:r>
            <a:r>
              <a:rPr lang="ru-RU" sz="2000" dirty="0" smtClean="0">
                <a:latin typeface="Arial" charset="0"/>
                <a:hlinkClick r:id="rId8"/>
              </a:rPr>
              <a:t>ФЗ «Об основных гарантиях прав ребёнка в Российской Федерации</a:t>
            </a:r>
            <a:r>
              <a:rPr lang="ru-RU" sz="2000" dirty="0">
                <a:latin typeface="Arial" charset="0"/>
                <a:hlinkClick r:id="rId8"/>
              </a:rPr>
              <a:t>» </a:t>
            </a:r>
            <a:r>
              <a:rPr lang="ru-RU" sz="2000" dirty="0">
                <a:latin typeface="Arial" charset="0"/>
              </a:rPr>
              <a:t>(с изменениями на 14 июля 2022 года)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62459" y="0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7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980728"/>
            <a:ext cx="8620448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  <a:hlinkClick r:id="rId3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1520" y="44624"/>
            <a:ext cx="7488832" cy="11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2800" b="1" dirty="0">
                <a:solidFill>
                  <a:srgbClr val="8E0000"/>
                </a:solidFill>
                <a:latin typeface="Arial" charset="0"/>
              </a:rPr>
              <a:t>Федеральные нормативно-правовые акты в области библиотечного дела</a:t>
            </a:r>
            <a:endParaRPr lang="en-US" sz="2800" b="1" dirty="0">
              <a:solidFill>
                <a:srgbClr val="8E0000"/>
              </a:solidFill>
              <a:latin typeface="Arial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1453" y="1340768"/>
            <a:ext cx="862044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</a:rPr>
              <a:t>Указ Президента РФ-</a:t>
            </a:r>
            <a:r>
              <a:rPr lang="en-US" sz="2400" dirty="0">
                <a:latin typeface="Arial" charset="0"/>
              </a:rPr>
              <a:t>N539</a:t>
            </a:r>
            <a:r>
              <a:rPr lang="ru-RU" sz="2400" dirty="0">
                <a:latin typeface="Arial" charset="0"/>
              </a:rPr>
              <a:t> «Об установлении Общероссийского дня библиотек</a:t>
            </a:r>
            <a:r>
              <a:rPr lang="ru-RU" sz="2400" dirty="0" smtClean="0">
                <a:latin typeface="Arial" charset="0"/>
              </a:rPr>
              <a:t>»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  <a:hlinkClick r:id="rId4"/>
              </a:rPr>
              <a:t>Приказ </a:t>
            </a:r>
            <a:r>
              <a:rPr lang="ru-RU" sz="2400" dirty="0" err="1">
                <a:latin typeface="Arial" charset="0"/>
                <a:hlinkClick r:id="rId4"/>
              </a:rPr>
              <a:t>Минкульт</a:t>
            </a:r>
            <a:r>
              <a:rPr lang="ru-RU" sz="2400" dirty="0">
                <a:latin typeface="Arial" charset="0"/>
                <a:hlinkClick r:id="rId4"/>
              </a:rPr>
              <a:t> РФ от 8 октября 2012 г. N 1077 «Порядок учета документов, входящих в состав библиотечного фонда»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  <a:hlinkClick r:id="rId5"/>
              </a:rPr>
              <a:t>Приказ </a:t>
            </a:r>
            <a:r>
              <a:rPr lang="ru-RU" sz="2400" dirty="0" err="1">
                <a:latin typeface="Arial" charset="0"/>
                <a:hlinkClick r:id="rId5"/>
              </a:rPr>
              <a:t>Минкульт</a:t>
            </a:r>
            <a:r>
              <a:rPr lang="ru-RU" sz="2400" dirty="0">
                <a:latin typeface="Arial" charset="0"/>
                <a:hlinkClick r:id="rId5"/>
              </a:rPr>
              <a:t> РФ от 30 декабря 2014 года N 2477 «Межотраслевые нормы времени на работы, выполняемые в библиотеках»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  <a:hlinkClick r:id="rId6"/>
              </a:rPr>
              <a:t>Приложение к приказу Минздрав и соц. развития РФ от 30 марта 2011 г. № 251н «Квалификационные характеристики должностей работников культуры, искусства и кинематографии»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  <a:hlinkClick r:id="rId3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62459" y="0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7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33052" y="1808820"/>
            <a:ext cx="8620448" cy="226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0224" y="620688"/>
            <a:ext cx="8620448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200" dirty="0" smtClean="0">
              <a:latin typeface="Arial" charset="0"/>
              <a:hlinkClick r:id="rId3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  <a:hlinkClick r:id="rId4"/>
              </a:rPr>
              <a:t>Концепция развития библиотечного дела в Российской Федерации до 2030 года (распоряжение</a:t>
            </a:r>
            <a:r>
              <a:rPr lang="ru-RU" sz="2400" dirty="0" smtClean="0">
                <a:latin typeface="Arial" charset="0"/>
                <a:hlinkClick r:id="rId4"/>
              </a:rPr>
              <a:t>)</a:t>
            </a:r>
            <a:endParaRPr lang="ru-RU" sz="2400" dirty="0" smtClean="0">
              <a:latin typeface="Arial" charset="0"/>
              <a:hlinkClick r:id="rId5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 smtClean="0">
                <a:latin typeface="Arial" charset="0"/>
                <a:hlinkClick r:id="rId5"/>
              </a:rPr>
              <a:t>Кодекс </a:t>
            </a:r>
            <a:r>
              <a:rPr lang="ru-RU" sz="2400" dirty="0">
                <a:latin typeface="Arial" charset="0"/>
                <a:hlinkClick r:id="rId5"/>
              </a:rPr>
              <a:t>этики российского библиотекаря</a:t>
            </a:r>
            <a:r>
              <a:rPr lang="ru-RU" sz="2400" dirty="0">
                <a:latin typeface="Arial" charset="0"/>
              </a:rPr>
              <a:t> (Конференция Российской библиотечной ассоциации, </a:t>
            </a:r>
            <a:r>
              <a:rPr lang="ru-RU" sz="2400" dirty="0" err="1">
                <a:latin typeface="Arial" charset="0"/>
              </a:rPr>
              <a:t>XVI</a:t>
            </a:r>
            <a:r>
              <a:rPr lang="ru-RU" sz="2400" dirty="0">
                <a:latin typeface="Arial" charset="0"/>
              </a:rPr>
              <a:t> Ежегодная сессия, 26 мая 2011 г., город Тюмень</a:t>
            </a:r>
            <a:r>
              <a:rPr lang="ru-RU" sz="2400" dirty="0" smtClean="0">
                <a:latin typeface="Arial" charset="0"/>
              </a:rPr>
              <a:t>.)</a:t>
            </a:r>
            <a:endParaRPr lang="ru-RU" sz="2200" dirty="0">
              <a:latin typeface="Arial" charset="0"/>
              <a:hlinkClick r:id="rId3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200" dirty="0" smtClean="0">
                <a:latin typeface="Arial" charset="0"/>
                <a:hlinkClick r:id="rId3"/>
              </a:rPr>
              <a:t>«</a:t>
            </a:r>
            <a:r>
              <a:rPr lang="ru-RU" sz="2200" dirty="0">
                <a:latin typeface="Arial" charset="0"/>
                <a:hlinkClick r:id="rId3"/>
              </a:rPr>
              <a:t>Основы законодательства Российской Федерации о культуре» </a:t>
            </a:r>
            <a:r>
              <a:rPr lang="ru-RU" sz="2200" dirty="0">
                <a:latin typeface="Arial" charset="0"/>
              </a:rPr>
              <a:t>(утв. </a:t>
            </a:r>
            <a:r>
              <a:rPr lang="ru-RU" sz="2200" dirty="0" err="1">
                <a:latin typeface="Arial" charset="0"/>
              </a:rPr>
              <a:t>ВС</a:t>
            </a:r>
            <a:r>
              <a:rPr lang="ru-RU" sz="2200" dirty="0">
                <a:latin typeface="Arial" charset="0"/>
              </a:rPr>
              <a:t> РФ 09.10.1992 N 3612-1) (ред. от 30.04.2021)</a:t>
            </a:r>
            <a:endParaRPr lang="ru-RU" sz="2200" dirty="0" smtClean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200" dirty="0" smtClean="0">
                <a:latin typeface="Arial" charset="0"/>
              </a:rPr>
              <a:t>Система </a:t>
            </a:r>
            <a:r>
              <a:rPr lang="ru-RU" sz="2200" dirty="0">
                <a:latin typeface="Arial" charset="0"/>
              </a:rPr>
              <a:t>стандартов по информации, библиотечному и издательскому делу (</a:t>
            </a:r>
            <a:r>
              <a:rPr lang="ru-RU" sz="2200" dirty="0">
                <a:latin typeface="Arial" charset="0"/>
                <a:hlinkClick r:id="rId6"/>
              </a:rPr>
              <a:t>СИБИД</a:t>
            </a:r>
            <a:r>
              <a:rPr lang="ru-RU" sz="2200" dirty="0">
                <a:latin typeface="Arial" charset="0"/>
              </a:rPr>
              <a:t>) 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200" dirty="0">
                <a:latin typeface="Arial" charset="0"/>
              </a:rPr>
              <a:t>Российские правила каталогизации (</a:t>
            </a:r>
            <a:r>
              <a:rPr lang="ru-RU" sz="2200" dirty="0">
                <a:latin typeface="Arial" charset="0"/>
                <a:hlinkClick r:id="rId7"/>
              </a:rPr>
              <a:t>Ч.1</a:t>
            </a:r>
            <a:r>
              <a:rPr lang="ru-RU" sz="2200" dirty="0">
                <a:latin typeface="Arial" charset="0"/>
              </a:rPr>
              <a:t>,</a:t>
            </a:r>
            <a:r>
              <a:rPr lang="ru-RU" sz="2200" dirty="0">
                <a:latin typeface="Arial" charset="0"/>
                <a:hlinkClick r:id="rId8"/>
              </a:rPr>
              <a:t>Ч.2</a:t>
            </a:r>
            <a:r>
              <a:rPr lang="ru-RU" sz="2200" dirty="0" smtClean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200" dirty="0">
                <a:latin typeface="Arial" charset="0"/>
                <a:hlinkClick r:id="rId9"/>
              </a:rPr>
              <a:t>«Примерное положение о библиотеке общеобразовательного учреждения» </a:t>
            </a:r>
            <a:r>
              <a:rPr lang="ru-RU" sz="2200" dirty="0">
                <a:latin typeface="Arial" charset="0"/>
              </a:rPr>
              <a:t>(от 23 марта 2004 года N 14-51-70/13)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 smtClean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000" dirty="0"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62459" y="-4954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1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512" y="1484784"/>
            <a:ext cx="877398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3"/>
              </a:rPr>
              <a:t>ФЗ </a:t>
            </a:r>
            <a:r>
              <a:rPr lang="en-US" dirty="0">
                <a:latin typeface="Arial" charset="0"/>
                <a:hlinkClick r:id="rId3"/>
              </a:rPr>
              <a:t>N 273-</a:t>
            </a:r>
            <a:r>
              <a:rPr lang="ru-RU" dirty="0">
                <a:latin typeface="Arial" charset="0"/>
                <a:hlinkClick r:id="rId3"/>
              </a:rPr>
              <a:t>ФЗ «Об образовании в Российской Федерации» </a:t>
            </a:r>
            <a:r>
              <a:rPr lang="ru-RU" dirty="0">
                <a:latin typeface="Arial" charset="0"/>
              </a:rPr>
              <a:t/>
            </a:r>
            <a:br>
              <a:rPr lang="ru-RU" dirty="0">
                <a:latin typeface="Arial" charset="0"/>
              </a:rPr>
            </a:br>
            <a:r>
              <a:rPr lang="ru-RU" dirty="0">
                <a:latin typeface="Arial" charset="0"/>
              </a:rPr>
              <a:t>(от 29 декабря 2012 года; Редакция от 14.07.2022 — Действует с 01.09.2022)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 smtClean="0">
                <a:latin typeface="Arial" charset="0"/>
              </a:rPr>
              <a:t>Постановление </a:t>
            </a:r>
            <a:r>
              <a:rPr lang="ru-RU" dirty="0">
                <a:latin typeface="Arial" charset="0"/>
              </a:rPr>
              <a:t>Правительства РФ от 26.12.2017 N 1642 (ред. от 20.05.2022) </a:t>
            </a:r>
            <a:r>
              <a:rPr lang="ru-RU" dirty="0">
                <a:latin typeface="Arial" charset="0"/>
                <a:hlinkClick r:id="rId4"/>
              </a:rPr>
              <a:t>"Об утверждении государственной программы Российской Федерации "Развитие </a:t>
            </a:r>
            <a:r>
              <a:rPr lang="ru-RU" dirty="0" smtClean="0">
                <a:latin typeface="Arial" charset="0"/>
                <a:hlinkClick r:id="rId4"/>
              </a:rPr>
              <a:t>образования«</a:t>
            </a:r>
            <a:endParaRPr lang="ru-RU" dirty="0" smtClean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</a:rPr>
              <a:t>Федеральные государственные образовательные стандарты (</a:t>
            </a:r>
            <a:r>
              <a:rPr lang="ru-RU" dirty="0">
                <a:latin typeface="Arial" charset="0"/>
                <a:hlinkClick r:id="rId5"/>
              </a:rPr>
              <a:t>ФГОС</a:t>
            </a:r>
            <a:r>
              <a:rPr lang="ru-RU" dirty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</a:rPr>
              <a:t>Указ Президента РФ</a:t>
            </a:r>
            <a:r>
              <a:rPr lang="en-US" dirty="0"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№ 761 «О национальной стратегии действий в интересах детей» (от 11 июня. 2012 г. 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</a:rPr>
              <a:t>Указ Президента РФ № 808 «Об утверждении основ государственной культурной политики» (от 24 декабря 2014</a:t>
            </a:r>
            <a:r>
              <a:rPr lang="ru-RU" dirty="0" smtClean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6"/>
              </a:rPr>
              <a:t>Постановление Правительства РФ №  996-р «Об утверждении Стратегия развития воспитания в Российской Федерации на период до 2025 года»</a:t>
            </a:r>
            <a:r>
              <a:rPr lang="ru-RU" dirty="0">
                <a:latin typeface="Arial" charset="0"/>
                <a:hlinkClick r:id="rId7"/>
              </a:rPr>
              <a:t> </a:t>
            </a:r>
            <a:r>
              <a:rPr lang="ru-RU" dirty="0">
                <a:latin typeface="Arial" charset="0"/>
              </a:rPr>
              <a:t>(от 29 май 2015</a:t>
            </a:r>
            <a:r>
              <a:rPr lang="ru-RU" dirty="0" smtClean="0">
                <a:latin typeface="Arial" charset="0"/>
              </a:rPr>
              <a:t>)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dirty="0">
              <a:latin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11560" y="130324"/>
            <a:ext cx="7520626" cy="11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2800" b="1" dirty="0">
                <a:solidFill>
                  <a:srgbClr val="8E0000"/>
                </a:solidFill>
                <a:latin typeface="Arial" charset="0"/>
              </a:rPr>
              <a:t>Федеральные нормативно-правовые акты в области образования</a:t>
            </a:r>
            <a:endParaRPr lang="en-US" sz="2800" b="1" dirty="0">
              <a:solidFill>
                <a:srgbClr val="8E0000"/>
              </a:solidFill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62459" y="0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951" y="188640"/>
            <a:ext cx="795267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1520" y="908720"/>
            <a:ext cx="7745576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3"/>
              </a:rPr>
              <a:t>Концепция долгосрочного социально-экономического развития Российской </a:t>
            </a:r>
            <a:r>
              <a:rPr lang="ru-RU" dirty="0" smtClean="0">
                <a:latin typeface="Arial" charset="0"/>
                <a:hlinkClick r:id="rId3"/>
              </a:rPr>
              <a:t>Федерации</a:t>
            </a:r>
            <a:endParaRPr lang="ru-RU" dirty="0" smtClean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 smtClean="0">
                <a:latin typeface="Arial" charset="0"/>
              </a:rPr>
              <a:t>Приказ </a:t>
            </a:r>
            <a:r>
              <a:rPr lang="ru-RU" dirty="0" err="1">
                <a:latin typeface="Arial" charset="0"/>
              </a:rPr>
              <a:t>Минздравсоцразвития</a:t>
            </a:r>
            <a:r>
              <a:rPr lang="ru-RU" dirty="0">
                <a:latin typeface="Arial" charset="0"/>
              </a:rPr>
              <a:t> России от 31 мая 2011 г. N 448н г. Москва «О введении в «Единый квалификационного справочник должностей…» новой должности "Педагог-библиотекарь"»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 smtClean="0">
                <a:solidFill>
                  <a:srgbClr val="FF0000"/>
                </a:solidFill>
                <a:latin typeface="Arial" charset="0"/>
                <a:hlinkClick r:id="rId4"/>
              </a:rPr>
              <a:t>Информационный </a:t>
            </a:r>
            <a:r>
              <a:rPr lang="ru-RU" dirty="0">
                <a:solidFill>
                  <a:srgbClr val="FF0000"/>
                </a:solidFill>
                <a:latin typeface="Arial" charset="0"/>
                <a:hlinkClick r:id="rId4"/>
              </a:rPr>
              <a:t>бюллетень № 19:</a:t>
            </a:r>
            <a:r>
              <a:rPr lang="ru-RU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"Новая должность педагогического работника «педагог-библиотекарь»: статус и вопросы введения в государственных и муниципальных образовательных учреждениях". </a:t>
            </a: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 smtClean="0">
                <a:latin typeface="Arial" charset="0"/>
                <a:hlinkClick r:id="rId5"/>
              </a:rPr>
              <a:t>Федеральный проект </a:t>
            </a:r>
            <a:r>
              <a:rPr lang="ru-RU" dirty="0">
                <a:latin typeface="Arial" charset="0"/>
                <a:hlinkClick r:id="rId5"/>
              </a:rPr>
              <a:t>«Патриотическое воспитание на 2021-2025 годы» </a:t>
            </a:r>
            <a:r>
              <a:rPr lang="ru-RU" dirty="0">
                <a:latin typeface="Arial" charset="0"/>
              </a:rPr>
              <a:t>(от 12 ноября 2020 года № 2945-р</a:t>
            </a:r>
            <a:r>
              <a:rPr lang="ru-RU" dirty="0" smtClean="0">
                <a:latin typeface="Arial" charset="0"/>
              </a:rPr>
              <a:t>)</a:t>
            </a:r>
            <a:endParaRPr lang="ru-RU" dirty="0" smtClean="0">
              <a:latin typeface="Arial" charset="0"/>
              <a:hlinkClick r:id="rId6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 smtClean="0">
                <a:latin typeface="Arial" charset="0"/>
                <a:hlinkClick r:id="rId6"/>
              </a:rPr>
              <a:t>Концепция </a:t>
            </a:r>
            <a:r>
              <a:rPr lang="ru-RU" dirty="0">
                <a:latin typeface="Arial" charset="0"/>
                <a:hlinkClick r:id="rId6"/>
              </a:rPr>
              <a:t>духовно-нравственного развития и воспитания личности гражданина России</a:t>
            </a:r>
            <a:endParaRPr lang="ru-RU" dirty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 smtClean="0">
                <a:latin typeface="Arial" charset="0"/>
              </a:rPr>
              <a:t>Распоряжение </a:t>
            </a:r>
            <a:r>
              <a:rPr lang="ru-RU" dirty="0">
                <a:latin typeface="Arial" charset="0"/>
              </a:rPr>
              <a:t>Правительства РФ от 31 марта 2022 г. N 678-р </a:t>
            </a:r>
            <a:r>
              <a:rPr lang="ru-RU" dirty="0" smtClean="0">
                <a:latin typeface="Arial" charset="0"/>
                <a:hlinkClick r:id="rId7"/>
              </a:rPr>
              <a:t>«Об </a:t>
            </a:r>
            <a:r>
              <a:rPr lang="ru-RU" dirty="0">
                <a:latin typeface="Arial" charset="0"/>
                <a:hlinkClick r:id="rId7"/>
              </a:rPr>
              <a:t>утверждении Концепции развития дополнительного образования детей до 2030 г. и плана мероприятий по </a:t>
            </a:r>
            <a:r>
              <a:rPr lang="ru-RU" dirty="0" err="1">
                <a:latin typeface="Arial" charset="0"/>
                <a:hlinkClick r:id="rId7"/>
              </a:rPr>
              <a:t>ее</a:t>
            </a:r>
            <a:r>
              <a:rPr lang="ru-RU" dirty="0">
                <a:latin typeface="Arial" charset="0"/>
                <a:hlinkClick r:id="rId7"/>
              </a:rPr>
              <a:t> </a:t>
            </a:r>
            <a:r>
              <a:rPr lang="ru-RU" dirty="0" smtClean="0">
                <a:latin typeface="Arial" charset="0"/>
                <a:hlinkClick r:id="rId7"/>
              </a:rPr>
              <a:t>реализации»</a:t>
            </a:r>
            <a:endParaRPr lang="ru-RU" dirty="0" smtClean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dirty="0" smtClean="0">
              <a:latin typeface="Arial" charset="0"/>
            </a:endParaRPr>
          </a:p>
          <a:p>
            <a:pPr marL="342900" indent="-342900" eaLnBrk="1" hangingPunct="1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dirty="0"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7799" y="16267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8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2459" y="43139"/>
            <a:ext cx="981541" cy="95715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521716"/>
            <a:ext cx="7693416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dirty="0" smtClean="0">
              <a:latin typeface="Arial" charset="0"/>
              <a:hlinkClick r:id="rId5"/>
            </a:endParaRPr>
          </a:p>
          <a:p>
            <a:pPr marL="342900" indent="-342900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  <a:hlinkClick r:id="rId6"/>
              </a:rPr>
              <a:t>Письмо Министерства образования и науки Российской Федерации "О недопущении на региональном уровне сокращения выбора наименований учебников из федеральных перечней учебников" </a:t>
            </a:r>
            <a:r>
              <a:rPr lang="ru-RU" dirty="0">
                <a:latin typeface="Arial" charset="0"/>
              </a:rPr>
              <a:t>(от 26 ноября 2012 года N ИР-1068/08)</a:t>
            </a:r>
          </a:p>
          <a:p>
            <a:pPr marL="342900" indent="-342900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 smtClean="0">
                <a:latin typeface="Arial" charset="0"/>
                <a:hlinkClick r:id="rId5"/>
              </a:rPr>
              <a:t>Приказ </a:t>
            </a:r>
            <a:r>
              <a:rPr lang="ru-RU" dirty="0">
                <a:latin typeface="Arial" charset="0"/>
                <a:hlinkClick r:id="rId5"/>
              </a:rPr>
              <a:t>Министерства образования и науки РФ Об утверждении Концепции развития школьных информационно-библиотечных центров </a:t>
            </a:r>
            <a:r>
              <a:rPr lang="ru-RU" dirty="0">
                <a:latin typeface="Arial" charset="0"/>
              </a:rPr>
              <a:t>(от 15 июня 2016 г. N 715</a:t>
            </a:r>
            <a:r>
              <a:rPr lang="ru-RU" dirty="0" smtClean="0">
                <a:latin typeface="Arial" charset="0"/>
              </a:rPr>
              <a:t>)</a:t>
            </a:r>
          </a:p>
          <a:p>
            <a:pPr marL="342900" indent="-342900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dirty="0">
                <a:latin typeface="Arial" charset="0"/>
              </a:rPr>
              <a:t>Приказ Министерства просвещения Российской Федерации от 12.11.2021 № 819 </a:t>
            </a:r>
            <a:r>
              <a:rPr lang="ru-RU" dirty="0">
                <a:latin typeface="Arial" charset="0"/>
                <a:hlinkClick r:id="rId7"/>
              </a:rPr>
              <a:t>"Об утверждении Порядка формирования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образования"</a:t>
            </a:r>
            <a:endParaRPr lang="ru-RU" dirty="0" smtClean="0">
              <a:latin typeface="Arial" charset="0"/>
            </a:endParaRPr>
          </a:p>
          <a:p>
            <a:pPr marL="342900" indent="-342900">
              <a:spcBef>
                <a:spcPts val="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39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95536" y="2718698"/>
            <a:ext cx="795267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ru-RU" sz="2800" b="1" dirty="0">
                <a:solidFill>
                  <a:srgbClr val="8E0000"/>
                </a:solidFill>
                <a:latin typeface="Arial" charset="0"/>
              </a:rPr>
              <a:t>Региональные нормативно-правовые акты в области библиотечного дела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2562" y="4252454"/>
            <a:ext cx="862044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fontAlgn="base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>
                <a:latin typeface="Arial" charset="0"/>
                <a:hlinkClick r:id="rId4"/>
              </a:rPr>
              <a:t>Закон Ярославской области N 2-з «О библиотечном деле и обязательном экземпляре документов» </a:t>
            </a:r>
            <a:r>
              <a:rPr lang="ru-RU" sz="2000" dirty="0">
                <a:latin typeface="Arial" charset="0"/>
              </a:rPr>
              <a:t>(от 24 февраля 2014 </a:t>
            </a:r>
            <a:r>
              <a:rPr lang="ru-RU" sz="2000" dirty="0" smtClean="0">
                <a:latin typeface="Arial" charset="0"/>
              </a:rPr>
              <a:t>г., ред. от 22 декабря 2016г.)</a:t>
            </a:r>
            <a:endParaRPr lang="ru-RU" sz="2000" dirty="0">
              <a:latin typeface="Arial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5536" y="1417926"/>
            <a:ext cx="862044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000" dirty="0" smtClean="0">
                <a:latin typeface="Arial" charset="0"/>
                <a:hlinkClick r:id="rId5"/>
              </a:rPr>
              <a:t>Авторское право</a:t>
            </a:r>
            <a:endParaRPr lang="ru-RU" sz="2000" dirty="0" smtClean="0"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46449" y="624397"/>
            <a:ext cx="7952674" cy="60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800" b="1" dirty="0">
                <a:solidFill>
                  <a:srgbClr val="8E0000"/>
                </a:solidFill>
                <a:latin typeface="Arial" charset="0"/>
              </a:rPr>
              <a:t>Кодексы по библиотечной деятельности</a:t>
            </a:r>
            <a:endParaRPr lang="en-US" sz="2800" b="1" dirty="0">
              <a:solidFill>
                <a:srgbClr val="8E0000"/>
              </a:solidFill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62459" y="43139"/>
            <a:ext cx="98154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107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1463</TotalTime>
  <Words>979</Words>
  <Application>Microsoft Office PowerPoint</Application>
  <PresentationFormat>Экран (4:3)</PresentationFormat>
  <Paragraphs>127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Владимировна Успенская</dc:creator>
  <cp:lastModifiedBy>Татьяна Владимировна Чернышева</cp:lastModifiedBy>
  <cp:revision>61</cp:revision>
  <dcterms:created xsi:type="dcterms:W3CDTF">2014-10-27T06:51:37Z</dcterms:created>
  <dcterms:modified xsi:type="dcterms:W3CDTF">2022-10-10T08:00:54Z</dcterms:modified>
</cp:coreProperties>
</file>