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70" r:id="rId6"/>
    <p:sldId id="260" r:id="rId7"/>
    <p:sldId id="259" r:id="rId8"/>
    <p:sldId id="271" r:id="rId9"/>
    <p:sldId id="261" r:id="rId10"/>
    <p:sldId id="262" r:id="rId11"/>
    <p:sldId id="263" r:id="rId12"/>
    <p:sldId id="265" r:id="rId13"/>
    <p:sldId id="268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-9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60702194834347E-2"/>
          <c:y val="2.132079833835018E-2"/>
          <c:w val="0.91489292099357145"/>
          <c:h val="0.880301185520407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Ярославская область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Лист1!$A$2:$A$24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0.80259999999999998</c:v>
                </c:pt>
                <c:pt idx="1">
                  <c:v>0.91449999999999998</c:v>
                </c:pt>
                <c:pt idx="2">
                  <c:v>0.88490000000000002</c:v>
                </c:pt>
                <c:pt idx="3">
                  <c:v>0.91279999999999994</c:v>
                </c:pt>
                <c:pt idx="4">
                  <c:v>0.56910000000000005</c:v>
                </c:pt>
                <c:pt idx="5">
                  <c:v>0.82730000000000004</c:v>
                </c:pt>
                <c:pt idx="6">
                  <c:v>0.88319999999999999</c:v>
                </c:pt>
                <c:pt idx="7">
                  <c:v>0.85529999999999995</c:v>
                </c:pt>
                <c:pt idx="8">
                  <c:v>0.52800000000000002</c:v>
                </c:pt>
                <c:pt idx="9">
                  <c:v>0.63490000000000002</c:v>
                </c:pt>
                <c:pt idx="10">
                  <c:v>0.45229999999999998</c:v>
                </c:pt>
                <c:pt idx="11">
                  <c:v>0.33389999999999997</c:v>
                </c:pt>
                <c:pt idx="12">
                  <c:v>0.49840000000000001</c:v>
                </c:pt>
                <c:pt idx="13">
                  <c:v>0.63160000000000005</c:v>
                </c:pt>
                <c:pt idx="14">
                  <c:v>0.50490000000000002</c:v>
                </c:pt>
                <c:pt idx="15">
                  <c:v>0.37659999999999999</c:v>
                </c:pt>
                <c:pt idx="16">
                  <c:v>0.66779999999999995</c:v>
                </c:pt>
                <c:pt idx="17">
                  <c:v>0.28449999999999998</c:v>
                </c:pt>
                <c:pt idx="18">
                  <c:v>0.65629999999999999</c:v>
                </c:pt>
                <c:pt idx="19">
                  <c:v>0.6694</c:v>
                </c:pt>
                <c:pt idx="20">
                  <c:v>0.44740000000000002</c:v>
                </c:pt>
                <c:pt idx="21">
                  <c:v>0.49509999999999998</c:v>
                </c:pt>
                <c:pt idx="22">
                  <c:v>0.1036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Россия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Лист1!$A$2:$A$24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Лист1!$C$2:$C$24</c:f>
              <c:numCache>
                <c:formatCode>General</c:formatCode>
                <c:ptCount val="23"/>
                <c:pt idx="0">
                  <c:v>0.74099999999999999</c:v>
                </c:pt>
                <c:pt idx="1">
                  <c:v>0.86499999999999999</c:v>
                </c:pt>
                <c:pt idx="2">
                  <c:v>0.83399999999999996</c:v>
                </c:pt>
                <c:pt idx="3">
                  <c:v>0.88700000000000001</c:v>
                </c:pt>
                <c:pt idx="4">
                  <c:v>0.41</c:v>
                </c:pt>
                <c:pt idx="5">
                  <c:v>0.76100000000000001</c:v>
                </c:pt>
                <c:pt idx="6">
                  <c:v>0.81799999999999995</c:v>
                </c:pt>
                <c:pt idx="7">
                  <c:v>0.79900000000000004</c:v>
                </c:pt>
                <c:pt idx="8">
                  <c:v>0.46300000000000002</c:v>
                </c:pt>
                <c:pt idx="9">
                  <c:v>0.53100000000000003</c:v>
                </c:pt>
                <c:pt idx="10">
                  <c:v>0.36299999999999999</c:v>
                </c:pt>
                <c:pt idx="11">
                  <c:v>0.30199999999999999</c:v>
                </c:pt>
                <c:pt idx="12">
                  <c:v>0.39400000000000002</c:v>
                </c:pt>
                <c:pt idx="13">
                  <c:v>0.53</c:v>
                </c:pt>
                <c:pt idx="14">
                  <c:v>0.45700000000000002</c:v>
                </c:pt>
                <c:pt idx="15">
                  <c:v>0.33400000000000002</c:v>
                </c:pt>
                <c:pt idx="16">
                  <c:v>0.55700000000000005</c:v>
                </c:pt>
                <c:pt idx="17">
                  <c:v>0.20200000000000001</c:v>
                </c:pt>
                <c:pt idx="18">
                  <c:v>0.53500000000000003</c:v>
                </c:pt>
                <c:pt idx="19">
                  <c:v>0.501</c:v>
                </c:pt>
                <c:pt idx="20">
                  <c:v>0.35899999999999999</c:v>
                </c:pt>
                <c:pt idx="21">
                  <c:v>0.38200000000000001</c:v>
                </c:pt>
                <c:pt idx="22">
                  <c:v>7.2999999999999995E-2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943936"/>
        <c:axId val="126550016"/>
      </c:lineChart>
      <c:catAx>
        <c:axId val="83943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550016"/>
        <c:crosses val="autoZero"/>
        <c:auto val="1"/>
        <c:lblAlgn val="ctr"/>
        <c:lblOffset val="100"/>
        <c:noMultiLvlLbl val="0"/>
      </c:catAx>
      <c:valAx>
        <c:axId val="126550016"/>
        <c:scaling>
          <c:orientation val="minMax"/>
          <c:max val="1"/>
          <c:min val="5.000000000000001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394393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65507969112556574"/>
          <c:y val="0"/>
          <c:w val="0.3335604245121534"/>
          <c:h val="8.4882626906942191E-2"/>
        </c:manualLayout>
      </c:layout>
      <c:overlay val="0"/>
      <c:txPr>
        <a:bodyPr/>
        <a:lstStyle/>
        <a:p>
          <a:pPr>
            <a:defRPr sz="1800" baseline="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783407508843997E-2"/>
          <c:y val="2.132079833835018E-2"/>
          <c:w val="0.91489292099357145"/>
          <c:h val="0.8803011855204077"/>
        </c:manualLayout>
      </c:layout>
      <c:lineChart>
        <c:grouping val="standard"/>
        <c:varyColors val="0"/>
        <c:ser>
          <c:idx val="2"/>
          <c:order val="0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marker>
            <c:symbol val="none"/>
          </c:marker>
          <c:trendline>
            <c:trendlineType val="linear"/>
            <c:dispRSqr val="0"/>
            <c:dispEq val="0"/>
          </c:trendline>
          <c:cat>
            <c:numRef>
              <c:f>Лист1!$A$2:$A$24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</c:numCache>
            </c:numRef>
          </c:cat>
          <c:val>
            <c:numRef>
              <c:f>Лист1!$D$2:$D$24</c:f>
              <c:numCache>
                <c:formatCode>General</c:formatCode>
                <c:ptCount val="23"/>
                <c:pt idx="0">
                  <c:v>8.3130904183535748E-2</c:v>
                </c:pt>
                <c:pt idx="1">
                  <c:v>5.7225433526011546E-2</c:v>
                </c:pt>
                <c:pt idx="2">
                  <c:v>6.1031175059952106E-2</c:v>
                </c:pt>
                <c:pt idx="3">
                  <c:v>2.9086809470123938E-2</c:v>
                </c:pt>
                <c:pt idx="4">
                  <c:v>0.38804878048780506</c:v>
                </c:pt>
                <c:pt idx="5">
                  <c:v>8.7122207621550624E-2</c:v>
                </c:pt>
                <c:pt idx="6">
                  <c:v>7.970660146699271E-2</c:v>
                </c:pt>
                <c:pt idx="7">
                  <c:v>7.0463078848560581E-2</c:v>
                </c:pt>
                <c:pt idx="8">
                  <c:v>0.14038876889848811</c:v>
                </c:pt>
                <c:pt idx="9">
                  <c:v>0.19566854990583801</c:v>
                </c:pt>
                <c:pt idx="10">
                  <c:v>0.24600550964187326</c:v>
                </c:pt>
                <c:pt idx="11">
                  <c:v>0.10562913907284763</c:v>
                </c:pt>
                <c:pt idx="12">
                  <c:v>0.26497461928934007</c:v>
                </c:pt>
                <c:pt idx="13">
                  <c:v>0.1916981132075472</c:v>
                </c:pt>
                <c:pt idx="14">
                  <c:v>0.10481400437636761</c:v>
                </c:pt>
                <c:pt idx="15">
                  <c:v>0.12754491017964062</c:v>
                </c:pt>
                <c:pt idx="16">
                  <c:v>0.19892280071813265</c:v>
                </c:pt>
                <c:pt idx="17">
                  <c:v>0.40841584158415822</c:v>
                </c:pt>
                <c:pt idx="18">
                  <c:v>0.22672897196261674</c:v>
                </c:pt>
                <c:pt idx="19">
                  <c:v>0.33612774451097804</c:v>
                </c:pt>
                <c:pt idx="20">
                  <c:v>0.24623955431754885</c:v>
                </c:pt>
                <c:pt idx="21">
                  <c:v>0.29607329842931929</c:v>
                </c:pt>
                <c:pt idx="22">
                  <c:v>0.41917808219178088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6680192"/>
        <c:axId val="33097984"/>
      </c:lineChart>
      <c:catAx>
        <c:axId val="7668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097984"/>
        <c:crosses val="autoZero"/>
        <c:auto val="1"/>
        <c:lblAlgn val="ctr"/>
        <c:lblOffset val="100"/>
        <c:noMultiLvlLbl val="0"/>
      </c:catAx>
      <c:valAx>
        <c:axId val="33097984"/>
        <c:scaling>
          <c:orientation val="minMax"/>
          <c:max val="0.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66801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66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28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84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14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08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735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04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46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7121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020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679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CD098-1696-4B7B-B4DD-2183B9678EEE}" type="datetimeFigureOut">
              <a:rPr lang="ru-RU" smtClean="0"/>
              <a:t>12.10.2016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37CD6-D968-4DF5-8E60-BE70484A6D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61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ipi.ru/sites/default/files/document/1472532815/informatika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fipi.ru/sites/default/files/document/1472210317/inf.zi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kpolyakov.spb.ru/download/ege2017kp.zi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ЕГЭ-201</a:t>
            </a:r>
            <a:r>
              <a:rPr lang="en-US" dirty="0" smtClean="0"/>
              <a:t>6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Информатика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91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7026" y="0"/>
            <a:ext cx="9890962" cy="1325563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Задание </a:t>
            </a:r>
            <a:r>
              <a:rPr lang="ru-RU" sz="2800" b="1" dirty="0" smtClean="0"/>
              <a:t>12 </a:t>
            </a:r>
            <a:r>
              <a:rPr lang="ru-RU" sz="2800" dirty="0"/>
              <a:t>«Следует  отметить,  что  содержание  задания  не  изменилось,  изменилась </a:t>
            </a:r>
            <a:r>
              <a:rPr lang="ru-RU" sz="2800" dirty="0" smtClean="0"/>
              <a:t>только формулировка.»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						</a:t>
            </a:r>
            <a:r>
              <a:rPr lang="ru-RU" sz="2200" dirty="0" smtClean="0"/>
              <a:t>В. Р. </a:t>
            </a:r>
            <a:r>
              <a:rPr lang="ru-RU" sz="2200" dirty="0" err="1" smtClean="0"/>
              <a:t>Лещинер</a:t>
            </a:r>
            <a:r>
              <a:rPr lang="ru-RU" sz="2200" dirty="0" smtClean="0"/>
              <a:t>, М. А. </a:t>
            </a:r>
            <a:r>
              <a:rPr lang="ru-RU" sz="2200" dirty="0" err="1" smtClean="0"/>
              <a:t>Ройтберг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136" y="1325562"/>
            <a:ext cx="9813606" cy="530137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/>
              <a:t>В терминологии сетей TCP/IP маской сети называется двоичное число</a:t>
            </a:r>
            <a:r>
              <a:rPr lang="ru-RU" sz="2000" dirty="0" smtClean="0"/>
              <a:t>, определяющее</a:t>
            </a:r>
            <a:r>
              <a:rPr lang="ru-RU" sz="2000" dirty="0"/>
              <a:t>, какая часть IP-адреса узла сети относится к адресу сети</a:t>
            </a:r>
            <a:r>
              <a:rPr lang="ru-RU" sz="2000" dirty="0" smtClean="0"/>
              <a:t>, а </a:t>
            </a:r>
            <a:r>
              <a:rPr lang="ru-RU" sz="2000" dirty="0"/>
              <a:t>какая – к адресу самого узла в этой сети. Обычно маска </a:t>
            </a:r>
            <a:r>
              <a:rPr lang="ru-RU" sz="2000" dirty="0" smtClean="0"/>
              <a:t>записывается по </a:t>
            </a:r>
            <a:r>
              <a:rPr lang="ru-RU" sz="2000" dirty="0"/>
              <a:t>тем же правилам, что и IP-адрес, – в виде четырёх байтов, причём </a:t>
            </a:r>
            <a:r>
              <a:rPr lang="ru-RU" sz="2000" dirty="0" smtClean="0"/>
              <a:t>каждый байт </a:t>
            </a:r>
            <a:r>
              <a:rPr lang="ru-RU" sz="2000" dirty="0"/>
              <a:t>записывается в виде десятичного числа. При этом в маске </a:t>
            </a:r>
            <a:r>
              <a:rPr lang="ru-RU" sz="2000" dirty="0" smtClean="0"/>
              <a:t>сначала (</a:t>
            </a:r>
            <a:r>
              <a:rPr lang="ru-RU" sz="2000" dirty="0"/>
              <a:t>в старших разрядах) стоят единицы, а затем с некоторого разряда – нули.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/>
              <a:t>Адрес сети получается в результате применения поразрядной </a:t>
            </a:r>
            <a:r>
              <a:rPr lang="ru-RU" sz="2000" dirty="0" smtClean="0"/>
              <a:t>конъюнкции к </a:t>
            </a:r>
            <a:r>
              <a:rPr lang="ru-RU" sz="2000" dirty="0"/>
              <a:t>заданному IP-адресу узла и маске.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/>
              <a:t>Например, если IP-адрес узла равен 231.32.255.131, а маска </a:t>
            </a:r>
            <a:r>
              <a:rPr lang="ru-RU" sz="2000" dirty="0" smtClean="0"/>
              <a:t>равна 255.255.240.0</a:t>
            </a:r>
            <a:r>
              <a:rPr lang="ru-RU" sz="2000" dirty="0"/>
              <a:t>, то адрес сети равен 231.32.240.0.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/>
              <a:t>Для узла с IP-адресом 111.81.208.27 адрес сети равен 111.81.192.0. </a:t>
            </a:r>
            <a:r>
              <a:rPr lang="ru-RU" sz="2000" dirty="0" smtClean="0"/>
              <a:t>Чему равно </a:t>
            </a:r>
            <a:r>
              <a:rPr lang="ru-RU" sz="2000" dirty="0"/>
              <a:t>наименьшее возможное значение третьего слева байта маски? </a:t>
            </a:r>
            <a:r>
              <a:rPr lang="ru-RU" sz="2000" dirty="0" smtClean="0"/>
              <a:t>Ответ запишите </a:t>
            </a:r>
            <a:r>
              <a:rPr lang="ru-RU" sz="2000" dirty="0"/>
              <a:t>в виде десятичного числа.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/>
              <a:t>Ответ</a:t>
            </a:r>
            <a:r>
              <a:rPr lang="ru-RU" sz="2000" dirty="0"/>
              <a:t>: </a:t>
            </a:r>
            <a:r>
              <a:rPr lang="en-US" sz="2000" dirty="0" smtClean="0"/>
              <a:t>&lt;</a:t>
            </a:r>
            <a:r>
              <a:rPr lang="ru-RU" sz="2000" dirty="0" err="1" smtClean="0"/>
              <a:t>сс</a:t>
            </a:r>
            <a:r>
              <a:rPr lang="ru-RU" sz="2000" dirty="0" smtClean="0"/>
              <a:t> 26-28 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fipi.ru/sites/default/files/document/1472532815/informatika.pdf</a:t>
            </a:r>
            <a:r>
              <a:rPr lang="en-US" sz="2000" dirty="0" smtClean="0"/>
              <a:t>&gt;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4591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387" y="194324"/>
            <a:ext cx="11651226" cy="126299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Задание </a:t>
            </a:r>
            <a:r>
              <a:rPr lang="ru-RU" sz="2800" b="1" dirty="0" smtClean="0"/>
              <a:t>15 </a:t>
            </a:r>
            <a:r>
              <a:rPr lang="ru-RU" sz="2400" dirty="0"/>
              <a:t>«Среди заданий повышенного уровня чуть лучше, </a:t>
            </a:r>
            <a:r>
              <a:rPr lang="ru-RU" sz="2400" dirty="0" smtClean="0"/>
              <a:t>но все  </a:t>
            </a:r>
            <a:r>
              <a:rPr lang="ru-RU" sz="2400" dirty="0"/>
              <a:t>равно  недостаточно </a:t>
            </a:r>
            <a:r>
              <a:rPr lang="ru-RU" sz="2400" dirty="0" smtClean="0"/>
              <a:t>выполняются задания … </a:t>
            </a:r>
            <a:r>
              <a:rPr lang="ru-RU" sz="2400" dirty="0"/>
              <a:t>15 </a:t>
            </a:r>
            <a:r>
              <a:rPr lang="ru-RU" sz="2400" dirty="0" smtClean="0"/>
              <a:t>…, </a:t>
            </a:r>
            <a:r>
              <a:rPr lang="ru-RU" sz="2400" dirty="0"/>
              <a:t>которые можно решить как специфическими методами </a:t>
            </a:r>
            <a:r>
              <a:rPr lang="ru-RU" sz="2400" dirty="0" smtClean="0"/>
              <a:t>информатики</a:t>
            </a:r>
            <a:r>
              <a:rPr lang="ru-RU" sz="2400" dirty="0"/>
              <a:t>,  так  и  опираясь  на  здравый  смысл  и  </a:t>
            </a:r>
            <a:r>
              <a:rPr lang="ru-RU" sz="2400" dirty="0" err="1"/>
              <a:t>общеучебные</a:t>
            </a:r>
            <a:r>
              <a:rPr lang="ru-RU" sz="2400" dirty="0"/>
              <a:t>  умения</a:t>
            </a:r>
            <a:r>
              <a:rPr lang="ru-RU" sz="2400" dirty="0" smtClean="0"/>
              <a:t>.»</a:t>
            </a:r>
            <a:r>
              <a:rPr lang="ru-RU" sz="2400" dirty="0" smtClean="0"/>
              <a:t>					В. Р. </a:t>
            </a:r>
            <a:r>
              <a:rPr lang="ru-RU" sz="2400" dirty="0" err="1" smtClean="0"/>
              <a:t>Лещинер</a:t>
            </a:r>
            <a:r>
              <a:rPr lang="ru-RU" sz="2400" dirty="0" smtClean="0"/>
              <a:t>, М. А. </a:t>
            </a:r>
            <a:r>
              <a:rPr lang="ru-RU" sz="2400" dirty="0" err="1" smtClean="0"/>
              <a:t>Ройтберг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387" y="1443549"/>
            <a:ext cx="10554495" cy="530137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 smtClean="0"/>
              <a:t>На </a:t>
            </a:r>
            <a:r>
              <a:rPr lang="ru-RU" sz="2100" dirty="0"/>
              <a:t>рисунке представлена схема дорог, связывающих города А, Б, В, Г, Д, Е</a:t>
            </a:r>
            <a:r>
              <a:rPr lang="ru-RU" sz="2100" dirty="0" smtClean="0"/>
              <a:t>, Ж</a:t>
            </a:r>
            <a:r>
              <a:rPr lang="ru-RU" sz="2100" dirty="0"/>
              <a:t>, З, И, К, Л, М.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/>
              <a:t>По каждой дороге можно двигаться только в одном направлении, </a:t>
            </a:r>
            <a:r>
              <a:rPr lang="ru-RU" sz="2100" dirty="0" smtClean="0"/>
              <a:t>указанном стрелкой</a:t>
            </a:r>
            <a:r>
              <a:rPr lang="ru-RU" sz="2100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/>
              <a:t>Сколько существует различных путей из города А в город М?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100" dirty="0" smtClean="0"/>
              <a:t>Ответ</a:t>
            </a:r>
            <a:r>
              <a:rPr lang="ru-RU" sz="2100" dirty="0"/>
              <a:t>: ___________________________.</a:t>
            </a:r>
            <a:endParaRPr lang="ru-RU" sz="21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05" t="21720" r="42826" b="36155"/>
          <a:stretch/>
        </p:blipFill>
        <p:spPr bwMode="auto">
          <a:xfrm>
            <a:off x="1828800" y="3112809"/>
            <a:ext cx="4261900" cy="2302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33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307" y="68261"/>
            <a:ext cx="10139082" cy="1325563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Задание </a:t>
            </a:r>
            <a:r>
              <a:rPr lang="ru-RU" sz="2800" b="1" dirty="0" smtClean="0"/>
              <a:t>16 </a:t>
            </a:r>
            <a:r>
              <a:rPr lang="ru-RU" sz="2200" dirty="0" smtClean="0"/>
              <a:t>«… были  </a:t>
            </a:r>
            <a:r>
              <a:rPr lang="ru-RU" sz="2200" dirty="0"/>
              <a:t>выполнены  с  недостаточным </a:t>
            </a:r>
            <a:r>
              <a:rPr lang="ru-RU" sz="2200" dirty="0" smtClean="0"/>
              <a:t>результатом</a:t>
            </a:r>
            <a:r>
              <a:rPr lang="ru-RU" sz="2200" dirty="0"/>
              <a:t>»</a:t>
            </a:r>
            <a:r>
              <a:rPr lang="ru-RU" sz="2800" dirty="0" smtClean="0"/>
              <a:t>							</a:t>
            </a:r>
            <a:r>
              <a:rPr lang="ru-RU" sz="2200" dirty="0" smtClean="0"/>
              <a:t>В. Р. </a:t>
            </a:r>
            <a:r>
              <a:rPr lang="ru-RU" sz="2200" dirty="0" err="1" smtClean="0"/>
              <a:t>Лещинер</a:t>
            </a:r>
            <a:r>
              <a:rPr lang="ru-RU" sz="2200" dirty="0" smtClean="0"/>
              <a:t>, М. А. </a:t>
            </a:r>
            <a:r>
              <a:rPr lang="ru-RU" sz="2200" dirty="0" err="1" smtClean="0"/>
              <a:t>Ройтберг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1256" y="1771404"/>
            <a:ext cx="9618133" cy="285751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Значение арифметического выражения: 9</a:t>
            </a:r>
            <a:r>
              <a:rPr lang="ru-RU" baseline="30000" dirty="0"/>
              <a:t>8</a:t>
            </a:r>
            <a:r>
              <a:rPr lang="ru-RU" dirty="0"/>
              <a:t> + 3</a:t>
            </a:r>
            <a:r>
              <a:rPr lang="ru-RU" baseline="30000" dirty="0"/>
              <a:t>5</a:t>
            </a:r>
            <a:r>
              <a:rPr lang="ru-RU" dirty="0"/>
              <a:t> – 9 – записали в </a:t>
            </a:r>
            <a:r>
              <a:rPr lang="ru-RU" dirty="0" smtClean="0"/>
              <a:t>системе счисления </a:t>
            </a:r>
            <a:r>
              <a:rPr lang="ru-RU" dirty="0"/>
              <a:t>с основанием 3. Сколько цифр «2» содержится в этой записи?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/>
              <a:t>Ответ: ___________________________.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4313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ЕГЭ 2017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60605"/>
            <a:ext cx="8897471" cy="787179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ru-RU" sz="2600" dirty="0"/>
              <a:t>Планируемые изменения в КИМ ЕГЭ 2017: </a:t>
            </a:r>
            <a:r>
              <a:rPr lang="ru-RU" sz="2600" dirty="0" smtClean="0"/>
              <a:t>… Информатика и ИКТ, … – нет изменений структуры и содержания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837" y="2761940"/>
            <a:ext cx="864544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600" dirty="0" smtClean="0"/>
              <a:t>Демоверсия, спецификация, кодификатор </a:t>
            </a:r>
            <a:r>
              <a:rPr lang="ru-RU" sz="2600" dirty="0"/>
              <a:t>ЕГЭ 2017 </a:t>
            </a:r>
            <a:r>
              <a:rPr lang="ru-RU" sz="2600" dirty="0" smtClean="0"/>
              <a:t>год</a:t>
            </a:r>
          </a:p>
          <a:p>
            <a:r>
              <a:rPr lang="en-US" sz="2600" dirty="0" smtClean="0">
                <a:hlinkClick r:id="rId2"/>
              </a:rPr>
              <a:t>http</a:t>
            </a:r>
            <a:r>
              <a:rPr lang="en-US" sz="2600" dirty="0">
                <a:hlinkClick r:id="rId2"/>
              </a:rPr>
              <a:t>://</a:t>
            </a:r>
            <a:r>
              <a:rPr lang="en-US" sz="2600" dirty="0" smtClean="0">
                <a:hlinkClick r:id="rId2"/>
              </a:rPr>
              <a:t>fipi.ru/sites/default/files/document/1472210317/inf.zip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88992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 конечно Константин Юрьевич 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Материалы </a:t>
            </a:r>
            <a:r>
              <a:rPr lang="ru-RU" dirty="0"/>
              <a:t>для подготовки к ЕГЭ-2017 по </a:t>
            </a:r>
            <a:r>
              <a:rPr lang="ru-RU" dirty="0" smtClean="0"/>
              <a:t>информатике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kpolyakov.spb.ru/download/ege2017kp.zip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6598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итоги. Бланк 1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023992"/>
              </p:ext>
            </p:extLst>
          </p:nvPr>
        </p:nvGraphicFramePr>
        <p:xfrm>
          <a:off x="932329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280348" y="6277893"/>
            <a:ext cx="235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Вариативные задания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2054206" y="6349488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105098" y="5826027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933359" y="5826027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346005" y="5826027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182218" y="5826027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417435" y="4439474"/>
            <a:ext cx="226142" cy="2261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673313" y="3804692"/>
            <a:ext cx="226142" cy="2261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8111960" y="4292842"/>
            <a:ext cx="226142" cy="2261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504466" y="3531545"/>
            <a:ext cx="226142" cy="226142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8936532" y="4678004"/>
            <a:ext cx="226142" cy="226142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1035676" y="5393476"/>
            <a:ext cx="226142" cy="226142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00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Бланк 1</a:t>
            </a:r>
            <a:r>
              <a:rPr lang="ru-RU" dirty="0" smtClean="0"/>
              <a:t>. Относительные результаты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4160929"/>
              </p:ext>
            </p:extLst>
          </p:nvPr>
        </p:nvGraphicFramePr>
        <p:xfrm>
          <a:off x="932329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Овал 13"/>
          <p:cNvSpPr/>
          <p:nvPr/>
        </p:nvSpPr>
        <p:spPr>
          <a:xfrm>
            <a:off x="3391395" y="2680752"/>
            <a:ext cx="226142" cy="226142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280348" y="6277893"/>
            <a:ext cx="235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Вариативные задания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2054206" y="6349488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961980" y="5826027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3806143" y="5826027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4218789" y="5826027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5062953" y="5826027"/>
            <a:ext cx="226142" cy="226142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7980671" y="4640140"/>
            <a:ext cx="226142" cy="2261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6304364" y="4813171"/>
            <a:ext cx="226142" cy="2261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7585942" y="4768624"/>
            <a:ext cx="226142" cy="226142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8815510" y="2492408"/>
            <a:ext cx="226142" cy="226142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0915980" y="2420991"/>
            <a:ext cx="226142" cy="226142"/>
          </a:xfrm>
          <a:prstGeom prst="ellipse">
            <a:avLst/>
          </a:prstGeom>
          <a:noFill/>
          <a:ln w="254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09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</a:t>
            </a:r>
            <a:r>
              <a:rPr lang="ru-RU" dirty="0" smtClean="0"/>
              <a:t>получилось 2016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569824" cy="4351338"/>
          </a:xfrm>
        </p:spPr>
        <p:txBody>
          <a:bodyPr>
            <a:normAutofit/>
          </a:bodyPr>
          <a:lstStyle/>
          <a:p>
            <a:r>
              <a:rPr lang="ru-RU" dirty="0"/>
              <a:t>Умение кодировать и </a:t>
            </a:r>
            <a:r>
              <a:rPr lang="ru-RU" dirty="0" smtClean="0"/>
              <a:t>декодировать информацию</a:t>
            </a:r>
            <a:r>
              <a:rPr lang="ru-RU" dirty="0" smtClean="0"/>
              <a:t> – 5</a:t>
            </a:r>
          </a:p>
          <a:p>
            <a:r>
              <a:rPr lang="ru-RU" dirty="0"/>
              <a:t>Знание основных понятий и </a:t>
            </a:r>
            <a:r>
              <a:rPr lang="ru-RU" dirty="0" smtClean="0"/>
              <a:t>законов математической логики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18</a:t>
            </a:r>
            <a:endParaRPr lang="ru-RU" dirty="0" smtClean="0"/>
          </a:p>
          <a:p>
            <a:r>
              <a:rPr lang="ru-RU" dirty="0"/>
              <a:t>Умение строить и преобразовывать </a:t>
            </a:r>
            <a:r>
              <a:rPr lang="ru-RU" dirty="0" smtClean="0"/>
              <a:t>логические выражения</a:t>
            </a:r>
            <a:r>
              <a:rPr lang="ru-RU" dirty="0" smtClean="0"/>
              <a:t> </a:t>
            </a:r>
            <a:r>
              <a:rPr lang="ru-RU" dirty="0" smtClean="0"/>
              <a:t>– </a:t>
            </a:r>
            <a:r>
              <a:rPr lang="ru-RU" dirty="0" smtClean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20055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</a:t>
            </a:r>
            <a:r>
              <a:rPr lang="ru-RU" dirty="0" smtClean="0"/>
              <a:t>получилось 2015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9569824" cy="4351338"/>
          </a:xfrm>
        </p:spPr>
        <p:txBody>
          <a:bodyPr>
            <a:normAutofit/>
          </a:bodyPr>
          <a:lstStyle/>
          <a:p>
            <a:r>
              <a:rPr lang="ru-RU" sz="2600" dirty="0" smtClean="0"/>
              <a:t>Умение представлять и считывать данные в разных типах информационных моделей (схемы, карты, таблицы, графики и формулы) – 5 в 2016 году задание 3 </a:t>
            </a:r>
            <a:r>
              <a:rPr lang="ru-RU" sz="2600" b="1" dirty="0" smtClean="0">
                <a:solidFill>
                  <a:srgbClr val="FF0000"/>
                </a:solidFill>
              </a:rPr>
              <a:t>–</a:t>
            </a:r>
          </a:p>
          <a:p>
            <a:r>
              <a:rPr lang="ru-RU" sz="2600" dirty="0" smtClean="0"/>
              <a:t>Умение </a:t>
            </a:r>
            <a:r>
              <a:rPr lang="ru-RU" sz="2600" dirty="0" smtClean="0"/>
              <a:t>представлять и считывать данные в разных типах информационных моделей (схемы, карты, таблицы, графики и формулы) – </a:t>
            </a:r>
            <a:r>
              <a:rPr lang="ru-RU" sz="2600" dirty="0"/>
              <a:t>15 </a:t>
            </a:r>
            <a:r>
              <a:rPr lang="ru-RU" sz="2600" b="1" dirty="0">
                <a:solidFill>
                  <a:srgbClr val="FF0000"/>
                </a:solidFill>
              </a:rPr>
              <a:t>–</a:t>
            </a:r>
            <a:endParaRPr lang="ru-RU" sz="2600" dirty="0" smtClean="0"/>
          </a:p>
          <a:p>
            <a:r>
              <a:rPr lang="ru-RU" sz="2600" dirty="0" smtClean="0"/>
              <a:t>Умение осуществлять поиск информации в Интернете – </a:t>
            </a:r>
            <a:r>
              <a:rPr lang="ru-RU" sz="2600" dirty="0"/>
              <a:t>17 </a:t>
            </a:r>
            <a:r>
              <a:rPr lang="ru-RU" sz="2600" b="1" dirty="0">
                <a:solidFill>
                  <a:srgbClr val="FF0000"/>
                </a:solidFill>
              </a:rPr>
              <a:t>–</a:t>
            </a:r>
            <a:endParaRPr lang="ru-RU" sz="2600" dirty="0" smtClean="0"/>
          </a:p>
          <a:p>
            <a:r>
              <a:rPr lang="ru-RU" sz="2600" dirty="0" smtClean="0"/>
              <a:t>Работа с массивами (заполнение, считывание, поиск, сортировка, массовые операции и др.) </a:t>
            </a:r>
            <a:r>
              <a:rPr lang="ru-RU" sz="2600" dirty="0"/>
              <a:t>– 19 </a:t>
            </a:r>
            <a:r>
              <a:rPr lang="ru-RU" sz="2600" b="1" dirty="0">
                <a:solidFill>
                  <a:srgbClr val="FF0000"/>
                </a:solidFill>
              </a:rPr>
              <a:t>–</a:t>
            </a:r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391847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ru-RU" dirty="0" smtClean="0"/>
              <a:t>Что получилось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0"/>
            <a:ext cx="9448800" cy="5033963"/>
          </a:xfrm>
        </p:spPr>
        <p:txBody>
          <a:bodyPr>
            <a:normAutofit/>
          </a:bodyPr>
          <a:lstStyle/>
          <a:p>
            <a:r>
              <a:rPr lang="ru-RU" dirty="0" smtClean="0"/>
              <a:t>Элементы </a:t>
            </a:r>
            <a:r>
              <a:rPr lang="ru-RU" dirty="0" smtClean="0"/>
              <a:t>содержания</a:t>
            </a:r>
            <a:endParaRPr lang="ru-RU" dirty="0" smtClean="0"/>
          </a:p>
          <a:p>
            <a:pPr lvl="1"/>
            <a:r>
              <a:rPr lang="ru-RU" dirty="0"/>
              <a:t>Процесс передачи информации, источник и </a:t>
            </a:r>
            <a:r>
              <a:rPr lang="ru-RU" dirty="0" smtClean="0"/>
              <a:t>приемник информации</a:t>
            </a:r>
            <a:r>
              <a:rPr lang="ru-RU" dirty="0"/>
              <a:t>. Сигнал, кодирование и декодирование</a:t>
            </a:r>
            <a:r>
              <a:rPr lang="ru-RU" dirty="0" smtClean="0"/>
              <a:t>. Искажение </a:t>
            </a:r>
            <a:r>
              <a:rPr lang="ru-RU" dirty="0"/>
              <a:t>информации</a:t>
            </a:r>
          </a:p>
          <a:p>
            <a:pPr lvl="1"/>
            <a:r>
              <a:rPr lang="ru-RU" dirty="0"/>
              <a:t>Высказывания, логические операции, кванторы</a:t>
            </a:r>
            <a:r>
              <a:rPr lang="ru-RU" dirty="0" smtClean="0"/>
              <a:t>, истинность </a:t>
            </a:r>
            <a:r>
              <a:rPr lang="ru-RU" dirty="0"/>
              <a:t>высказывания</a:t>
            </a:r>
          </a:p>
          <a:p>
            <a:r>
              <a:rPr lang="ru-RU" dirty="0" smtClean="0"/>
              <a:t>Уровень </a:t>
            </a:r>
            <a:r>
              <a:rPr lang="ru-RU" dirty="0" smtClean="0"/>
              <a:t>подготовки</a:t>
            </a:r>
          </a:p>
          <a:p>
            <a:pPr lvl="1"/>
            <a:r>
              <a:rPr lang="ru-RU" dirty="0"/>
              <a:t>Интерпретировать результаты, получаемые в ходе </a:t>
            </a:r>
            <a:r>
              <a:rPr lang="ru-RU" dirty="0" smtClean="0"/>
              <a:t>моделирования реальных </a:t>
            </a:r>
            <a:r>
              <a:rPr lang="ru-RU" dirty="0"/>
              <a:t>процессов</a:t>
            </a:r>
          </a:p>
          <a:p>
            <a:pPr lvl="1"/>
            <a:r>
              <a:rPr lang="ru-RU" dirty="0"/>
              <a:t>Вычислять логическое значение сложного высказывания </a:t>
            </a:r>
            <a:r>
              <a:rPr lang="ru-RU" dirty="0" smtClean="0"/>
              <a:t>по известным </a:t>
            </a:r>
            <a:r>
              <a:rPr lang="ru-RU" dirty="0"/>
              <a:t>значениям элементарных </a:t>
            </a:r>
            <a:r>
              <a:rPr lang="ru-RU" dirty="0" smtClean="0"/>
              <a:t>высказываний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07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ru-RU" dirty="0" smtClean="0"/>
              <a:t>Что не </a:t>
            </a:r>
            <a:r>
              <a:rPr lang="ru-RU" dirty="0" smtClean="0"/>
              <a:t>получилось 2016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0"/>
            <a:ext cx="8870576" cy="4351338"/>
          </a:xfrm>
        </p:spPr>
        <p:txBody>
          <a:bodyPr>
            <a:normAutofit/>
          </a:bodyPr>
          <a:lstStyle/>
          <a:p>
            <a:r>
              <a:rPr lang="ru-RU" dirty="0"/>
              <a:t>Знание базовых принципов </a:t>
            </a:r>
            <a:r>
              <a:rPr lang="ru-RU" dirty="0" smtClean="0"/>
              <a:t>организации </a:t>
            </a:r>
            <a:r>
              <a:rPr lang="ru-RU" dirty="0"/>
              <a:t>и функционирования </a:t>
            </a:r>
            <a:r>
              <a:rPr lang="ru-RU" dirty="0" smtClean="0"/>
              <a:t>компьютерных </a:t>
            </a:r>
            <a:r>
              <a:rPr lang="ru-RU" dirty="0"/>
              <a:t>сетей, адресации в сети – </a:t>
            </a:r>
            <a:r>
              <a:rPr lang="ru-RU" dirty="0" smtClean="0"/>
              <a:t>12</a:t>
            </a:r>
            <a:endParaRPr lang="ru-RU" dirty="0" smtClean="0"/>
          </a:p>
          <a:p>
            <a:r>
              <a:rPr lang="ru-RU" dirty="0"/>
              <a:t>Умение представлять и считывать </a:t>
            </a:r>
            <a:r>
              <a:rPr lang="ru-RU" dirty="0" smtClean="0"/>
              <a:t>данные </a:t>
            </a:r>
            <a:r>
              <a:rPr lang="ru-RU" dirty="0"/>
              <a:t>в разных типах </a:t>
            </a:r>
            <a:r>
              <a:rPr lang="ru-RU" dirty="0" smtClean="0"/>
              <a:t>информационных моделей </a:t>
            </a:r>
            <a:r>
              <a:rPr lang="ru-RU" dirty="0"/>
              <a:t>(схемы, карты, таблицы, </a:t>
            </a:r>
            <a:r>
              <a:rPr lang="ru-RU" dirty="0" smtClean="0"/>
              <a:t>графики </a:t>
            </a:r>
            <a:r>
              <a:rPr lang="ru-RU" dirty="0"/>
              <a:t>и формулы) </a:t>
            </a:r>
            <a:r>
              <a:rPr lang="ru-RU" dirty="0" smtClean="0"/>
              <a:t>– </a:t>
            </a:r>
            <a:r>
              <a:rPr lang="ru-RU" dirty="0" smtClean="0"/>
              <a:t>15</a:t>
            </a:r>
            <a:endParaRPr lang="ru-RU" dirty="0" smtClean="0"/>
          </a:p>
          <a:p>
            <a:r>
              <a:rPr lang="ru-RU" dirty="0"/>
              <a:t>Знание позиционных систем счисления – </a:t>
            </a:r>
            <a:r>
              <a:rPr lang="ru-RU" dirty="0" smtClean="0"/>
              <a:t>16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0097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ru-RU" dirty="0" smtClean="0"/>
              <a:t>Что не </a:t>
            </a:r>
            <a:r>
              <a:rPr lang="ru-RU" dirty="0" smtClean="0"/>
              <a:t>получилось 2015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0"/>
            <a:ext cx="8870576" cy="4351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Формальное исполнение алгоритма, записанного на естественном языке или умение создавать линейный алгоритм для формального исполнителя с ограниченным набором команд – </a:t>
            </a:r>
            <a:r>
              <a:rPr lang="ru-RU" dirty="0" smtClean="0"/>
              <a:t>6 </a:t>
            </a:r>
            <a:r>
              <a:rPr lang="ru-RU" b="1" dirty="0" smtClean="0">
                <a:solidFill>
                  <a:srgbClr val="FF0000"/>
                </a:solidFill>
              </a:rPr>
              <a:t>–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Умение определять скорость передачи информации при заданной пропускной способности канала, объем памяти, необходимый для хранения звуковой и графической информации – </a:t>
            </a:r>
            <a:r>
              <a:rPr lang="ru-RU" dirty="0"/>
              <a:t>9 </a:t>
            </a:r>
            <a:r>
              <a:rPr lang="ru-RU" b="1" dirty="0">
                <a:solidFill>
                  <a:srgbClr val="FF0000"/>
                </a:solidFill>
              </a:rPr>
              <a:t>–</a:t>
            </a:r>
            <a:endParaRPr lang="ru-RU" dirty="0" smtClean="0"/>
          </a:p>
          <a:p>
            <a:r>
              <a:rPr lang="ru-RU" dirty="0" smtClean="0"/>
              <a:t>Умение исполнить рекурсивный алгоритм – </a:t>
            </a:r>
            <a:r>
              <a:rPr lang="ru-RU" dirty="0" smtClean="0"/>
              <a:t>11 </a:t>
            </a:r>
            <a:r>
              <a:rPr lang="ru-RU" b="1" dirty="0" smtClean="0">
                <a:solidFill>
                  <a:schemeClr val="accent6"/>
                </a:solidFill>
              </a:rPr>
              <a:t>+</a:t>
            </a:r>
            <a:endParaRPr lang="ru-RU" b="1" dirty="0" smtClean="0">
              <a:solidFill>
                <a:schemeClr val="accent6"/>
              </a:solidFill>
            </a:endParaRPr>
          </a:p>
          <a:p>
            <a:r>
              <a:rPr lang="ru-RU" dirty="0" smtClean="0"/>
              <a:t>Знание основных понятий и законов математической логики – </a:t>
            </a:r>
            <a:r>
              <a:rPr lang="ru-RU" dirty="0"/>
              <a:t>18 </a:t>
            </a:r>
            <a:r>
              <a:rPr lang="ru-RU" b="1" dirty="0">
                <a:solidFill>
                  <a:schemeClr val="accent6"/>
                </a:solidFill>
              </a:rPr>
              <a:t>+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92082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7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не получилось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48871"/>
            <a:ext cx="8897471" cy="470646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/>
              <a:t>Элементы </a:t>
            </a:r>
            <a:r>
              <a:rPr lang="ru-RU" sz="2400" dirty="0" smtClean="0"/>
              <a:t>содержания</a:t>
            </a:r>
            <a:endParaRPr lang="ru-RU" sz="2400" dirty="0" smtClean="0"/>
          </a:p>
          <a:p>
            <a:pPr lvl="1">
              <a:spcBef>
                <a:spcPts val="0"/>
              </a:spcBef>
            </a:pPr>
            <a:r>
              <a:rPr lang="ru-RU" sz="2000" dirty="0"/>
              <a:t>Программная и аппаратная организация компьютеров </a:t>
            </a:r>
            <a:r>
              <a:rPr lang="ru-RU" sz="2000" dirty="0" smtClean="0"/>
              <a:t>и компьютерных </a:t>
            </a:r>
            <a:r>
              <a:rPr lang="ru-RU" sz="2000" dirty="0"/>
              <a:t>систем. Виды </a:t>
            </a:r>
            <a:r>
              <a:rPr lang="ru-RU" sz="2000" dirty="0" smtClean="0"/>
              <a:t>программного обеспечения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Описание (информационная модель) реального </a:t>
            </a:r>
            <a:r>
              <a:rPr lang="ru-RU" sz="2000" dirty="0" smtClean="0"/>
              <a:t>объекта и </a:t>
            </a:r>
            <a:r>
              <a:rPr lang="ru-RU" sz="2000" dirty="0"/>
              <a:t>процесса, соответствие описания объекту и </a:t>
            </a:r>
            <a:r>
              <a:rPr lang="ru-RU" sz="2000" dirty="0" smtClean="0"/>
              <a:t>целям описания</a:t>
            </a:r>
            <a:r>
              <a:rPr lang="ru-RU" sz="2000" dirty="0"/>
              <a:t>. Схемы, таблицы, графики, формулы </a:t>
            </a:r>
            <a:r>
              <a:rPr lang="ru-RU" sz="2000" dirty="0" smtClean="0"/>
              <a:t>как описания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Позиционные системы </a:t>
            </a:r>
            <a:r>
              <a:rPr lang="ru-RU" sz="2000" dirty="0" smtClean="0"/>
              <a:t>счисления</a:t>
            </a:r>
            <a:endParaRPr lang="ru-RU" sz="20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Уровень подготовки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Работать с распространенными </a:t>
            </a:r>
            <a:r>
              <a:rPr lang="ru-RU" sz="2000" dirty="0" smtClean="0"/>
              <a:t>автоматизированными информационными системами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Использовать готовые модели, оценивать их </a:t>
            </a:r>
            <a:r>
              <a:rPr lang="ru-RU" sz="2000" dirty="0" smtClean="0"/>
              <a:t>соответствие реальному </a:t>
            </a:r>
            <a:r>
              <a:rPr lang="ru-RU" sz="2000" dirty="0"/>
              <a:t>объекту и целям </a:t>
            </a:r>
            <a:r>
              <a:rPr lang="ru-RU" sz="2000" dirty="0" smtClean="0"/>
              <a:t>моделирования</a:t>
            </a:r>
          </a:p>
          <a:p>
            <a:pPr lvl="1">
              <a:spcBef>
                <a:spcPts val="0"/>
              </a:spcBef>
            </a:pPr>
            <a:r>
              <a:rPr lang="ru-RU" sz="2000" dirty="0"/>
              <a:t>Строить информационные модели объектов, систем и процессов </a:t>
            </a:r>
            <a:r>
              <a:rPr lang="ru-RU" sz="2000" dirty="0" smtClean="0"/>
              <a:t>в виде алгоритмов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21089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2267</TotalTime>
  <Words>724</Words>
  <Application>Microsoft Office PowerPoint</Application>
  <PresentationFormat>Произвольный</PresentationFormat>
  <Paragraphs>69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ЕГЭ-2016. Информатика</vt:lpstr>
      <vt:lpstr>Общие итоги. Бланк 1</vt:lpstr>
      <vt:lpstr>Бланк 1. Относительные результаты</vt:lpstr>
      <vt:lpstr>Что получилось 2016</vt:lpstr>
      <vt:lpstr>Что получилось 2015</vt:lpstr>
      <vt:lpstr>Что получилось</vt:lpstr>
      <vt:lpstr>Что не получилось 2016</vt:lpstr>
      <vt:lpstr>Что не получилось 2015</vt:lpstr>
      <vt:lpstr>Что не получилось</vt:lpstr>
      <vt:lpstr>Задание 12 «Следует  отметить,  что  содержание  задания  не  изменилось,  изменилась только формулировка.»       В. Р. Лещинер, М. А. Ройтберг</vt:lpstr>
      <vt:lpstr>Задание 15 «Среди заданий повышенного уровня чуть лучше, но все  равно  недостаточно выполняются задания … 15 …, которые можно решить как специфическими методами информатики,  так  и  опираясь  на  здравый  смысл  и  общеучебные  умения.»     В. Р. Лещинер, М. А. Ройтберг</vt:lpstr>
      <vt:lpstr>Задание 16 «… были  выполнены  с  недостаточным результатом»       В. Р. Лещинер, М. А. Ройтберг</vt:lpstr>
      <vt:lpstr>О ЕГЭ 2017</vt:lpstr>
      <vt:lpstr>И конечно Константин Юрьевич …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ЕГЭ-2015. Информатика</dc:title>
  <dc:creator>nvp</dc:creator>
  <cp:lastModifiedBy>Николай Владимирович Потехин</cp:lastModifiedBy>
  <cp:revision>41</cp:revision>
  <dcterms:created xsi:type="dcterms:W3CDTF">2015-11-08T07:48:17Z</dcterms:created>
  <dcterms:modified xsi:type="dcterms:W3CDTF">2016-10-13T14:11:07Z</dcterms:modified>
</cp:coreProperties>
</file>