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88" r:id="rId2"/>
    <p:sldId id="290" r:id="rId3"/>
    <p:sldId id="296" r:id="rId4"/>
    <p:sldId id="300" r:id="rId5"/>
    <p:sldId id="298" r:id="rId6"/>
    <p:sldId id="299" r:id="rId7"/>
    <p:sldId id="301" r:id="rId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9966FF"/>
    <a:srgbClr val="009999"/>
    <a:srgbClr val="0000FF"/>
    <a:srgbClr val="A52D36"/>
    <a:srgbClr val="FF9900"/>
    <a:srgbClr val="66FF66"/>
    <a:srgbClr val="B25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3488" autoAdjust="0"/>
  </p:normalViewPr>
  <p:slideViewPr>
    <p:cSldViewPr snapToGrid="0">
      <p:cViewPr>
        <p:scale>
          <a:sx n="110" d="100"/>
          <a:sy n="110" d="100"/>
        </p:scale>
        <p:origin x="-3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10AE4-803D-4BF2-BEBF-FEC3C409B756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383B4-C931-4B38-83F7-281C671EF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965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7232D-4022-4D28-ACC9-807E468357D5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082C7-8855-43E3-952A-1738EF573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440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70E41F46-2A79-48DE-B6B7-E09B62F3062C}" type="slidenum">
              <a:rPr lang="ru-RU" altLang="ru-RU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9158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971F340-A07C-4AC7-A533-6E58872DBFB0}" type="slidenum">
              <a:rPr lang="ru-RU" altLang="ru-RU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0016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91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9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279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709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11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227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67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00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59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14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1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05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ans@iro.yar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29" y="78694"/>
            <a:ext cx="7071625" cy="8411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80" y="5838534"/>
            <a:ext cx="8765219" cy="10194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81" y="5885868"/>
            <a:ext cx="8765219" cy="10194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815" y="1209165"/>
            <a:ext cx="6684264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Дискуссионная площадка</a:t>
            </a:r>
          </a:p>
          <a:p>
            <a:pPr algn="ctr">
              <a:lnSpc>
                <a:spcPts val="4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ПЕДСОВЕТ76.РФ</a:t>
            </a:r>
          </a:p>
        </p:txBody>
      </p:sp>
      <p:grpSp>
        <p:nvGrpSpPr>
          <p:cNvPr id="9" name="Группа 13"/>
          <p:cNvGrpSpPr>
            <a:grpSpLocks/>
          </p:cNvGrpSpPr>
          <p:nvPr/>
        </p:nvGrpSpPr>
        <p:grpSpPr bwMode="auto">
          <a:xfrm>
            <a:off x="6705600" y="339347"/>
            <a:ext cx="5357090" cy="5738181"/>
            <a:chOff x="2643188" y="3165311"/>
            <a:chExt cx="3485872" cy="32831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2" descr="karta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68" r="2408"/>
            <a:stretch/>
          </p:blipFill>
          <p:spPr bwMode="auto">
            <a:xfrm>
              <a:off x="2643188" y="3165311"/>
              <a:ext cx="3485872" cy="3283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5-конечная звезда 10"/>
            <p:cNvSpPr/>
            <p:nvPr/>
          </p:nvSpPr>
          <p:spPr>
            <a:xfrm>
              <a:off x="4357028" y="3786382"/>
              <a:ext cx="46563" cy="4544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2" name="5-конечная звезда 11"/>
            <p:cNvSpPr/>
            <p:nvPr/>
          </p:nvSpPr>
          <p:spPr>
            <a:xfrm>
              <a:off x="4001041" y="4357902"/>
              <a:ext cx="45062" cy="45447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>
              <a:off x="4999905" y="4929422"/>
              <a:ext cx="46563" cy="4544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4" name="5-конечная звезда 13"/>
            <p:cNvSpPr/>
            <p:nvPr/>
          </p:nvSpPr>
          <p:spPr>
            <a:xfrm>
              <a:off x="4071638" y="6072462"/>
              <a:ext cx="46563" cy="44069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236815" y="3422636"/>
            <a:ext cx="6573121" cy="1447159"/>
          </a:xfr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Школьные 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информационно-библиотечные центры: региональная модель</a:t>
            </a:r>
          </a:p>
        </p:txBody>
      </p:sp>
      <p:sp>
        <p:nvSpPr>
          <p:cNvPr id="16" name="5-конечная звезда 15"/>
          <p:cNvSpPr/>
          <p:nvPr/>
        </p:nvSpPr>
        <p:spPr bwMode="auto">
          <a:xfrm>
            <a:off x="9713180" y="2854595"/>
            <a:ext cx="71558" cy="7943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485880" y="5628228"/>
            <a:ext cx="20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25 сентября 2018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8946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8000">
              <a:schemeClr val="bg1">
                <a:tint val="98000"/>
                <a:satMod val="130000"/>
                <a:shade val="90000"/>
                <a:lumMod val="103000"/>
              </a:schemeClr>
            </a:gs>
            <a:gs pos="85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68" y="1200977"/>
            <a:ext cx="1493520" cy="212196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991" y="11930"/>
            <a:ext cx="10919791" cy="623187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  <a:defRPr/>
            </a:pPr>
            <a:r>
              <a:rPr lang="ru-RU" sz="2667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Концепция </a:t>
            </a:r>
            <a:r>
              <a:rPr lang="ru-RU" altLang="ru-RU" sz="2667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региональной сети </a:t>
            </a:r>
            <a:r>
              <a:rPr lang="ru-RU" altLang="ru-RU" sz="2667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ИБЦ ОО Ярославской </a:t>
            </a:r>
            <a:r>
              <a:rPr lang="ru-RU" altLang="ru-RU" sz="2667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области</a:t>
            </a:r>
            <a:endParaRPr lang="ru-RU" sz="2667" b="1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pic>
        <p:nvPicPr>
          <p:cNvPr id="10244" name="Рисунок 4" descr="iro__87x8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764" y="63047"/>
            <a:ext cx="6429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1705872" y="613745"/>
            <a:ext cx="9714535" cy="1075865"/>
            <a:chOff x="409979" y="0"/>
            <a:chExt cx="7881284" cy="796402"/>
          </a:xfrm>
          <a:solidFill>
            <a:srgbClr val="9966FF"/>
          </a:solidFill>
        </p:grpSpPr>
        <p:sp>
          <p:nvSpPr>
            <p:cNvPr id="13" name="Прямоугольник с двумя скругленными противолежащими углами 12"/>
            <p:cNvSpPr/>
            <p:nvPr/>
          </p:nvSpPr>
          <p:spPr>
            <a:xfrm>
              <a:off x="409979" y="0"/>
              <a:ext cx="7881284" cy="796402"/>
            </a:xfrm>
            <a:prstGeom prst="round2Diag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448856" y="38877"/>
              <a:ext cx="7803530" cy="718648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9373" tIns="0" rIns="219373" bIns="0" numCol="1" spcCol="1270" anchor="ctr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Ведущая идея – организация сетевого взаимодействия школьных ИБЦ для реализации ФГОС, достижения предметных, </a:t>
              </a:r>
              <a:r>
                <a:rPr lang="ru-RU" altLang="ru-RU" sz="2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метапредметных</a:t>
              </a:r>
              <a:r>
                <a:rPr lang="ru-RU" altLang="ru-RU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и личностных результатов обучающихся </a:t>
              </a:r>
              <a:endPara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67" y="3089150"/>
            <a:ext cx="1500281" cy="21066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9111" y="6122017"/>
            <a:ext cx="6128575" cy="70788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Региональная сеть школьных ИБЦ включает 82 ОО, </a:t>
            </a:r>
            <a:br>
              <a:rPr lang="ru-RU" sz="2000" dirty="0" smtClean="0"/>
            </a:br>
            <a:r>
              <a:rPr lang="ru-RU" sz="2000" dirty="0" smtClean="0"/>
              <a:t>из них 4 ресурсных центра и 3 опорных ШИБЦ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0078" y="2638272"/>
            <a:ext cx="10231922" cy="341632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22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75000">
                <a:schemeClr val="bg1">
                  <a:shade val="63000"/>
                  <a:satMod val="12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Задачи: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создать условия для повышения профессиональной компетентности школьных команд</a:t>
            </a:r>
            <a:r>
              <a:rPr lang="ru-RU" dirty="0" smtClean="0"/>
              <a:t>, </a:t>
            </a:r>
            <a:r>
              <a:rPr lang="ru-RU" dirty="0"/>
              <a:t>в том </a:t>
            </a:r>
            <a:r>
              <a:rPr lang="ru-RU" dirty="0" smtClean="0"/>
              <a:t>числе сотрудников </a:t>
            </a:r>
            <a:r>
              <a:rPr lang="ru-RU" dirty="0"/>
              <a:t>библиотек </a:t>
            </a:r>
            <a:r>
              <a:rPr lang="ru-RU" dirty="0" smtClean="0"/>
              <a:t>ОО;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обеспечить </a:t>
            </a:r>
            <a:r>
              <a:rPr lang="ru-RU" dirty="0"/>
              <a:t>научно-методическое сопровождение функционирования и развития региональной </a:t>
            </a:r>
            <a:endParaRPr lang="ru-RU" dirty="0" smtClean="0"/>
          </a:p>
          <a:p>
            <a:pPr marL="266700" lvl="0"/>
            <a:r>
              <a:rPr lang="ru-RU" dirty="0" smtClean="0"/>
              <a:t>сети </a:t>
            </a:r>
            <a:r>
              <a:rPr lang="ru-RU" dirty="0"/>
              <a:t>школьных ИБЦ;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разработать пакет нормативно-правовых документов, регламентирующих деятельность </a:t>
            </a:r>
            <a:endParaRPr lang="ru-RU" dirty="0" smtClean="0"/>
          </a:p>
          <a:p>
            <a:pPr marL="266700" lvl="0"/>
            <a:r>
              <a:rPr lang="ru-RU" dirty="0" smtClean="0"/>
              <a:t>региональной </a:t>
            </a:r>
            <a:r>
              <a:rPr lang="ru-RU" dirty="0"/>
              <a:t>сети школьных ИБЦ;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обеспечить информационное сопровождение деятельности региональной сети школьных ИБЦ;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разработать механизм сетевого взаимодействия субъектов (участников) сети;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определить технико-технологические условия функционирования региональной сети </a:t>
            </a:r>
            <a:endParaRPr lang="ru-RU" dirty="0" smtClean="0"/>
          </a:p>
          <a:p>
            <a:pPr lvl="0" indent="266700"/>
            <a:r>
              <a:rPr lang="ru-RU" dirty="0" smtClean="0"/>
              <a:t>школьных </a:t>
            </a:r>
            <a:r>
              <a:rPr lang="ru-RU" dirty="0"/>
              <a:t>ИБЦ.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51412" y="1870091"/>
            <a:ext cx="10340588" cy="646331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39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84000">
                <a:schemeClr val="bg1">
                  <a:shade val="63000"/>
                  <a:satMod val="12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b="1" dirty="0"/>
              <a:t>Цель</a:t>
            </a:r>
            <a:r>
              <a:rPr lang="ru-RU" dirty="0"/>
              <a:t>: создание условий формирования и развития  региональной сети </a:t>
            </a:r>
            <a:r>
              <a:rPr lang="ru-RU" dirty="0" smtClean="0"/>
              <a:t>ИБЦ ОО </a:t>
            </a:r>
            <a:r>
              <a:rPr lang="ru-RU" dirty="0"/>
              <a:t>как одного из </a:t>
            </a:r>
            <a:endParaRPr lang="ru-RU" dirty="0" smtClean="0"/>
          </a:p>
          <a:p>
            <a:r>
              <a:rPr lang="ru-RU" dirty="0" smtClean="0"/>
              <a:t>механизмов </a:t>
            </a:r>
            <a:r>
              <a:rPr lang="ru-RU" dirty="0"/>
              <a:t>реализации </a:t>
            </a:r>
            <a:r>
              <a:rPr lang="ru-RU" dirty="0" smtClean="0"/>
              <a:t>ФГОС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939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4086" y="0"/>
            <a:ext cx="9130479" cy="97510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667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Региональный ИБЦ – ресурсный центр. </a:t>
            </a:r>
            <a:br>
              <a:rPr lang="ru-RU" sz="2667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</a:br>
            <a:r>
              <a:rPr lang="ru-RU" sz="2667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Информационный портал </a:t>
            </a:r>
            <a:r>
              <a:rPr lang="en-US" sz="2667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ios.iro.yar.ru</a:t>
            </a:r>
            <a:endParaRPr lang="ru-RU" sz="2667" b="1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5646465" y="3364448"/>
            <a:ext cx="6158901" cy="1091068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lIns="91440" tIns="45720" rIns="91440" bIns="4572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+mn-lt"/>
              </a:rPr>
              <a:t>Общее информационное пространство как площадка для совместного общения (портал, основанный на принципах неформального сетевого общения)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5" y="39368"/>
            <a:ext cx="962025" cy="93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E:\Пироги в ЧЗ\DSC051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1779"/>
            <a:ext cx="12192000" cy="201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E:\__________ИЦ_ИНФОРМАЦИОННЫЙ ПОРТАЛ\____ИнфЦ_ПРЕЗЕНТАЦИИ\Фотографии студии\IMGP67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7" y="1239453"/>
            <a:ext cx="4092079" cy="203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949" y="1098809"/>
            <a:ext cx="4877951" cy="36192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54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0764" y="365125"/>
            <a:ext cx="9143035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Дефициты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501534"/>
            <a:ext cx="10515600" cy="4351338"/>
          </a:xfrm>
        </p:spPr>
        <p:txBody>
          <a:bodyPr/>
          <a:lstStyle/>
          <a:p>
            <a:pPr marL="342900" indent="-342900">
              <a:defRPr/>
            </a:pPr>
            <a:r>
              <a:rPr lang="ru-RU" dirty="0" smtClean="0"/>
              <a:t>Интеграция </a:t>
            </a:r>
            <a:r>
              <a:rPr lang="ru-RU" dirty="0"/>
              <a:t>ШИБЦ в образовательное пространство школы и включенность в образовательные проекты и программы </a:t>
            </a:r>
          </a:p>
          <a:p>
            <a:pPr marL="342900" indent="-342900">
              <a:defRPr/>
            </a:pPr>
            <a:r>
              <a:rPr lang="ru-RU" dirty="0" smtClean="0"/>
              <a:t>Оснащенность </a:t>
            </a:r>
            <a:r>
              <a:rPr lang="ru-RU" dirty="0" err="1"/>
              <a:t>медиаресурсами</a:t>
            </a:r>
            <a:r>
              <a:rPr lang="ru-RU" dirty="0"/>
              <a:t> и новыми </a:t>
            </a:r>
            <a:r>
              <a:rPr lang="ru-RU" dirty="0" smtClean="0"/>
              <a:t>изданиями</a:t>
            </a:r>
          </a:p>
          <a:p>
            <a:pPr marL="342900" indent="-342900">
              <a:defRPr/>
            </a:pPr>
            <a:r>
              <a:rPr lang="ru-RU" dirty="0" smtClean="0"/>
              <a:t>Кооперация ШИБЦ </a:t>
            </a:r>
            <a:r>
              <a:rPr lang="ru-RU" dirty="0"/>
              <a:t>с учреждениями образования и </a:t>
            </a:r>
            <a:r>
              <a:rPr lang="ru-RU" dirty="0" smtClean="0"/>
              <a:t>культуры</a:t>
            </a:r>
          </a:p>
          <a:p>
            <a:pPr marL="342900" indent="-342900">
              <a:defRPr/>
            </a:pPr>
            <a:r>
              <a:rPr lang="ru-RU" dirty="0" err="1" smtClean="0"/>
              <a:t>Несформированность</a:t>
            </a:r>
            <a:r>
              <a:rPr lang="ru-RU" dirty="0" smtClean="0"/>
              <a:t> систем сетевого взаимодействия</a:t>
            </a:r>
          </a:p>
          <a:p>
            <a:pPr marL="342900" indent="-342900">
              <a:defRPr/>
            </a:pPr>
            <a:r>
              <a:rPr lang="ru-RU" dirty="0"/>
              <a:t>ИКТ-компетентность</a:t>
            </a:r>
          </a:p>
          <a:p>
            <a:pPr marL="342900" indent="-342900">
              <a:defRPr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5" y="39368"/>
            <a:ext cx="871689" cy="84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70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7" t="6497" r="33333" b="15662"/>
          <a:stretch/>
        </p:blipFill>
        <p:spPr bwMode="auto">
          <a:xfrm>
            <a:off x="106469" y="932723"/>
            <a:ext cx="5376335" cy="450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3" t="28157" r="33268" b="3815"/>
          <a:stretch/>
        </p:blipFill>
        <p:spPr bwMode="auto">
          <a:xfrm>
            <a:off x="5748865" y="2032000"/>
            <a:ext cx="4936067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t="15842" r="50000" b="5253"/>
          <a:stretch/>
        </p:blipFill>
        <p:spPr bwMode="auto">
          <a:xfrm>
            <a:off x="2755900" y="3253852"/>
            <a:ext cx="3251200" cy="360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Скругленная соединительная линия 4"/>
          <p:cNvCxnSpPr/>
          <p:nvPr/>
        </p:nvCxnSpPr>
        <p:spPr>
          <a:xfrm flipV="1">
            <a:off x="1199456" y="1278468"/>
            <a:ext cx="6331085" cy="2846656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 rot="10800000">
            <a:off x="5808133" y="3666069"/>
            <a:ext cx="1312336" cy="1074475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-15091" y="932724"/>
            <a:ext cx="12207091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3" t="27898" r="45841" b="39022"/>
          <a:stretch/>
        </p:blipFill>
        <p:spPr bwMode="auto">
          <a:xfrm>
            <a:off x="7344139" y="473391"/>
            <a:ext cx="4267200" cy="191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Скругленная соединительная линия 15"/>
          <p:cNvCxnSpPr/>
          <p:nvPr/>
        </p:nvCxnSpPr>
        <p:spPr>
          <a:xfrm rot="16200000" flipH="1">
            <a:off x="7713209" y="2054844"/>
            <a:ext cx="532595" cy="304797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99456" y="147767"/>
            <a:ext cx="9601200" cy="4205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133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 </a:t>
            </a:r>
            <a:r>
              <a:rPr lang="ru-RU" sz="2133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методических материалов региональной сети ШИБЦ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6" y="39368"/>
            <a:ext cx="655266" cy="63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3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1087" y="436144"/>
            <a:ext cx="9144000" cy="435124"/>
          </a:xfrm>
        </p:spPr>
        <p:txBody>
          <a:bodyPr/>
          <a:lstStyle/>
          <a:p>
            <a:r>
              <a:rPr lang="ru-RU" dirty="0" smtClean="0"/>
              <a:t>...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134" t="16292" r="28790" b="9900"/>
          <a:stretch/>
        </p:blipFill>
        <p:spPr>
          <a:xfrm>
            <a:off x="34786" y="69649"/>
            <a:ext cx="6425166" cy="397677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448" t="26078" r="42857" b="19968"/>
          <a:stretch/>
        </p:blipFill>
        <p:spPr>
          <a:xfrm>
            <a:off x="2557052" y="2310709"/>
            <a:ext cx="5357004" cy="302787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041" t="25184" r="50043" b="35469"/>
          <a:stretch/>
        </p:blipFill>
        <p:spPr>
          <a:xfrm>
            <a:off x="6988276" y="4342635"/>
            <a:ext cx="5155599" cy="243213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cxnSp>
        <p:nvCxnSpPr>
          <p:cNvPr id="8" name="Скругленная соединительная линия 7"/>
          <p:cNvCxnSpPr/>
          <p:nvPr/>
        </p:nvCxnSpPr>
        <p:spPr>
          <a:xfrm flipV="1">
            <a:off x="1713661" y="3329510"/>
            <a:ext cx="1026543" cy="254479"/>
          </a:xfrm>
          <a:prstGeom prst="curvedConnector3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Скругленная соединительная линия 9"/>
          <p:cNvCxnSpPr/>
          <p:nvPr/>
        </p:nvCxnSpPr>
        <p:spPr>
          <a:xfrm>
            <a:off x="1147150" y="3708666"/>
            <a:ext cx="6052547" cy="1850038"/>
          </a:xfrm>
          <a:prstGeom prst="curvedConnector3">
            <a:avLst>
              <a:gd name="adj1" fmla="val 12946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59953" y="75756"/>
            <a:ext cx="56839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Экспертное сообщество педагогов, руководителей и библиотекарей ОО -участников региональной сети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школьных ИБЦ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48806" y="2485078"/>
            <a:ext cx="4050144" cy="163121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/>
            </a:lvl1pPr>
          </a:lstStyle>
          <a:p>
            <a:r>
              <a:rPr lang="ru-RU" dirty="0"/>
              <a:t>Создано </a:t>
            </a:r>
            <a:r>
              <a:rPr lang="ru-RU" dirty="0" smtClean="0"/>
              <a:t>4 </a:t>
            </a:r>
            <a:r>
              <a:rPr lang="ru-RU" dirty="0"/>
              <a:t>электронных </a:t>
            </a:r>
            <a:r>
              <a:rPr lang="ru-RU" dirty="0" smtClean="0"/>
              <a:t>каталога</a:t>
            </a:r>
            <a:endParaRPr lang="ru-RU" dirty="0"/>
          </a:p>
          <a:p>
            <a:endParaRPr lang="ru-RU" dirty="0"/>
          </a:p>
          <a:p>
            <a:r>
              <a:rPr lang="ru-RU" dirty="0"/>
              <a:t>Формируются тематические базы </a:t>
            </a:r>
            <a:br>
              <a:rPr lang="ru-RU" dirty="0"/>
            </a:br>
            <a:r>
              <a:rPr lang="ru-RU" dirty="0"/>
              <a:t>по направлениям «Воспитание», «Инклюзивное образование»</a:t>
            </a:r>
          </a:p>
        </p:txBody>
      </p:sp>
    </p:spTree>
    <p:extLst>
      <p:ext uri="{BB962C8B-B14F-4D97-AF65-F5344CB8AC3E}">
        <p14:creationId xmlns:p14="http://schemas.microsoft.com/office/powerpoint/2010/main" val="90852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Контакты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Смирнова Алевтина Николаевна, проректор ГАУ ДПО ЯО ИРО, координатор направления</a:t>
            </a:r>
            <a:r>
              <a:rPr lang="en-US" dirty="0" smtClean="0"/>
              <a:t> </a:t>
            </a:r>
            <a:r>
              <a:rPr lang="ru-RU" dirty="0"/>
              <a:t>«Модернизация организационно-технологической инфраструктуры и обновление фондов школьных </a:t>
            </a:r>
            <a:r>
              <a:rPr lang="ru-RU" dirty="0" smtClean="0"/>
              <a:t>библиотек»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ans@iro.yar.ru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6" y="39368"/>
            <a:ext cx="555678" cy="54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420802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2241</TotalTime>
  <Words>237</Words>
  <Application>Microsoft Office PowerPoint</Application>
  <PresentationFormat>Произвольный</PresentationFormat>
  <Paragraphs>40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2_Тема Office</vt:lpstr>
      <vt:lpstr>Презентация PowerPoint</vt:lpstr>
      <vt:lpstr>Концепция региональной сети ИБЦ ОО Ярославской области</vt:lpstr>
      <vt:lpstr>Региональный ИБЦ – ресурсный центр.  Информационный портал ios.iro.yar.ru</vt:lpstr>
      <vt:lpstr>Дефициты</vt:lpstr>
      <vt:lpstr>Презентация PowerPoint</vt:lpstr>
      <vt:lpstr>Презентация PowerPoint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Владимировна Суханова</dc:creator>
  <cp:lastModifiedBy>Наталья Николаевна Новикова</cp:lastModifiedBy>
  <cp:revision>152</cp:revision>
  <cp:lastPrinted>2018-09-25T07:58:56Z</cp:lastPrinted>
  <dcterms:created xsi:type="dcterms:W3CDTF">2017-01-30T13:00:35Z</dcterms:created>
  <dcterms:modified xsi:type="dcterms:W3CDTF">2018-10-01T12:02:12Z</dcterms:modified>
</cp:coreProperties>
</file>