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745" r:id="rId3"/>
    <p:sldId id="885" r:id="rId4"/>
    <p:sldId id="886" r:id="rId5"/>
    <p:sldId id="875" r:id="rId6"/>
    <p:sldId id="884" r:id="rId7"/>
    <p:sldId id="876" r:id="rId8"/>
    <p:sldId id="877" r:id="rId9"/>
    <p:sldId id="878" r:id="rId10"/>
    <p:sldId id="879" r:id="rId11"/>
    <p:sldId id="880" r:id="rId12"/>
    <p:sldId id="887" r:id="rId13"/>
    <p:sldId id="888" r:id="rId14"/>
    <p:sldId id="881" r:id="rId15"/>
    <p:sldId id="882" r:id="rId16"/>
    <p:sldId id="883" r:id="rId17"/>
    <p:sldId id="890" r:id="rId18"/>
    <p:sldId id="889" r:id="rId19"/>
    <p:sldId id="891" r:id="rId20"/>
    <p:sldId id="892" r:id="rId21"/>
    <p:sldId id="894" r:id="rId22"/>
    <p:sldId id="893" r:id="rId23"/>
    <p:sldId id="895" r:id="rId24"/>
    <p:sldId id="896" r:id="rId25"/>
    <p:sldId id="897" r:id="rId26"/>
    <p:sldId id="898" r:id="rId27"/>
    <p:sldId id="899" r:id="rId28"/>
    <p:sldId id="900" r:id="rId29"/>
    <p:sldId id="901" r:id="rId30"/>
    <p:sldId id="831" r:id="rId31"/>
    <p:sldId id="760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CC0000"/>
    <a:srgbClr val="420000"/>
    <a:srgbClr val="000099"/>
    <a:srgbClr val="800080"/>
    <a:srgbClr val="FF0000"/>
    <a:srgbClr val="FDFDB5"/>
    <a:srgbClr val="FEE8FD"/>
    <a:srgbClr val="FE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23233-EC5A-4582-B479-31C258798D2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CC38-EF46-4529-BA19-788F7D74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5C36-8E38-4972-9F32-65E0286525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C308-2C44-4AC2-8218-2AA8D91712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2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69D5-DC9C-4990-BF43-1FD848B827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F4C7-1B7E-40A3-B96F-61197B07C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4B5D-F1CD-487E-837F-A0E4CD6953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632D-B853-4C8C-B14C-61F2B07F7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0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41B0-9171-4652-82B0-591E01AFA5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8339-5777-4FFA-8416-A122F3D02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071A-EF00-45DD-B312-2622977768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220A-C3D2-4830-A973-839AB28F91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6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B9F2-2D5E-450E-99B6-974F1C1F56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9B16-5FC6-4729-86B0-8B6BCFEF0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0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7D97-13B3-4B89-A8D3-E2E277554C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6A92-A110-460C-9071-A603892889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EFD1-75C9-4D76-828D-F1720A87FE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96CD-CFDB-49B0-86E4-8EFC77D938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8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44DC-F319-4378-B51D-2E4DB0BCB6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54D9-4617-40E9-9D7A-4D7635501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3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C717-AC85-4A44-8FB2-3ED39637A2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8C46-60F2-42BC-997F-760A1D692C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1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605E-B014-4470-9BF2-EF87015FF1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6E80-F947-46B8-8A58-BA398957F9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DB5"/>
            </a:gs>
            <a:gs pos="26000">
              <a:srgbClr val="FFFBF7"/>
            </a:gs>
            <a:gs pos="35000">
              <a:srgbClr val="FEE8FD"/>
            </a:gs>
            <a:gs pos="55000">
              <a:schemeClr val="accent1">
                <a:lumMod val="20000"/>
                <a:lumOff val="80000"/>
              </a:schemeClr>
            </a:gs>
            <a:gs pos="68000">
              <a:srgbClr val="EBFFF1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DB5"/>
            </a:gs>
            <a:gs pos="26000">
              <a:srgbClr val="FFFBF7"/>
            </a:gs>
            <a:gs pos="35000">
              <a:srgbClr val="FEE8FD"/>
            </a:gs>
            <a:gs pos="55000">
              <a:schemeClr val="accent1">
                <a:lumMod val="20000"/>
                <a:lumOff val="80000"/>
              </a:schemeClr>
            </a:gs>
            <a:gs pos="68000">
              <a:srgbClr val="EBFFF1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10506-5989-4E98-B7D9-A28D67DFF1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6D226A-A4C5-4446-8CB2-C8DA767939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87;&#1088;&#1080;&#1084;&#1077;&#1088;%20&#1090;&#1077;&#1082;&#1089;&#1090;&#1072;%20&#1051;&#1080;&#1089;&#1090;&#1074;&#1077;&#1085;&#1085;&#1080;&#1094;&#107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61648" cy="187220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собенности реализации технологии смыслового чтения «день единого текста»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примере  школ Ярославской области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25144"/>
            <a:ext cx="77768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Баранова Мария Вячеславовна, </a:t>
            </a:r>
            <a:endParaRPr lang="en-US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специалист Информационного центра </a:t>
            </a:r>
            <a:endParaRPr lang="en-US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ГАУ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ДПО ЯО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«ИРО»,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ответственный за организационное и научно-методическое сопровождение ОО-участников </a:t>
            </a:r>
          </a:p>
          <a:p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региональной сети ИБЦ ОО</a:t>
            </a:r>
          </a:p>
          <a:p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238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изучения одного и того же текста на разных уроках, в результате которого обучающиеся совершенствуют навыки работы с информацией и осуществляют познавательную деятельность по учебным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есурсы школьного информационно-библиотечного центра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Отбор 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атериалов для текста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ругих источников</a:t>
            </a:r>
          </a:p>
          <a:p>
            <a:pPr marL="0" indent="0" algn="ctr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овместная деятельность учителей-предметников и библиотекарей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4164578" y="2396263"/>
            <a:ext cx="868574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4276013" y="4916543"/>
            <a:ext cx="868574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качестве итогового контроля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результатов учащихся (например, два раза в год);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рамках отдельного мероприятия по программе формирования и развития информационной культуры школьников;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учебно-воспитательное занятие по внеурочной деятельности (например, в системе единых классных часов в форме игры, экскурсии, круглого стола и т.д.)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32656"/>
            <a:ext cx="381642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пособие с описанием подготовки и проведения Дня единого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Киселева Наталья Витальевна, доцент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кафедры гуманитарных дисциплин ГАУ ДПО ЯО ИРО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aranova\Desktop\Челябинск_конференция\IMG_7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279404" cy="5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«Лицей №86» г. Ярославля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«Левобережная средняя школа» г. Тутаева Ярославской области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«Средняя школа №69» (система единых классных часов – работа с одним текстом во всех классах с учётом возрастных особенностей учащихся)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«Средняя школа №89» г. Ярославля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МОУ «Средняя школа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44»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Ярославля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работы с текстом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уровня или группы: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информации и понимание прочитанного (т.е. извлечение из текста одного или нескольких фрагментов информации);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интерпретация информации (т.е. извлечение из текста такой информации, которая не сообщается напрямую);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оценка (т.е. мнение об информации, основанное на собственных убеждениях и опыте)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0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мения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текстами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чёт психолого-возрастных особенностей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класс – 1 уровень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Обучающиеся научатся: 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находить один (или более) независимый отрывок явно выраженной в тексте информации по простому критерию;</a:t>
            </a:r>
          </a:p>
          <a:p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аспознавать главную идею ли авторские намерения в тексте, когда требуемая информация в нём общеизвестна;</a:t>
            </a:r>
          </a:p>
          <a:p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станавливать простые связи между информацией в тексте и общими, повседневными знаниями; </a:t>
            </a:r>
          </a:p>
          <a:p>
            <a:pPr marL="0" indent="0">
              <a:buNone/>
            </a:pPr>
            <a:r>
              <a:rPr lang="ru-RU" sz="16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сплошные тексты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определять основную идею текста, используя заголовки частей текста или выделяющие их обозначения, либо находить явно выраженную информацию в короткой части текста;</a:t>
            </a:r>
          </a:p>
          <a:p>
            <a:pPr marL="0" indent="0">
              <a:buNone/>
            </a:pPr>
            <a:r>
              <a:rPr lang="ru-RU" sz="1600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есплошные</a:t>
            </a:r>
            <a:r>
              <a:rPr lang="ru-RU" sz="1600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тексты 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находить отдельные части явно выраженной информации на одной простой карте, или линейном графике, или столбчатой диаграмме, которая включает в себя небольшой по объёму вербальный текст в несколько слов и фраз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 класс – 2 уровень –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 класс – 3 уровень –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 класс 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уровень –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 класс – 5 уровень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выбора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тексты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лучше подбирать научно-популярного, учебно-популярного или публицистического стиля соответственно возрасту;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должен быть большим, иначе с ним трудно будет работать на уроках;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должен быть перегружен цифрами, датами, терминами, поскольку это затруднит нахождение нужной информации, но можно внести, если необходимо, дополнительные сведения в виде дат, понятий, терминов, слов и т.п. (при условии, что их в основном тексте не было и они могут стать источником информации);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должен содержать не прямые указания на ответы, а подсказки, заключённые в словах, словосочетаниях, таблицах и т.п.;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выбранные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тексты необходимо обсуждать на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метапредметном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совете или объединении или команде учителей-предметников и библиотекаря.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61648" cy="57606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460" y="476672"/>
            <a:ext cx="8600019" cy="43204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пример текста Лиственница.</a:t>
            </a:r>
            <a:r>
              <a:rPr lang="en-US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aranova\Desktop\Челябинск_конференция\Снимок1 86 лиц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" y="1025116"/>
            <a:ext cx="4631231" cy="33809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ranova\Desktop\Челябинск_конференция\Снимок2 86 лиц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98" y="1025117"/>
            <a:ext cx="4399870" cy="33809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aranova\Desktop\Челябинск_конференция\Снимок3 86 kbwt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9577" y="4502472"/>
            <a:ext cx="5631114" cy="21602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области - ?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291236" cy="42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5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62988" cy="10080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50403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личности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одна из составляющих общей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культуры человека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совокупность информационного мировоззрения и системы знаний и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умений, обеспечивающих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целенаправленную самостоятельную деятельность по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оптимальному удовлетворению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индивидуальных информационных потребностей с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использованием как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традиционных, так и новых информационных и технологий.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библиотечно-библиографическая грамотность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ультура чтения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омпьютерная грамотность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092280" y="332656"/>
            <a:ext cx="792163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9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области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стиль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текста, какие слова и словосочетания указывают нам о данном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стиле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1988840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карта «Природные зоны России» - где распространена лиственница, Архангельск – это Сибирь? </a:t>
            </a:r>
            <a:endPara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8720" y="2996952"/>
            <a:ext cx="851175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ботаника (биология)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задание восстановить «повреждённый текст» - с пропусками (найти информацию в тексте «Лиственница»). Каковы экологические особенности лиственницы? К каким условиям окружающей среды она приспособлена?</a:t>
            </a:r>
            <a:endPara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4221088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найдите высоту лиственницы через 4, 5, 6, 7 лет, опираясь на текст «за первые три года лиственница вырастает на 1 м, в последующие годы она даёт ежегодный прирост до 1 м»; полученные результаты используйте для составления формулы нахождения высоты лиственницы через N лет и т.д.</a:t>
            </a:r>
            <a:endPara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уроков по школьным предметам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определение учебных предметов,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которых учащиеся будут знакомиться с данным текстом и решать образовательные задачи.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перечне предметов 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обязателен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так как именно на уроке русского языка происходит ознакомительная работа с текстом с определением главной мысли и ключевой информации. Также учитель обратит внимание учащихся на интерпретацию текста, его вдумчивое чтение.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итоговой работы с выбранным текстом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7260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как заключительный урок в рамках Дня единого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текста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проектных заданий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(либо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каждом уроке Дня единого текста, либо как заключительный урок этого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мероприятия),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устное собеседование,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проверочная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в формате единого государственного экзамена на каждом уроке,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отсроченная форма (например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защита исследования или разработка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проекта)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уроков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Учителя-предметники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единый текст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использование других источников – в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каких образовательных ресурсах будет представлена дополнительная информация по теме (текст, карты, диаграммы, таблицы), также – задания на поиск дополнительной информации в Интернет.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работает в собственном режиме. При этом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обязательны 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совместные обсуждения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другими учителями-предметниками, чтобы учитель мог видеть текст в разрезе не только своего предмета, но и других и смог связать знания своего предмета со знаниями других, дополнить, скорректировать свой урок. 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расписания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директора о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проведении Дня единого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текста: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тветственные,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особый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режим работы школы в этот день,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уроков.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 – первый урок – </a:t>
            </a: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здесь ведется тщательная работа с текстом: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тема и основная мысль,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выделяется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главная и второстепенная информация, 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выверяются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лексические значения слов, терминов, понятий. </a:t>
            </a: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Расписание Дня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Другие уроки 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выполняют различные образовательные задачи по тексту в соответствии с предметом.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Завершается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День единого текста какой-либо </a:t>
            </a:r>
            <a:r>
              <a:rPr lang="ru-RU" sz="28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диагностической работой, проверочной работой, итоговым собеседованием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или др.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Очень важно! –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значимости единого подхода к работе с текстом на любом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уроке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Дня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968552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директора совместно с инициативной группой учителей отбирают тексты для работы на уроках во время Дня единого текста.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метапредметном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совете этот текст обсуждается, в  него вносятся, если необходимо, коррективы. 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форма итоговой работы с данным текстом. 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предметных объединениях разрабатывается единое содержание урока, на котором будет осуществляться работа с выбранным, адаптированным текстом. Обсуждается форма итоговой работы (как вариант). Готовятся, если необходимо, рекомендации для учащихся.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829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Дня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rmAutofit fontScale="32500" lnSpcReduction="20000"/>
          </a:bodyPr>
          <a:lstStyle/>
          <a:p>
            <a:pPr marL="541338" indent="-541338">
              <a:buNone/>
            </a:pPr>
            <a:r>
              <a:rPr lang="en-US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На </a:t>
            </a:r>
            <a:r>
              <a:rPr lang="ru-RU" sz="8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метапредметном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совете обсуждается каждый 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урок,</a:t>
            </a:r>
          </a:p>
          <a:p>
            <a:pPr marL="541338" indent="-96838">
              <a:buNone/>
            </a:pP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вносятся 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коррективы.</a:t>
            </a:r>
          </a:p>
          <a:p>
            <a:pPr marL="541338" indent="-541338">
              <a:buNone/>
            </a:pPr>
            <a:r>
              <a:rPr lang="en-US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Обсуждается 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расписание Дня единого текста. </a:t>
            </a:r>
          </a:p>
          <a:p>
            <a:pPr marL="541338" indent="-541338">
              <a:buNone/>
            </a:pPr>
            <a:r>
              <a:rPr lang="en-US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Знакомство 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учащихся с текстом.</a:t>
            </a:r>
          </a:p>
          <a:p>
            <a:pPr marL="541338" indent="0">
              <a:buNone/>
            </a:pPr>
            <a:r>
              <a:rPr lang="ru-RU" sz="7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Первый вариант</a:t>
            </a:r>
            <a:r>
              <a:rPr lang="ru-RU" sz="7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в информационном образовательном пространстве образовательной организации размещается текст, с которым ученикам придется работать на уроках. </a:t>
            </a:r>
          </a:p>
          <a:p>
            <a:pPr marL="541338" indent="0">
              <a:buNone/>
            </a:pPr>
            <a:r>
              <a:rPr lang="ru-RU" sz="7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Второй вариант</a:t>
            </a:r>
            <a:r>
              <a:rPr lang="ru-RU" sz="7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текст размещается в рекреациях образовательной организации таким образом, чтобы с ним могли познакомиться все ученики. </a:t>
            </a:r>
          </a:p>
          <a:p>
            <a:pPr marL="541338" indent="0">
              <a:buNone/>
            </a:pPr>
            <a:r>
              <a:rPr lang="ru-RU" sz="7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7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sz="7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текст читается прямо на уроке.</a:t>
            </a:r>
          </a:p>
          <a:p>
            <a:pPr marL="719138" indent="-719138">
              <a:buNone/>
            </a:pPr>
            <a:r>
              <a:rPr lang="en-US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Корректируются 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уроки, разрабатываются презентации к уроку, готовится дополнительный дидактический материал.</a:t>
            </a:r>
          </a:p>
          <a:p>
            <a:pPr marL="541338" indent="-541338">
              <a:buNone/>
            </a:pPr>
            <a:r>
              <a:rPr lang="en-US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8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Издается </a:t>
            </a:r>
            <a:r>
              <a:rPr lang="ru-RU" sz="8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приказ директора о проведении Дня единого текста.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единого текста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День единого текста – это одна из технологий смыслового чтения как механизма формирования читательской грамотности. В урочной и внеурочной деятельности необходимо использовать различные педагогические технологии: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 через чтение и письмо (РКМЧП),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коллективный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 обучения (КСО),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проектную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деятельность и другие.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с текстом позволит повысить качество читательской грамотности учащихся и в целом их информационную культуру.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1376"/>
            <a:ext cx="8568952" cy="561662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Киселева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Н.В. Смысловое чтение. День единого текста: подходы к разработке, организации и проведению: учебно-методическое пособие / Н.В. Киселева. – Ярославль : ГАУ ДПО ЯО ИРО, 2018. – 65 с. – (Федеральные государственные образовательные стандарты)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Киселева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Н.В. Организация пространства понимания учебного текста на уровне основного общего образования (на примере проведения Дня единого текста) // Человек в информационном пространстве: понимание в коммуникации: сборник научных трудов / под общ.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ред.Н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Аниськиной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Л. В. Уховой. – В 2 тт. – Ярославль: Изд-во ЯГПУ, 2017. – Т. 2. – С. 47-53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Киселева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Н.В. День единого текста как способ повышения мотивации к изучению русского языка //«На путях к новой школе», №3, 2016 / Ред. М.М. Эпштейн — СПб: АНО «Образовательный центр «Участие», 2016 –С. 106-107 (по материалам Всероссийской научно-практической конференции «Развитие мотивации к изучению русского языка (опыт передовых педагогических практик)»)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результаты: стандартизированные материалы для оценки читательской грамотности. 9 класс: пособие для учителя /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Г.С.Ковалева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В.В.Барабанов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Н.Н.Богданова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др.; под ред.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Г.С.Ковалевой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– М.; СПб.: Просвещение, 2018. – 176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Примерная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образовательного учреждения. Основная школа./сост. Е.С. Савинов. – М. : Просвещение, 2011. – 342 с. – (Стандарты второго поколения)</a:t>
            </a: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62988" cy="100806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5040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библиотечно-библиографическая грамотность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компьютерная грамотность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чтения</a:t>
            </a:r>
          </a:p>
          <a:p>
            <a:pPr marL="719138" indent="-3635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особенностей отбора источников для чтения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19138" indent="-3635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осознанный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выбор тематики,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indent="-3635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рациональных приемов чтения,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9138" indent="-36353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усваивать и воспринимать прочитанное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310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ГАУ ДПО ЯО «ИРО» </a:t>
            </a:r>
          </a:p>
          <a:p>
            <a:pPr marL="448310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Информационный центр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310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Телефон: 8(4852) 23-09-57</a:t>
            </a:r>
          </a:p>
          <a:p>
            <a:pPr marL="448310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baranova@iro.yar.ru</a:t>
            </a:r>
          </a:p>
          <a:p>
            <a:pPr marL="0" indent="0" algn="r">
              <a:buNone/>
            </a:pPr>
            <a:endParaRPr lang="ru-RU" sz="4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школьных библиотек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>
            <a:normAutofit fontScale="77500" lnSpcReduction="20000"/>
          </a:bodyPr>
          <a:lstStyle/>
          <a:p>
            <a:pPr marL="4038600" indent="-403860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Информационно-библиотечные  центры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Расширение функций: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информационно-методическая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культурно-просветительская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обеспечивающая </a:t>
            </a:r>
          </a:p>
          <a:p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осуговая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 важнейших функций информационно-библиотечных центров школы 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информационной культуры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54338" indent="-2954338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лючевое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навыков смыслового </a:t>
            </a:r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33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87824" y="1124742"/>
            <a:ext cx="868574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62988" cy="1008063"/>
          </a:xfrm>
        </p:spPr>
        <p:txBody>
          <a:bodyPr/>
          <a:lstStyle/>
          <a:p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50403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умений, связанных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поиском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информации,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переработкой и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применением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способностей находить и критически оценивать информацию,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взаимодействию и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Смысловое чтение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такое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качество чтения, при котором достигается понимание информационной, смысловой и идейной сторон произведения.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максимально точно и полно понять содержание текста, уловить все детали и практически осмыслить извлеченную информацию.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Объективные данные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мониторинговых исследований (в частности,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PIRLS и PISA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свидетельствуют о том, что чем старше становится российский школьник, тем ниже его уровень понимания текста. Главная причина  – слабая системная работа с текстом в основной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Центра оценки и контроля качества образования (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Ярославской области доказывают, что в тех образовательных организациях, где ведётся активная работа в данном направлении, результаты </a:t>
            </a:r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читательской грамотности значительно выше.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информационной компетентности школьников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коллективная работа педагогов –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объединиться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одного текста» 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пионерами стали учителя МОУ «Лицей №86»), который лёг в основу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единого текста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механизма 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формирования читательской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грамотности.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aranova\Desktop\Челябинск_конференция\логотип к объявлению на сайт по Д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86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anova\Desktop\Челябинск_конференция\ДЕТ_Лицей 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32826" cy="55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1874</Words>
  <Application>Microsoft Office PowerPoint</Application>
  <PresentationFormat>Экран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Особенности реализации технологии смыслового чтения «день единого текста»  (на примере  школ Ярославской области) </vt:lpstr>
      <vt:lpstr>Информационное общество  Информационная культура личности</vt:lpstr>
      <vt:lpstr>Информационная культура личности</vt:lpstr>
      <vt:lpstr>Модернизация школьных библиотек</vt:lpstr>
      <vt:lpstr>Информационная культура личности</vt:lpstr>
      <vt:lpstr>Смысловое чтение</vt:lpstr>
      <vt:lpstr>Объективные данные</vt:lpstr>
      <vt:lpstr>Читательская грамотность </vt:lpstr>
      <vt:lpstr>Презентация PowerPoint</vt:lpstr>
      <vt:lpstr>День единого текста</vt:lpstr>
      <vt:lpstr>День единого текста</vt:lpstr>
      <vt:lpstr>День единого текста</vt:lpstr>
      <vt:lpstr>Презентация PowerPoint</vt:lpstr>
      <vt:lpstr>Дни единого текста</vt:lpstr>
      <vt:lpstr>Планируемые результаты работы с текстом </vt:lpstr>
      <vt:lpstr>Умения работы с текстами</vt:lpstr>
      <vt:lpstr>Правила выбора текста</vt:lpstr>
      <vt:lpstr>Лиственница</vt:lpstr>
      <vt:lpstr>Предметные области - ?</vt:lpstr>
      <vt:lpstr>Предметные области </vt:lpstr>
      <vt:lpstr>Выбор уроков по школьным предметам</vt:lpstr>
      <vt:lpstr>Определение формы итоговой работы с выбранным текстом</vt:lpstr>
      <vt:lpstr>Проектирование уроков</vt:lpstr>
      <vt:lpstr>Составление расписания</vt:lpstr>
      <vt:lpstr>Расписание Дня единого текста</vt:lpstr>
      <vt:lpstr>Алгоритм подготовки Дня единого текста</vt:lpstr>
      <vt:lpstr>Алгоритм подготовки Дня единого текста</vt:lpstr>
      <vt:lpstr>День единого текста</vt:lpstr>
      <vt:lpstr>Источники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 «Школьная библиотека:  сегодня и завтра»:  роль профессиональной периодики в поддержке инновационной практики школьных библиотек</dc:title>
  <dc:creator>Татьяна</dc:creator>
  <cp:lastModifiedBy>Мария Вячеславовна Баранова</cp:lastModifiedBy>
  <cp:revision>272</cp:revision>
  <cp:lastPrinted>2018-11-20T07:48:44Z</cp:lastPrinted>
  <dcterms:created xsi:type="dcterms:W3CDTF">2014-10-26T13:10:00Z</dcterms:created>
  <dcterms:modified xsi:type="dcterms:W3CDTF">2019-10-07T11:09:17Z</dcterms:modified>
</cp:coreProperties>
</file>