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2B70B-3FE4-4F9B-AF89-6A32E4C2776F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7D8D1C7-605D-4D8F-BCAD-22F1566DCF60}">
      <dgm:prSet phldrT="[Текст]"/>
      <dgm:spPr/>
      <dgm:t>
        <a:bodyPr/>
        <a:lstStyle/>
        <a:p>
          <a:r>
            <a:rPr lang="ru-RU" dirty="0" smtClean="0"/>
            <a:t>Актуализация содержания страниц сайта ИРО</a:t>
          </a:r>
          <a:endParaRPr lang="ru-RU" dirty="0"/>
        </a:p>
      </dgm:t>
    </dgm:pt>
    <dgm:pt modelId="{5052E201-6208-4D08-B35A-2A81723B011B}" type="parTrans" cxnId="{0E50FDE5-D784-4F2A-BF77-8BA720E2A89F}">
      <dgm:prSet/>
      <dgm:spPr/>
      <dgm:t>
        <a:bodyPr/>
        <a:lstStyle/>
        <a:p>
          <a:endParaRPr lang="ru-RU"/>
        </a:p>
      </dgm:t>
    </dgm:pt>
    <dgm:pt modelId="{999216D0-3412-4799-8F94-2E6AFCC99D45}" type="sibTrans" cxnId="{0E50FDE5-D784-4F2A-BF77-8BA720E2A89F}">
      <dgm:prSet/>
      <dgm:spPr/>
      <dgm:t>
        <a:bodyPr/>
        <a:lstStyle/>
        <a:p>
          <a:endParaRPr lang="ru-RU"/>
        </a:p>
      </dgm:t>
    </dgm:pt>
    <dgm:pt modelId="{169E3259-5B47-4D10-B256-C148AA3813A0}" type="pres">
      <dgm:prSet presAssocID="{7EA2B70B-3FE4-4F9B-AF89-6A32E4C277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446E6-0066-480C-B482-C95A1AFDC081}" type="pres">
      <dgm:prSet presAssocID="{97D8D1C7-605D-4D8F-BCAD-22F1566DCF60}" presName="node" presStyleLbl="node1" presStyleIdx="0" presStyleCnt="1" custScaleY="14664" custLinFactNeighborX="145" custLinFactNeighborY="-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50FDE5-D784-4F2A-BF77-8BA720E2A89F}" srcId="{7EA2B70B-3FE4-4F9B-AF89-6A32E4C2776F}" destId="{97D8D1C7-605D-4D8F-BCAD-22F1566DCF60}" srcOrd="0" destOrd="0" parTransId="{5052E201-6208-4D08-B35A-2A81723B011B}" sibTransId="{999216D0-3412-4799-8F94-2E6AFCC99D45}"/>
    <dgm:cxn modelId="{A084CDEB-F913-42EA-B094-28BA71076ED7}" type="presOf" srcId="{97D8D1C7-605D-4D8F-BCAD-22F1566DCF60}" destId="{A0E446E6-0066-480C-B482-C95A1AFDC081}" srcOrd="0" destOrd="0" presId="urn:microsoft.com/office/officeart/2005/8/layout/default"/>
    <dgm:cxn modelId="{044290D2-0573-44D6-9E90-97A8971DF8C7}" type="presOf" srcId="{7EA2B70B-3FE4-4F9B-AF89-6A32E4C2776F}" destId="{169E3259-5B47-4D10-B256-C148AA3813A0}" srcOrd="0" destOrd="0" presId="urn:microsoft.com/office/officeart/2005/8/layout/default"/>
    <dgm:cxn modelId="{96AB7A5A-7F1B-4754-A7FC-F408B1BC0271}" type="presParOf" srcId="{169E3259-5B47-4D10-B256-C148AA3813A0}" destId="{A0E446E6-0066-480C-B482-C95A1AFDC081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A2B70B-3FE4-4F9B-AF89-6A32E4C2776F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7D8D1C7-605D-4D8F-BCAD-22F1566DCF60}">
      <dgm:prSet phldrT="[Текст]"/>
      <dgm:spPr/>
      <dgm:t>
        <a:bodyPr/>
        <a:lstStyle/>
        <a:p>
          <a:r>
            <a:rPr lang="ru-RU" dirty="0" smtClean="0"/>
            <a:t>Мероприятия для учителей информатики на сайте </a:t>
          </a:r>
          <a:r>
            <a:rPr lang="en-US" dirty="0" smtClean="0"/>
            <a:t>http://wiki.iro.yar.ru</a:t>
          </a:r>
          <a:endParaRPr lang="ru-RU" dirty="0"/>
        </a:p>
      </dgm:t>
    </dgm:pt>
    <dgm:pt modelId="{5052E201-6208-4D08-B35A-2A81723B011B}" type="parTrans" cxnId="{0E50FDE5-D784-4F2A-BF77-8BA720E2A89F}">
      <dgm:prSet/>
      <dgm:spPr/>
      <dgm:t>
        <a:bodyPr/>
        <a:lstStyle/>
        <a:p>
          <a:endParaRPr lang="ru-RU"/>
        </a:p>
      </dgm:t>
    </dgm:pt>
    <dgm:pt modelId="{999216D0-3412-4799-8F94-2E6AFCC99D45}" type="sibTrans" cxnId="{0E50FDE5-D784-4F2A-BF77-8BA720E2A89F}">
      <dgm:prSet/>
      <dgm:spPr/>
      <dgm:t>
        <a:bodyPr/>
        <a:lstStyle/>
        <a:p>
          <a:endParaRPr lang="ru-RU"/>
        </a:p>
      </dgm:t>
    </dgm:pt>
    <dgm:pt modelId="{169E3259-5B47-4D10-B256-C148AA3813A0}" type="pres">
      <dgm:prSet presAssocID="{7EA2B70B-3FE4-4F9B-AF89-6A32E4C277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446E6-0066-480C-B482-C95A1AFDC081}" type="pres">
      <dgm:prSet presAssocID="{97D8D1C7-605D-4D8F-BCAD-22F1566DCF60}" presName="node" presStyleLbl="node1" presStyleIdx="0" presStyleCnt="1" custScaleY="14664" custLinFactNeighborX="145" custLinFactNeighborY="-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50FDE5-D784-4F2A-BF77-8BA720E2A89F}" srcId="{7EA2B70B-3FE4-4F9B-AF89-6A32E4C2776F}" destId="{97D8D1C7-605D-4D8F-BCAD-22F1566DCF60}" srcOrd="0" destOrd="0" parTransId="{5052E201-6208-4D08-B35A-2A81723B011B}" sibTransId="{999216D0-3412-4799-8F94-2E6AFCC99D45}"/>
    <dgm:cxn modelId="{C7982DE7-FC80-4A80-BBB9-22CC80A5B7C2}" type="presOf" srcId="{97D8D1C7-605D-4D8F-BCAD-22F1566DCF60}" destId="{A0E446E6-0066-480C-B482-C95A1AFDC081}" srcOrd="0" destOrd="0" presId="urn:microsoft.com/office/officeart/2005/8/layout/default"/>
    <dgm:cxn modelId="{718469E0-DD5F-40F0-BCC9-EA949DDD9F23}" type="presOf" srcId="{7EA2B70B-3FE4-4F9B-AF89-6A32E4C2776F}" destId="{169E3259-5B47-4D10-B256-C148AA3813A0}" srcOrd="0" destOrd="0" presId="urn:microsoft.com/office/officeart/2005/8/layout/default"/>
    <dgm:cxn modelId="{3E06DB01-1E0F-4467-86C3-7C28F18D1765}" type="presParOf" srcId="{169E3259-5B47-4D10-B256-C148AA3813A0}" destId="{A0E446E6-0066-480C-B482-C95A1AFDC081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4CA17A-BE23-4F04-B33F-4914926C8A34}" type="doc">
      <dgm:prSet loTypeId="urn:microsoft.com/office/officeart/2005/8/layout/hierarchy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6615DBD-D599-40BD-B228-B1F2F1EA3C11}">
      <dgm:prSet phldrT="[Текст]" custT="1"/>
      <dgm:spPr/>
      <dgm:t>
        <a:bodyPr anchor="t" anchorCtr="0"/>
        <a:lstStyle/>
        <a:p>
          <a:r>
            <a:rPr lang="ru-RU" sz="1600" dirty="0" smtClean="0"/>
            <a:t>СЕНТЯБРЬ</a:t>
          </a:r>
        </a:p>
        <a:p>
          <a:r>
            <a:rPr lang="ru-RU" sz="1600" b="1" dirty="0" smtClean="0"/>
            <a:t>16.09.2022 15.00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Вебинар</a:t>
          </a:r>
          <a:r>
            <a:rPr lang="ru-RU" sz="1600" dirty="0" smtClean="0"/>
            <a:t> «Итоги и анализ результатов ЕГЭ по информатике и ИКТ»</a:t>
          </a:r>
          <a:endParaRPr lang="ru-RU" sz="1600" dirty="0"/>
        </a:p>
      </dgm:t>
    </dgm:pt>
    <dgm:pt modelId="{0D54134D-FAAD-4837-A6D9-2DE21487FBB3}" type="parTrans" cxnId="{3544F709-AE38-4BC2-842C-9727B997C853}">
      <dgm:prSet/>
      <dgm:spPr/>
      <dgm:t>
        <a:bodyPr/>
        <a:lstStyle/>
        <a:p>
          <a:endParaRPr lang="ru-RU"/>
        </a:p>
      </dgm:t>
    </dgm:pt>
    <dgm:pt modelId="{CB322323-1BCC-4D62-820D-40B0ECDBC78E}" type="sibTrans" cxnId="{3544F709-AE38-4BC2-842C-9727B997C853}">
      <dgm:prSet/>
      <dgm:spPr/>
      <dgm:t>
        <a:bodyPr/>
        <a:lstStyle/>
        <a:p>
          <a:endParaRPr lang="ru-RU"/>
        </a:p>
      </dgm:t>
    </dgm:pt>
    <dgm:pt modelId="{B9D9CF70-86C5-411A-8910-565DCC9E7212}">
      <dgm:prSet phldrT="[Текст]" custT="1"/>
      <dgm:spPr/>
      <dgm:t>
        <a:bodyPr anchor="t" anchorCtr="0"/>
        <a:lstStyle/>
        <a:p>
          <a:r>
            <a:rPr lang="ru-RU" sz="1600" dirty="0" smtClean="0"/>
            <a:t>ОКТЯБРЬ</a:t>
          </a:r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sz="1600" b="1" dirty="0" smtClean="0"/>
            <a:t>С 1.10.2022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РЕГИОНАЛЬНЫЙ КОНКУРС «Лучшие практики цифровой трансформации образовательного процесса»</a:t>
          </a:r>
        </a:p>
        <a:p>
          <a:r>
            <a:rPr lang="ru-RU" sz="1600" b="1" dirty="0" smtClean="0"/>
            <a:t>С 3.10.2022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ППК «Логика в школьном курсе информатики» (24 ч). Очно. Регистрация на курс по </a:t>
          </a:r>
          <a:r>
            <a:rPr lang="en-US" sz="1600" dirty="0" smtClean="0"/>
            <a:t>QR</a:t>
          </a:r>
          <a:r>
            <a:rPr lang="ru-RU" sz="1600" dirty="0" smtClean="0"/>
            <a:t>.</a:t>
          </a:r>
        </a:p>
        <a:p>
          <a:r>
            <a:rPr lang="ru-RU" sz="1600" b="1" dirty="0" smtClean="0"/>
            <a:t>октябрь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ППК «Язык </a:t>
          </a:r>
          <a:r>
            <a:rPr lang="en-US" sz="1600" dirty="0" smtClean="0"/>
            <a:t>Python</a:t>
          </a:r>
          <a:r>
            <a:rPr lang="ru-RU" sz="1600" dirty="0" smtClean="0"/>
            <a:t> как средство обучения программированию в школьном курсе информатики» (36 ч)</a:t>
          </a:r>
        </a:p>
        <a:p>
          <a:r>
            <a:rPr lang="ru-RU" sz="1600" b="1" dirty="0" smtClean="0"/>
            <a:t>7.10.2022</a:t>
          </a:r>
          <a:r>
            <a:rPr lang="ru-RU" sz="1600" dirty="0" smtClean="0"/>
            <a:t> </a:t>
          </a:r>
          <a:r>
            <a:rPr lang="ru-RU" sz="1600" smtClean="0"/>
            <a:t/>
          </a:r>
          <a:br>
            <a:rPr lang="ru-RU" sz="1600" smtClean="0"/>
          </a:br>
          <a:r>
            <a:rPr lang="ru-RU" sz="1600" smtClean="0"/>
            <a:t>Мастер-класс </a:t>
          </a:r>
          <a:r>
            <a:rPr lang="ru-RU" sz="1600" dirty="0" smtClean="0"/>
            <a:t>«Использование табличного процессора в решении стандартных и нестандартных задач по информатике» (6 ч). Очно.</a:t>
          </a:r>
        </a:p>
        <a:p>
          <a:r>
            <a:rPr lang="ru-RU" sz="1600" b="1" dirty="0" smtClean="0"/>
            <a:t>12.10.2022</a:t>
          </a:r>
          <a:br>
            <a:rPr lang="ru-RU" sz="1600" b="1" dirty="0" smtClean="0"/>
          </a:br>
          <a:r>
            <a:rPr lang="ru-RU" sz="1600" dirty="0" err="1" smtClean="0"/>
            <a:t>Вебинар</a:t>
          </a:r>
          <a:r>
            <a:rPr lang="ru-RU" sz="1600" dirty="0" smtClean="0"/>
            <a:t> «Обеспечение информационной безопасности детей и подростков и профилактики компьютерной зависимости у детей»</a:t>
          </a:r>
        </a:p>
        <a:p>
          <a:r>
            <a:rPr lang="ru-RU" sz="1600" b="1" dirty="0" smtClean="0"/>
            <a:t>27.10.2022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Онлайн-семинар «Из опыта цифровой трансформации образовательных организаций в Ростовском муниципальном районе»</a:t>
          </a:r>
          <a:endParaRPr lang="en-US" sz="1600" dirty="0" smtClean="0"/>
        </a:p>
      </dgm:t>
    </dgm:pt>
    <dgm:pt modelId="{292A47F5-0DAC-4726-9E45-2BCC641455A2}" type="parTrans" cxnId="{BDC8FA1F-872F-4D4F-837D-084BC22FE6A4}">
      <dgm:prSet/>
      <dgm:spPr/>
      <dgm:t>
        <a:bodyPr/>
        <a:lstStyle/>
        <a:p>
          <a:endParaRPr lang="ru-RU"/>
        </a:p>
      </dgm:t>
    </dgm:pt>
    <dgm:pt modelId="{62BB0110-3404-4DEE-B5B0-DC471BE36F5E}" type="sibTrans" cxnId="{BDC8FA1F-872F-4D4F-837D-084BC22FE6A4}">
      <dgm:prSet/>
      <dgm:spPr/>
      <dgm:t>
        <a:bodyPr/>
        <a:lstStyle/>
        <a:p>
          <a:endParaRPr lang="ru-RU"/>
        </a:p>
      </dgm:t>
    </dgm:pt>
    <dgm:pt modelId="{2816BA2C-FE8A-40EB-B02B-7ACA46843C14}" type="pres">
      <dgm:prSet presAssocID="{274CA17A-BE23-4F04-B33F-4914926C8A3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68E96A0-3E06-45DC-8A8F-2B1B848E957B}" type="pres">
      <dgm:prSet presAssocID="{16615DBD-D599-40BD-B228-B1F2F1EA3C11}" presName="vertOne" presStyleCnt="0"/>
      <dgm:spPr/>
    </dgm:pt>
    <dgm:pt modelId="{80B2E103-F1EB-4BC0-BD12-E61E8FDDA657}" type="pres">
      <dgm:prSet presAssocID="{16615DBD-D599-40BD-B228-B1F2F1EA3C11}" presName="txOne" presStyleLbl="node0" presStyleIdx="0" presStyleCnt="2" custScaleX="73949" custScaleY="19777" custLinFactNeighborX="9587" custLinFactNeighborY="331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37BBB5-5AAB-4B58-BD57-1DB400D1D23F}" type="pres">
      <dgm:prSet presAssocID="{16615DBD-D599-40BD-B228-B1F2F1EA3C11}" presName="horzOne" presStyleCnt="0"/>
      <dgm:spPr/>
    </dgm:pt>
    <dgm:pt modelId="{35CDD68D-8BEB-47C8-B0A3-B11B72A655C6}" type="pres">
      <dgm:prSet presAssocID="{CB322323-1BCC-4D62-820D-40B0ECDBC78E}" presName="sibSpaceOne" presStyleCnt="0"/>
      <dgm:spPr/>
    </dgm:pt>
    <dgm:pt modelId="{171572DB-A0DA-4B2A-9D8F-4876E20F82E2}" type="pres">
      <dgm:prSet presAssocID="{B9D9CF70-86C5-411A-8910-565DCC9E7212}" presName="vertOne" presStyleCnt="0"/>
      <dgm:spPr/>
    </dgm:pt>
    <dgm:pt modelId="{AD5A3C58-47C2-4B16-882E-0F9A25DCCA20}" type="pres">
      <dgm:prSet presAssocID="{B9D9CF70-86C5-411A-8910-565DCC9E7212}" presName="txOne" presStyleLbl="node0" presStyleIdx="1" presStyleCnt="2" custScaleX="140525" custScaleY="859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EB1D8E-614C-45B5-9889-D999325FA4FD}" type="pres">
      <dgm:prSet presAssocID="{B9D9CF70-86C5-411A-8910-565DCC9E7212}" presName="horzOne" presStyleCnt="0"/>
      <dgm:spPr/>
    </dgm:pt>
  </dgm:ptLst>
  <dgm:cxnLst>
    <dgm:cxn modelId="{A1EF9DA2-F25C-41EE-9A2A-CFE2F258452F}" type="presOf" srcId="{B9D9CF70-86C5-411A-8910-565DCC9E7212}" destId="{AD5A3C58-47C2-4B16-882E-0F9A25DCCA20}" srcOrd="0" destOrd="0" presId="urn:microsoft.com/office/officeart/2005/8/layout/hierarchy4"/>
    <dgm:cxn modelId="{BDC8FA1F-872F-4D4F-837D-084BC22FE6A4}" srcId="{274CA17A-BE23-4F04-B33F-4914926C8A34}" destId="{B9D9CF70-86C5-411A-8910-565DCC9E7212}" srcOrd="1" destOrd="0" parTransId="{292A47F5-0DAC-4726-9E45-2BCC641455A2}" sibTransId="{62BB0110-3404-4DEE-B5B0-DC471BE36F5E}"/>
    <dgm:cxn modelId="{EA9C10FC-A479-4829-B3FB-692531C655B9}" type="presOf" srcId="{274CA17A-BE23-4F04-B33F-4914926C8A34}" destId="{2816BA2C-FE8A-40EB-B02B-7ACA46843C14}" srcOrd="0" destOrd="0" presId="urn:microsoft.com/office/officeart/2005/8/layout/hierarchy4"/>
    <dgm:cxn modelId="{3544F709-AE38-4BC2-842C-9727B997C853}" srcId="{274CA17A-BE23-4F04-B33F-4914926C8A34}" destId="{16615DBD-D599-40BD-B228-B1F2F1EA3C11}" srcOrd="0" destOrd="0" parTransId="{0D54134D-FAAD-4837-A6D9-2DE21487FBB3}" sibTransId="{CB322323-1BCC-4D62-820D-40B0ECDBC78E}"/>
    <dgm:cxn modelId="{90861CE5-9EEE-49E7-8E94-0999C4CFF65C}" type="presOf" srcId="{16615DBD-D599-40BD-B228-B1F2F1EA3C11}" destId="{80B2E103-F1EB-4BC0-BD12-E61E8FDDA657}" srcOrd="0" destOrd="0" presId="urn:microsoft.com/office/officeart/2005/8/layout/hierarchy4"/>
    <dgm:cxn modelId="{DAA38A30-C11E-43DB-9EAB-69EABDD1D87F}" type="presParOf" srcId="{2816BA2C-FE8A-40EB-B02B-7ACA46843C14}" destId="{368E96A0-3E06-45DC-8A8F-2B1B848E957B}" srcOrd="0" destOrd="0" presId="urn:microsoft.com/office/officeart/2005/8/layout/hierarchy4"/>
    <dgm:cxn modelId="{D6147D7D-6035-4431-BBEB-7425EC4E123E}" type="presParOf" srcId="{368E96A0-3E06-45DC-8A8F-2B1B848E957B}" destId="{80B2E103-F1EB-4BC0-BD12-E61E8FDDA657}" srcOrd="0" destOrd="0" presId="urn:microsoft.com/office/officeart/2005/8/layout/hierarchy4"/>
    <dgm:cxn modelId="{68992192-5A32-46DF-A03D-19E209235D2F}" type="presParOf" srcId="{368E96A0-3E06-45DC-8A8F-2B1B848E957B}" destId="{5C37BBB5-5AAB-4B58-BD57-1DB400D1D23F}" srcOrd="1" destOrd="0" presId="urn:microsoft.com/office/officeart/2005/8/layout/hierarchy4"/>
    <dgm:cxn modelId="{F466209E-626F-4741-AEFB-16CC942C5BFE}" type="presParOf" srcId="{2816BA2C-FE8A-40EB-B02B-7ACA46843C14}" destId="{35CDD68D-8BEB-47C8-B0A3-B11B72A655C6}" srcOrd="1" destOrd="0" presId="urn:microsoft.com/office/officeart/2005/8/layout/hierarchy4"/>
    <dgm:cxn modelId="{1A1A066E-0CCB-4C3A-986C-4A490CFF5790}" type="presParOf" srcId="{2816BA2C-FE8A-40EB-B02B-7ACA46843C14}" destId="{171572DB-A0DA-4B2A-9D8F-4876E20F82E2}" srcOrd="2" destOrd="0" presId="urn:microsoft.com/office/officeart/2005/8/layout/hierarchy4"/>
    <dgm:cxn modelId="{C8EC2644-20DC-4F2A-8138-577BE7A25E12}" type="presParOf" srcId="{171572DB-A0DA-4B2A-9D8F-4876E20F82E2}" destId="{AD5A3C58-47C2-4B16-882E-0F9A25DCCA20}" srcOrd="0" destOrd="0" presId="urn:microsoft.com/office/officeart/2005/8/layout/hierarchy4"/>
    <dgm:cxn modelId="{7C5EE8BC-2478-45E2-AB40-24558840476C}" type="presParOf" srcId="{171572DB-A0DA-4B2A-9D8F-4876E20F82E2}" destId="{6FEB1D8E-614C-45B5-9889-D999325FA4F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FDE2DB-F0E9-4A43-A7B7-E0BF357D7EA6}" type="doc">
      <dgm:prSet loTypeId="urn:microsoft.com/office/officeart/2005/8/layout/hierarchy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0D61D46-462C-486F-B47D-62B3C8F5D4DF}">
      <dgm:prSet phldrT="[Текст]" custT="1"/>
      <dgm:spPr/>
      <dgm:t>
        <a:bodyPr anchor="t" anchorCtr="0"/>
        <a:lstStyle/>
        <a:p>
          <a:pPr algn="ctr"/>
          <a:r>
            <a:rPr lang="ru-RU" sz="1600" dirty="0" smtClean="0"/>
            <a:t>НОЯБРЬ</a:t>
          </a:r>
        </a:p>
        <a:p>
          <a:pPr algn="l"/>
          <a:r>
            <a:rPr lang="ru-RU" sz="1600" b="1" dirty="0" smtClean="0"/>
            <a:t>11.11.2022 и 18.11.2022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Семинар «Организация исследовательской и проектной деятельности по информатике в 8-9 и 10-11 классах» (6ч). Дистанционно.</a:t>
          </a:r>
        </a:p>
        <a:p>
          <a:pPr algn="l"/>
          <a:r>
            <a:rPr lang="ru-RU" sz="1600" b="1" dirty="0" smtClean="0"/>
            <a:t>30.11.2022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Вебинар</a:t>
          </a:r>
          <a:r>
            <a:rPr lang="ru-RU" sz="1600" dirty="0" smtClean="0"/>
            <a:t> «Итоги и анализ результатов ОГЭ по информатике и ИКТ» (2ч)</a:t>
          </a:r>
        </a:p>
        <a:p>
          <a:pPr algn="l"/>
          <a:r>
            <a:rPr lang="ru-RU" sz="1600" b="1" dirty="0" smtClean="0"/>
            <a:t>ноябрь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Семинар «Формирование функциональной грамотности при изучении учебного предмета «Информатика» (6ч). Дистанционно.</a:t>
          </a:r>
        </a:p>
        <a:p>
          <a:pPr algn="l"/>
          <a:r>
            <a:rPr lang="ru-RU" sz="1600" b="1" dirty="0" smtClean="0"/>
            <a:t>до 30.11.2022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РЕГИОНАЛЬНЫЙ КОНКУРС «Лучшие практики цифровой трансформации образовательного процесса»</a:t>
          </a:r>
          <a:endParaRPr lang="ru-RU" sz="1600" dirty="0"/>
        </a:p>
      </dgm:t>
    </dgm:pt>
    <dgm:pt modelId="{69F5F123-90E6-40D9-B33F-EC2A43F6BD31}" type="parTrans" cxnId="{2A960433-4221-4110-8F99-3D00B14BAAC1}">
      <dgm:prSet/>
      <dgm:spPr/>
      <dgm:t>
        <a:bodyPr/>
        <a:lstStyle/>
        <a:p>
          <a:endParaRPr lang="ru-RU"/>
        </a:p>
      </dgm:t>
    </dgm:pt>
    <dgm:pt modelId="{7809CAC3-6E68-47D5-90A6-694B20C2E229}" type="sibTrans" cxnId="{2A960433-4221-4110-8F99-3D00B14BAAC1}">
      <dgm:prSet/>
      <dgm:spPr/>
      <dgm:t>
        <a:bodyPr/>
        <a:lstStyle/>
        <a:p>
          <a:endParaRPr lang="ru-RU"/>
        </a:p>
      </dgm:t>
    </dgm:pt>
    <dgm:pt modelId="{32497896-DF29-4C11-9CEC-D892D8780EE7}">
      <dgm:prSet phldrT="[Текст]" custT="1"/>
      <dgm:spPr/>
      <dgm:t>
        <a:bodyPr anchor="t" anchorCtr="0"/>
        <a:lstStyle/>
        <a:p>
          <a:pPr algn="ctr"/>
          <a:r>
            <a:rPr lang="ru-RU" sz="1600" dirty="0" smtClean="0"/>
            <a:t>ДЕКАБРЬ</a:t>
          </a:r>
        </a:p>
        <a:p>
          <a:pPr algn="l"/>
          <a:r>
            <a:rPr lang="ru-RU" sz="1600" b="1" dirty="0" smtClean="0"/>
            <a:t>9.12.2022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Мастер-класс «Использование кейс-технологий на уроках информатики» (6ч). Очно.</a:t>
          </a:r>
          <a:endParaRPr lang="ru-RU" sz="1600" dirty="0"/>
        </a:p>
      </dgm:t>
    </dgm:pt>
    <dgm:pt modelId="{99D5D0A0-A822-44D1-B7A7-F8BE9CB022FD}" type="parTrans" cxnId="{F8E60959-6CD4-4524-BA2F-7F5FDCDD928D}">
      <dgm:prSet/>
      <dgm:spPr/>
      <dgm:t>
        <a:bodyPr/>
        <a:lstStyle/>
        <a:p>
          <a:endParaRPr lang="ru-RU"/>
        </a:p>
      </dgm:t>
    </dgm:pt>
    <dgm:pt modelId="{7F7A63A0-EEBB-4C56-A437-42B1824BD561}" type="sibTrans" cxnId="{F8E60959-6CD4-4524-BA2F-7F5FDCDD928D}">
      <dgm:prSet/>
      <dgm:spPr/>
      <dgm:t>
        <a:bodyPr/>
        <a:lstStyle/>
        <a:p>
          <a:endParaRPr lang="ru-RU"/>
        </a:p>
      </dgm:t>
    </dgm:pt>
    <dgm:pt modelId="{82E42ECA-5716-4375-8501-861D4F5690AB}" type="pres">
      <dgm:prSet presAssocID="{19FDE2DB-F0E9-4A43-A7B7-E0BF357D7EA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0EEFB1-2F79-4363-A26E-B0D1DBDB8AA2}" type="pres">
      <dgm:prSet presAssocID="{40D61D46-462C-486F-B47D-62B3C8F5D4DF}" presName="vertOne" presStyleCnt="0"/>
      <dgm:spPr/>
    </dgm:pt>
    <dgm:pt modelId="{6341485B-A63E-4CFE-8F9F-3C56A095B734}" type="pres">
      <dgm:prSet presAssocID="{40D61D46-462C-486F-B47D-62B3C8F5D4DF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3784A0-0D3E-4667-94E7-58CDC5F4D794}" type="pres">
      <dgm:prSet presAssocID="{40D61D46-462C-486F-B47D-62B3C8F5D4DF}" presName="horzOne" presStyleCnt="0"/>
      <dgm:spPr/>
    </dgm:pt>
    <dgm:pt modelId="{E5CB513D-067D-4B96-AA8B-05ADFB24AA1F}" type="pres">
      <dgm:prSet presAssocID="{7809CAC3-6E68-47D5-90A6-694B20C2E229}" presName="sibSpaceOne" presStyleCnt="0"/>
      <dgm:spPr/>
    </dgm:pt>
    <dgm:pt modelId="{34BF0FB6-F24E-46E7-9505-0FFA5CF76B72}" type="pres">
      <dgm:prSet presAssocID="{32497896-DF29-4C11-9CEC-D892D8780EE7}" presName="vertOne" presStyleCnt="0"/>
      <dgm:spPr/>
    </dgm:pt>
    <dgm:pt modelId="{0FAD3F73-86B8-473C-A960-0CADFF7FF99E}" type="pres">
      <dgm:prSet presAssocID="{32497896-DF29-4C11-9CEC-D892D8780EE7}" presName="txOne" presStyleLbl="node0" presStyleIdx="1" presStyleCnt="2" custScaleX="72635" custLinFactNeighborX="-32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52E93D-E65E-49CE-AF70-74A6B01AA046}" type="pres">
      <dgm:prSet presAssocID="{32497896-DF29-4C11-9CEC-D892D8780EE7}" presName="horzOne" presStyleCnt="0"/>
      <dgm:spPr/>
    </dgm:pt>
  </dgm:ptLst>
  <dgm:cxnLst>
    <dgm:cxn modelId="{BBFED7F5-5D76-4FDD-A8F1-3B4C5E33D5DB}" type="presOf" srcId="{19FDE2DB-F0E9-4A43-A7B7-E0BF357D7EA6}" destId="{82E42ECA-5716-4375-8501-861D4F5690AB}" srcOrd="0" destOrd="0" presId="urn:microsoft.com/office/officeart/2005/8/layout/hierarchy4"/>
    <dgm:cxn modelId="{2A960433-4221-4110-8F99-3D00B14BAAC1}" srcId="{19FDE2DB-F0E9-4A43-A7B7-E0BF357D7EA6}" destId="{40D61D46-462C-486F-B47D-62B3C8F5D4DF}" srcOrd="0" destOrd="0" parTransId="{69F5F123-90E6-40D9-B33F-EC2A43F6BD31}" sibTransId="{7809CAC3-6E68-47D5-90A6-694B20C2E229}"/>
    <dgm:cxn modelId="{B20D1D49-6FB8-4B0B-931E-18381541FE1D}" type="presOf" srcId="{40D61D46-462C-486F-B47D-62B3C8F5D4DF}" destId="{6341485B-A63E-4CFE-8F9F-3C56A095B734}" srcOrd="0" destOrd="0" presId="urn:microsoft.com/office/officeart/2005/8/layout/hierarchy4"/>
    <dgm:cxn modelId="{0A411252-3BCA-4CB2-9078-8B88F52E8520}" type="presOf" srcId="{32497896-DF29-4C11-9CEC-D892D8780EE7}" destId="{0FAD3F73-86B8-473C-A960-0CADFF7FF99E}" srcOrd="0" destOrd="0" presId="urn:microsoft.com/office/officeart/2005/8/layout/hierarchy4"/>
    <dgm:cxn modelId="{F8E60959-6CD4-4524-BA2F-7F5FDCDD928D}" srcId="{19FDE2DB-F0E9-4A43-A7B7-E0BF357D7EA6}" destId="{32497896-DF29-4C11-9CEC-D892D8780EE7}" srcOrd="1" destOrd="0" parTransId="{99D5D0A0-A822-44D1-B7A7-F8BE9CB022FD}" sibTransId="{7F7A63A0-EEBB-4C56-A437-42B1824BD561}"/>
    <dgm:cxn modelId="{501B6AB1-09CC-4090-A116-5BC3C68D0E68}" type="presParOf" srcId="{82E42ECA-5716-4375-8501-861D4F5690AB}" destId="{1F0EEFB1-2F79-4363-A26E-B0D1DBDB8AA2}" srcOrd="0" destOrd="0" presId="urn:microsoft.com/office/officeart/2005/8/layout/hierarchy4"/>
    <dgm:cxn modelId="{E3724BF5-09D3-4B43-86AB-2C53C1FFC519}" type="presParOf" srcId="{1F0EEFB1-2F79-4363-A26E-B0D1DBDB8AA2}" destId="{6341485B-A63E-4CFE-8F9F-3C56A095B734}" srcOrd="0" destOrd="0" presId="urn:microsoft.com/office/officeart/2005/8/layout/hierarchy4"/>
    <dgm:cxn modelId="{34F92C16-BBEF-47AC-884C-5FF10D1A1202}" type="presParOf" srcId="{1F0EEFB1-2F79-4363-A26E-B0D1DBDB8AA2}" destId="{EE3784A0-0D3E-4667-94E7-58CDC5F4D794}" srcOrd="1" destOrd="0" presId="urn:microsoft.com/office/officeart/2005/8/layout/hierarchy4"/>
    <dgm:cxn modelId="{9A625493-B98A-4EF5-9C3E-2C2CDD70B659}" type="presParOf" srcId="{82E42ECA-5716-4375-8501-861D4F5690AB}" destId="{E5CB513D-067D-4B96-AA8B-05ADFB24AA1F}" srcOrd="1" destOrd="0" presId="urn:microsoft.com/office/officeart/2005/8/layout/hierarchy4"/>
    <dgm:cxn modelId="{1BC6F0BD-78E2-40E2-9751-CE6B2E138847}" type="presParOf" srcId="{82E42ECA-5716-4375-8501-861D4F5690AB}" destId="{34BF0FB6-F24E-46E7-9505-0FFA5CF76B72}" srcOrd="2" destOrd="0" presId="urn:microsoft.com/office/officeart/2005/8/layout/hierarchy4"/>
    <dgm:cxn modelId="{831E3535-AB87-47AC-A178-0482D8E04BD2}" type="presParOf" srcId="{34BF0FB6-F24E-46E7-9505-0FFA5CF76B72}" destId="{0FAD3F73-86B8-473C-A960-0CADFF7FF99E}" srcOrd="0" destOrd="0" presId="urn:microsoft.com/office/officeart/2005/8/layout/hierarchy4"/>
    <dgm:cxn modelId="{E8BA97EC-B42C-43ED-A816-0AACACC5A4F2}" type="presParOf" srcId="{34BF0FB6-F24E-46E7-9505-0FFA5CF76B72}" destId="{BF52E93D-E65E-49CE-AF70-74A6B01AA04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2E103-F1EB-4BC0-BD12-E61E8FDDA657}">
      <dsp:nvSpPr>
        <dsp:cNvPr id="0" name=""/>
        <dsp:cNvSpPr/>
      </dsp:nvSpPr>
      <dsp:spPr>
        <a:xfrm>
          <a:off x="456098" y="2343802"/>
          <a:ext cx="3492885" cy="1152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СЕНТЯБРЬ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16.09.2022 15.00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Вебинар</a:t>
          </a:r>
          <a:r>
            <a:rPr lang="ru-RU" sz="1600" kern="1200" dirty="0" smtClean="0"/>
            <a:t> «Итоги и анализ результатов ЕГЭ по информатике и ИКТ»</a:t>
          </a:r>
          <a:endParaRPr lang="ru-RU" sz="1600" kern="1200" dirty="0"/>
        </a:p>
      </dsp:txBody>
      <dsp:txXfrm>
        <a:off x="489840" y="2377544"/>
        <a:ext cx="3425401" cy="1084539"/>
      </dsp:txXfrm>
    </dsp:sp>
    <dsp:sp modelId="{AD5A3C58-47C2-4B16-882E-0F9A25DCCA20}">
      <dsp:nvSpPr>
        <dsp:cNvPr id="0" name=""/>
        <dsp:cNvSpPr/>
      </dsp:nvSpPr>
      <dsp:spPr>
        <a:xfrm>
          <a:off x="4289680" y="410521"/>
          <a:ext cx="6637516" cy="50040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ОКТЯБРЬ</a:t>
          </a:r>
        </a:p>
        <a:p>
          <a:pPr marR="0" lvl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600" b="1" kern="1200" dirty="0" smtClean="0"/>
            <a:t>С 1.10.2022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РЕГИОНАЛЬНЫЙ КОНКУРС «Лучшие практики цифровой трансформации образовательного процесса»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 3.10.2022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ППК «Логика в школьном курсе информатики» (24 ч). Очно. Регистрация на курс по </a:t>
          </a:r>
          <a:r>
            <a:rPr lang="en-US" sz="1600" kern="1200" dirty="0" smtClean="0"/>
            <a:t>QR</a:t>
          </a:r>
          <a:r>
            <a:rPr lang="ru-RU" sz="1600" kern="1200" dirty="0" smtClean="0"/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октябрь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ППК «Язык </a:t>
          </a:r>
          <a:r>
            <a:rPr lang="en-US" sz="1600" kern="1200" dirty="0" smtClean="0"/>
            <a:t>Python</a:t>
          </a:r>
          <a:r>
            <a:rPr lang="ru-RU" sz="1600" kern="1200" dirty="0" smtClean="0"/>
            <a:t> как средство обучения программированию в школьном курсе информатики» (36 ч)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7.10.2022</a:t>
          </a:r>
          <a:r>
            <a:rPr lang="ru-RU" sz="1600" kern="1200" dirty="0" smtClean="0"/>
            <a:t> </a:t>
          </a:r>
          <a:r>
            <a:rPr lang="ru-RU" sz="1600" kern="1200" smtClean="0"/>
            <a:t/>
          </a:r>
          <a:br>
            <a:rPr lang="ru-RU" sz="1600" kern="1200" smtClean="0"/>
          </a:br>
          <a:r>
            <a:rPr lang="ru-RU" sz="1600" kern="1200" smtClean="0"/>
            <a:t>Мастер-класс </a:t>
          </a:r>
          <a:r>
            <a:rPr lang="ru-RU" sz="1600" kern="1200" dirty="0" smtClean="0"/>
            <a:t>«Использование табличного процессора в решении стандартных и нестандартных задач по информатике» (6 ч). Очно.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12.10.2022</a:t>
          </a:r>
          <a:br>
            <a:rPr lang="ru-RU" sz="1600" b="1" kern="1200" dirty="0" smtClean="0"/>
          </a:br>
          <a:r>
            <a:rPr lang="ru-RU" sz="1600" kern="1200" dirty="0" err="1" smtClean="0"/>
            <a:t>Вебинар</a:t>
          </a:r>
          <a:r>
            <a:rPr lang="ru-RU" sz="1600" kern="1200" dirty="0" smtClean="0"/>
            <a:t> «Обеспечение информационной безопасности детей и подростков и профилактики компьютерной зависимости у детей»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27.10.2022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Онлайн-семинар «Из опыта цифровой трансформации образовательных организаций в Ростовском муниципальном районе»</a:t>
          </a:r>
          <a:endParaRPr lang="en-US" sz="1600" kern="1200" dirty="0" smtClean="0"/>
        </a:p>
      </dsp:txBody>
      <dsp:txXfrm>
        <a:off x="4436243" y="557084"/>
        <a:ext cx="6344390" cy="47108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08408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0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49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3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68242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80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7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0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6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262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55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FF44947-CA35-45C5-8FD1-3289E2E8C44E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C1AC5B1-192E-469B-BAD9-347FF90007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194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index.php?id=474" TargetMode="External"/><Relationship Id="rId13" Type="http://schemas.openxmlformats.org/officeDocument/2006/relationships/hyperlink" Target="http://www.iro.yar.ru/index.php?id=6326" TargetMode="External"/><Relationship Id="rId18" Type="http://schemas.openxmlformats.org/officeDocument/2006/relationships/image" Target="../media/image6.png"/><Relationship Id="rId26" Type="http://schemas.openxmlformats.org/officeDocument/2006/relationships/hyperlink" Target="http://www.iro.yar.ru/index.php?id=540" TargetMode="External"/><Relationship Id="rId3" Type="http://schemas.openxmlformats.org/officeDocument/2006/relationships/diagramLayout" Target="../diagrams/layout1.xml"/><Relationship Id="rId21" Type="http://schemas.openxmlformats.org/officeDocument/2006/relationships/hyperlink" Target="http://www.iro.yar.ru/index.php?id=6329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3.png"/><Relationship Id="rId17" Type="http://schemas.openxmlformats.org/officeDocument/2006/relationships/hyperlink" Target="http://www.iro.yar.ru/index.php?id=6328" TargetMode="External"/><Relationship Id="rId25" Type="http://schemas.openxmlformats.org/officeDocument/2006/relationships/image" Target="../media/image10.gif"/><Relationship Id="rId2" Type="http://schemas.openxmlformats.org/officeDocument/2006/relationships/diagramData" Target="../diagrams/data1.xml"/><Relationship Id="rId16" Type="http://schemas.openxmlformats.org/officeDocument/2006/relationships/image" Target="../media/image5.png"/><Relationship Id="rId20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hyperlink" Target="http://www.iro.yar.ru/index.php?id=475" TargetMode="External"/><Relationship Id="rId24" Type="http://schemas.openxmlformats.org/officeDocument/2006/relationships/image" Target="../media/image9.gif"/><Relationship Id="rId5" Type="http://schemas.openxmlformats.org/officeDocument/2006/relationships/diagramColors" Target="../diagrams/colors1.xml"/><Relationship Id="rId15" Type="http://schemas.openxmlformats.org/officeDocument/2006/relationships/hyperlink" Target="http://www.iro.yar.ru/index.php?id=6327" TargetMode="External"/><Relationship Id="rId23" Type="http://schemas.openxmlformats.org/officeDocument/2006/relationships/hyperlink" Target="http://www.iro.yar.ru/index.php?id=512" TargetMode="External"/><Relationship Id="rId28" Type="http://schemas.openxmlformats.org/officeDocument/2006/relationships/hyperlink" Target="http://www.iro.yar.ru/index.php?id=617" TargetMode="External"/><Relationship Id="rId10" Type="http://schemas.openxmlformats.org/officeDocument/2006/relationships/image" Target="../media/image2.png"/><Relationship Id="rId19" Type="http://schemas.openxmlformats.org/officeDocument/2006/relationships/hyperlink" Target="http://ilias.iro.yar.ru/ilias.php?ref_id=6608&amp;cmd=render&amp;cmdClass=ilrepositorygui&amp;cmdNode=q6&amp;baseClass=ilRepositoryGUI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iro.yar.ru/index.php?id=5792" TargetMode="External"/><Relationship Id="rId14" Type="http://schemas.openxmlformats.org/officeDocument/2006/relationships/image" Target="../media/image4.png"/><Relationship Id="rId22" Type="http://schemas.openxmlformats.org/officeDocument/2006/relationships/image" Target="../media/image8.png"/><Relationship Id="rId27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s://forms.yandex.ru/u/63199a9c71a6bc9117b069a5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342" y="2691131"/>
            <a:ext cx="9730154" cy="2098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работы </a:t>
            </a:r>
            <a:br>
              <a:rPr lang="ru-RU" dirty="0" smtClean="0"/>
            </a:br>
            <a:r>
              <a:rPr lang="ru-RU" dirty="0" smtClean="0"/>
              <a:t>информационного центра</a:t>
            </a:r>
            <a:br>
              <a:rPr lang="ru-RU" dirty="0" smtClean="0"/>
            </a:br>
            <a:r>
              <a:rPr lang="ru-RU" dirty="0" smtClean="0"/>
              <a:t>ГАУ ДПО ЯО ИРО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0583" y="5005753"/>
            <a:ext cx="6831673" cy="609601"/>
          </a:xfrm>
        </p:spPr>
        <p:txBody>
          <a:bodyPr/>
          <a:lstStyle/>
          <a:p>
            <a:r>
              <a:rPr lang="ru-RU" dirty="0" smtClean="0"/>
              <a:t>НА СЕНТЯБРЬ-ДЕКАБРЬ 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9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9993537"/>
              </p:ext>
            </p:extLst>
          </p:nvPr>
        </p:nvGraphicFramePr>
        <p:xfrm>
          <a:off x="2032000" y="227300"/>
          <a:ext cx="8128000" cy="71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title="Документы Министерства просвещения РФ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8184" y="1000316"/>
            <a:ext cx="1409700" cy="1409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7884" y="1270211"/>
            <a:ext cx="5724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hlinkClick r:id="rId8"/>
              </a:rPr>
              <a:t>Документы Министерства просвещения РФ</a:t>
            </a:r>
            <a:endParaRPr lang="ru-RU" dirty="0" smtClean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05004" y="1839757"/>
            <a:ext cx="3446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Обновленный ФГОС ООО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2854" y="2494910"/>
            <a:ext cx="1409700" cy="14097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417884" y="2495245"/>
            <a:ext cx="65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hlinkClick r:id="rId11"/>
              </a:rPr>
              <a:t>УМК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27160" y="2929536"/>
            <a:ext cx="704850" cy="70485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30513" y="2912629"/>
            <a:ext cx="3168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13" tooltip="Opens internal link in current window"/>
              </a:rPr>
              <a:t>Рабочие учебные программы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60373" y="3193607"/>
            <a:ext cx="704850" cy="70485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7165223" y="3176700"/>
            <a:ext cx="1132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15" tooltip="Opens internal link in current window"/>
              </a:rPr>
              <a:t>Учебники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12338" y="2392445"/>
            <a:ext cx="704850" cy="70485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8939245" y="2410016"/>
            <a:ext cx="2534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17" tooltip="Opens internal link in current window"/>
              </a:rPr>
              <a:t>методические пособия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17659" y="3193607"/>
            <a:ext cx="721586" cy="721586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8963413" y="3175395"/>
            <a:ext cx="3175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19" tooltip="Opens internal link in current window"/>
              </a:rPr>
              <a:t>методические рекомендации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854" y="3965719"/>
            <a:ext cx="1409700" cy="14097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2417884" y="3991059"/>
            <a:ext cx="2573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hlinkClick r:id="rId21"/>
              </a:rPr>
              <a:t>Кабинет информатики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92854" y="5448300"/>
            <a:ext cx="1409700" cy="1409700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402554" y="5447980"/>
            <a:ext cx="214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hlinkClick r:id="rId23"/>
              </a:rPr>
              <a:t>Подготовка </a:t>
            </a:r>
            <a:r>
              <a:rPr lang="ru-RU" altLang="ru-RU" dirty="0" smtClean="0">
                <a:latin typeface="Arial" panose="020B0604020202020204" pitchFamily="34" charset="0"/>
                <a:hlinkClick r:id="rId23"/>
              </a:rPr>
              <a:t>к ГИА 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63" y="1716130"/>
            <a:ext cx="704850" cy="70485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539" y="3965719"/>
            <a:ext cx="1409700" cy="140970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6712239" y="4005028"/>
            <a:ext cx="3336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hlinkClick r:id="rId26"/>
              </a:rPr>
              <a:t>Информационная поддержка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497" y="5465254"/>
            <a:ext cx="1409700" cy="14097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6764088" y="5431153"/>
            <a:ext cx="3617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hlinkClick r:id="rId28"/>
              </a:rPr>
              <a:t>Программное обеспечение для </a:t>
            </a:r>
            <a:r>
              <a:rPr lang="ru-RU" altLang="ru-RU" dirty="0" smtClean="0">
                <a:latin typeface="Arial" panose="020B0604020202020204" pitchFamily="34" charset="0"/>
                <a:hlinkClick r:id="rId28"/>
              </a:rPr>
              <a:t/>
            </a:r>
            <a:br>
              <a:rPr lang="ru-RU" altLang="ru-RU" dirty="0" smtClean="0">
                <a:latin typeface="Arial" panose="020B0604020202020204" pitchFamily="34" charset="0"/>
                <a:hlinkClick r:id="rId28"/>
              </a:rPr>
            </a:br>
            <a:r>
              <a:rPr lang="ru-RU" altLang="ru-RU" dirty="0" smtClean="0">
                <a:latin typeface="Arial" panose="020B0604020202020204" pitchFamily="34" charset="0"/>
                <a:hlinkClick r:id="rId28"/>
              </a:rPr>
              <a:t>уроков </a:t>
            </a:r>
            <a:r>
              <a:rPr lang="ru-RU" altLang="ru-RU" dirty="0">
                <a:latin typeface="Arial" panose="020B0604020202020204" pitchFamily="34" charset="0"/>
                <a:hlinkClick r:id="rId28"/>
              </a:rPr>
              <a:t>информатики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5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67909953"/>
              </p:ext>
            </p:extLst>
          </p:nvPr>
        </p:nvGraphicFramePr>
        <p:xfrm>
          <a:off x="2032000" y="227300"/>
          <a:ext cx="8128000" cy="71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11773" y="1139252"/>
            <a:ext cx="7568454" cy="46519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817" y="2455576"/>
            <a:ext cx="2019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6721" y="1950237"/>
            <a:ext cx="829732" cy="829732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44811775"/>
              </p:ext>
            </p:extLst>
          </p:nvPr>
        </p:nvGraphicFramePr>
        <p:xfrm>
          <a:off x="276255" y="285691"/>
          <a:ext cx="10930466" cy="5825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0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71851629"/>
              </p:ext>
            </p:extLst>
          </p:nvPr>
        </p:nvGraphicFramePr>
        <p:xfrm>
          <a:off x="792480" y="1360715"/>
          <a:ext cx="11314853" cy="4136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7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2866" y="296334"/>
            <a:ext cx="91616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Уважаемые </a:t>
            </a:r>
            <a:r>
              <a:rPr lang="ru-RU" dirty="0" smtClean="0"/>
              <a:t>коллеги</a:t>
            </a:r>
            <a:r>
              <a:rPr lang="ru-RU" dirty="0"/>
              <a:t>,</a:t>
            </a:r>
            <a:r>
              <a:rPr lang="ru-RU" dirty="0" smtClean="0"/>
              <a:t> просим </a:t>
            </a:r>
            <a:r>
              <a:rPr lang="ru-RU" dirty="0"/>
              <a:t>вас заполнить опросную форму, которая поможет выявить интересные и актуальные тематики для учителей (преподавателей) информатики. На основании ваших предложений мы постараемся спланировать учебную работу на 2023 календарный год.</a:t>
            </a:r>
          </a:p>
          <a:p>
            <a:r>
              <a:rPr lang="ru-RU" dirty="0"/>
              <a:t>Опрос открыт </a:t>
            </a:r>
            <a:r>
              <a:rPr lang="ru-RU" b="1" dirty="0"/>
              <a:t>до 30 сентября</a:t>
            </a:r>
            <a:r>
              <a:rPr lang="ru-RU" dirty="0"/>
              <a:t>.</a:t>
            </a:r>
          </a:p>
          <a:p>
            <a:r>
              <a:rPr lang="ru-RU" dirty="0"/>
              <a:t>СПАСИБО!</a:t>
            </a:r>
          </a:p>
          <a:p>
            <a:r>
              <a:rPr lang="en-US" dirty="0">
                <a:hlinkClick r:id="rId2"/>
              </a:rPr>
              <a:t>https://forms.yandex.ru/u/63199a9c71a6bc9117b069a5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283" y="296334"/>
            <a:ext cx="15621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Другая 1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0C7ACF"/>
      </a:hlink>
      <a:folHlink>
        <a:srgbClr val="BDE0FB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189</TotalTime>
  <Words>107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план работы  информационного центра ГАУ ДПО ЯО ИРО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 информационного центра ГАУ ДПО ЯО ИРО</dc:title>
  <dc:creator>Светлана Юрьевна Белянчева</dc:creator>
  <cp:lastModifiedBy>Светлана Юрьевна Белянчева</cp:lastModifiedBy>
  <cp:revision>20</cp:revision>
  <dcterms:created xsi:type="dcterms:W3CDTF">2022-08-29T08:54:01Z</dcterms:created>
  <dcterms:modified xsi:type="dcterms:W3CDTF">2022-09-08T13:46:46Z</dcterms:modified>
</cp:coreProperties>
</file>