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78" r:id="rId4"/>
    <p:sldId id="279" r:id="rId5"/>
    <p:sldId id="257" r:id="rId6"/>
    <p:sldId id="262" r:id="rId7"/>
    <p:sldId id="259" r:id="rId8"/>
    <p:sldId id="260" r:id="rId9"/>
    <p:sldId id="280" r:id="rId10"/>
    <p:sldId id="270" r:id="rId11"/>
    <p:sldId id="271" r:id="rId12"/>
    <p:sldId id="263" r:id="rId13"/>
    <p:sldId id="276" r:id="rId14"/>
    <p:sldId id="277" r:id="rId15"/>
    <p:sldId id="264" r:id="rId16"/>
    <p:sldId id="265" r:id="rId17"/>
    <p:sldId id="266" r:id="rId18"/>
    <p:sldId id="275" r:id="rId19"/>
    <p:sldId id="281" r:id="rId20"/>
    <p:sldId id="28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2A1EC-5612-41C2-A9D4-72CC8A592BEB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CB25F-5D26-4348-9602-BEB298EF7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73DE3-3E05-47B5-BA13-7C95C2B94B61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DA80-8EA1-4AD4-893A-1BBB231618F4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C63BD-29D8-4211-97C3-FE5F480C2178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298B-04FA-456A-AC88-159FB1BABB84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2289-6C60-4C19-A3AD-B92DC82EE68C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95243-A1D0-484B-9077-1E8B12ADF937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2D533-4C70-402E-A702-82B606B8C90A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0F17-5DE9-41C1-A418-6695C168A7BA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4980F-6A00-45F5-972B-7A27005B3B8B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3F7D-AED3-4452-BDCD-588BE220CC04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5F1B-52C4-49FA-9F7C-8ABED4AF2F9E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037E8-6321-4360-935C-589A3A219D92}" type="datetime1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5358D-4A8D-43E3-B4FD-FB5EBEB173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s://forms.yandex.ru/u/625e7b8daba0765fc820594c/&amp;post=-198655662_3997&amp;cc_key=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s://olimp.edsoo.ru/&amp;post=-23444545_5523&amp;cc_key=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gov.ru/activity/main_activities/olympiad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s://olimpiada.ru/article/1033&amp;post=-77949070_12614&amp;cc_key=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pasateli.infoznaika.ru/" TargetMode="External"/><Relationship Id="rId2" Type="http://schemas.openxmlformats.org/officeDocument/2006/relationships/hyperlink" Target="https://vk.com/away.php?to=https://www.infoznaika.ru/&amp;cc_key=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arch.infoznaika.ru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dutt.edu.yar.ru/meropriyatiya/pro_meropriyatiya/2022/sozday_animatsiyu_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limpiada.ru/news/2426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lck.ru/vuYh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s://fipi.ru/oge/demoversii-specifikacii-kodifikatory&amp;post=-121199610_1010&amp;cc_key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nppm.iro.yar.ru/?cat=9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chi.ru/webinars/webinar/57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k.com/away.php?to=http://didact.ru/&amp;post=-74647944_2433&amp;cc_key=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to=http://static.government.ru/media/files/YEA0RP13TXUnHadIrmsTUe6ZgQZxBBiQ.pdf&amp;post=-74647944_2394&amp;cc_key=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0;&#1090;-&#1076;&#1080;&#1082;&#1090;&#1072;&#1085;&#1090;.&#1088;&#1092;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3572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altLang="ru-RU" sz="4000" b="1" dirty="0">
                <a:solidFill>
                  <a:srgbClr val="00B050"/>
                </a:solidFill>
                <a:latin typeface="Monotype Corsiva" pitchFamily="66" charset="0"/>
              </a:rPr>
              <a:t>Педагогические инновации, </a:t>
            </a:r>
            <a:r>
              <a:rPr lang="ru-RU" altLang="ru-RU" sz="4000" b="1" dirty="0" smtClean="0">
                <a:solidFill>
                  <a:srgbClr val="00B050"/>
                </a:solidFill>
                <a:latin typeface="Monotype Corsiva" pitchFamily="66" charset="0"/>
              </a:rPr>
              <a:t>конкурсы, ОГЭ</a:t>
            </a:r>
            <a:r>
              <a:rPr lang="ru-RU" altLang="ru-RU" sz="4000" b="1" dirty="0">
                <a:solidFill>
                  <a:srgbClr val="00B050"/>
                </a:solidFill>
                <a:latin typeface="Monotype Corsiva" pitchFamily="66" charset="0"/>
              </a:rPr>
              <a:t/>
            </a:r>
            <a:br>
              <a:rPr lang="ru-RU" altLang="ru-RU" sz="4000" b="1" dirty="0">
                <a:solidFill>
                  <a:srgbClr val="00B050"/>
                </a:solidFill>
                <a:latin typeface="Monotype Corsiva" pitchFamily="66" charset="0"/>
              </a:rPr>
            </a:br>
            <a:r>
              <a:rPr lang="ru-RU" altLang="ru-RU" sz="4000" b="1" dirty="0">
                <a:solidFill>
                  <a:srgbClr val="00B050"/>
                </a:solidFill>
                <a:latin typeface="Monotype Corsiva" pitchFamily="66" charset="0"/>
              </a:rPr>
              <a:t>2022-2023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15176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Кричман Мила Давидовна,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учитель информатики МОУ СШ № 36</a:t>
            </a:r>
          </a:p>
          <a:p>
            <a:pPr algn="l"/>
            <a:endParaRPr lang="ru-RU" dirty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857256" cy="1043167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«Цифровой </a:t>
            </a:r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триатлон 2022»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Академия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Минпросвещения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России продолжает прием заявок на участие в расширенном семинаре по вопросам цифровой грамотности и информационной безопасности «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Цифровой триатлон 2022», который пройдет в </a:t>
            </a:r>
            <a:r>
              <a:rPr lang="ru-RU" altLang="ru-RU" sz="2500" b="1" dirty="0" err="1">
                <a:solidFill>
                  <a:srgbClr val="0D5F30"/>
                </a:solidFill>
                <a:latin typeface="Calibri" pitchFamily="34" charset="0"/>
              </a:rPr>
              <a:t>онлайн-формате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 27 октября 2022 года.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Как стать участником цифрового триатлона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  <a:t>необходимо до 1 октября зарегистрироваться, заполнив форму и указав статус своего участия.</a:t>
            </a:r>
            <a:b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  <a:t/>
            </a:r>
            <a:b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  <a:t>Участникам, планирующим предложить свой доклад в Сборник материалов семинара или выступить в основной программе, необходимо прикрепить текст доклада к заявке, предварительно оформив его по шаблону. Спикеры и авторы докладов получат электронные сертификаты участников «Цифрового триатлона 2022».</a:t>
            </a:r>
            <a:b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  <a:t/>
            </a:r>
            <a:b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3600" b="1" dirty="0">
                <a:solidFill>
                  <a:srgbClr val="0D5F30"/>
                </a:solidFill>
                <a:latin typeface="Calibri" pitchFamily="34" charset="0"/>
              </a:rPr>
              <a:t> Время проведения семинара «Цифровой триатлон 2022»: 27 октября 2022 года с 11:00 до 17:00 (МСК). Регистрация доступна по ссылке: </a:t>
            </a:r>
            <a:r>
              <a:rPr lang="ru-RU" dirty="0">
                <a:hlinkClick r:id="rId2"/>
              </a:rPr>
              <a:t>https://forms.yandex.ru/u/625e7b8daba0765fc820594c/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  <a:t>Всероссийская олимпиада</a:t>
            </a:r>
            <a:b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  <a:t>по искусственному интеллекту 2022</a:t>
            </a:r>
            <a:br>
              <a:rPr lang="ru-RU" sz="4000" b="1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4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Для учеников 8-11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классов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Старт подготовки к Олимпиаде ИИ на сайте 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  <a:hlinkClick r:id="rId2"/>
              </a:rPr>
              <a:t>https://olimp.edsoo.ru/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 с 1 июля 2022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года</a:t>
            </a:r>
          </a:p>
          <a:p>
            <a:pPr>
              <a:lnSpc>
                <a:spcPct val="80000"/>
              </a:lnSpc>
              <a:buNone/>
            </a:pP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Олимпиады Министерства просвещения</a:t>
            </a:r>
            <a:endParaRPr lang="ru-RU" sz="3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hlinkClick r:id="rId2"/>
              </a:rPr>
              <a:t>https://edu.gov.ru/activity/main_activities/olympiads/</a:t>
            </a:r>
            <a:endParaRPr lang="ru-RU" sz="2000" dirty="0" smtClean="0"/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Всероссийская олимпиада школьников «Высшая проба» (информатика)</a:t>
            </a:r>
          </a:p>
          <a:p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Всесибирская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открытая олимпиада школьников</a:t>
            </a:r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Олимпиада школьников «Ломоносов» (информатика)</a:t>
            </a:r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Олимпиада школьников Санкт-Петербургского  государственного университета (информатика)</a:t>
            </a:r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Открытая олимпиада школьников (НИУ ИТМО, Санкт-Петербург)</a:t>
            </a:r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Олимпиада Университета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Иннополис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«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Innopolis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Open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» (Олимпиада Университета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Иннополис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«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Innopolis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Open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»)</a:t>
            </a:r>
          </a:p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Олимпиада школьников «Гранит науки» (Санкт-Петербургский горный университет, </a:t>
            </a: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buNone/>
            </a:pP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458325" y="3313208"/>
            <a:ext cx="2286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Олимпиада Университета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Иннополис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«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Innopolis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Open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 </a:t>
            </a: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ссылки на страницы олимпиад, которые вошли в проект Перечня на грядущий учебный год:</a:t>
            </a:r>
            <a:r>
              <a:rPr lang="ru-RU" dirty="0" smtClean="0"/>
              <a:t> </a:t>
            </a:r>
            <a:r>
              <a:rPr lang="ru-RU" dirty="0" smtClean="0">
                <a:hlinkClick r:id="rId2"/>
              </a:rPr>
              <a:t>https://olimpiada.ru/article/1033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Можно тренироваться  по заданиям прошлых лет, чтобы решить, в каких состязаниях участвовать в новом сезоне!</a:t>
            </a:r>
            <a:b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/>
            </a:r>
            <a:b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Победители и призеры состязаний из утвержденного Перечня смогут претендовать на льготы при поступлении в российские вузы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3600" b="1" dirty="0" err="1">
                <a:solidFill>
                  <a:srgbClr val="FF0000"/>
                </a:solidFill>
                <a:latin typeface="Monotype Corsiva" pitchFamily="66" charset="0"/>
              </a:rPr>
              <a:t>Инфознайка</a:t>
            </a:r>
            <a:r>
              <a:rPr lang="ru-RU" altLang="ru-RU" sz="3600" b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br>
              <a:rPr lang="ru-RU" altLang="ru-RU" sz="3600" b="1" dirty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3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Конкурс 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по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информатике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. 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  <a:hlinkClick r:id="rId2"/>
              </a:rPr>
              <a:t>https://www.infoznaika.ru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  <a:hlinkClick r:id="rId2"/>
              </a:rPr>
              <a:t>/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(13-23 марта 2023)</a:t>
            </a:r>
          </a:p>
          <a:p>
            <a:pPr>
              <a:lnSpc>
                <a:spcPct val="80000"/>
              </a:lnSpc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Спасатели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: </a:t>
            </a:r>
            <a:r>
              <a:rPr lang="ru-RU" altLang="ru-RU" sz="2500" b="1" dirty="0" err="1">
                <a:solidFill>
                  <a:srgbClr val="0D5F30"/>
                </a:solidFill>
                <a:latin typeface="Calibri" pitchFamily="34" charset="0"/>
              </a:rPr>
              <a:t>Метапредметный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конкурс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 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  <a:hlinkClick r:id="rId3"/>
              </a:rPr>
              <a:t>https://spasateli.infoznaika.ru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  <a:hlinkClick r:id="rId3"/>
              </a:rPr>
              <a:t>/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(14-19 ноября 2022) </a:t>
            </a:r>
          </a:p>
          <a:p>
            <a:pPr>
              <a:lnSpc>
                <a:spcPct val="80000"/>
              </a:lnSpc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Найди 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ответ в WWW: Конкурс по коммуникационным технологиям.</a:t>
            </a:r>
            <a:b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  <a:hlinkClick r:id="rId4"/>
              </a:rPr>
              <a:t>https://search.infoznaika.ru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  <a:hlinkClick r:id="rId4"/>
              </a:rPr>
              <a:t>/</a:t>
            </a: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Конкурс КИТ: компьютеры информатика, технологии:</a:t>
            </a:r>
            <a:b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 23 ноября 2022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00306"/>
            <a:ext cx="4857784" cy="3334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600" b="1" dirty="0">
                <a:solidFill>
                  <a:srgbClr val="FF0000"/>
                </a:solidFill>
                <a:latin typeface="Monotype Corsiva" pitchFamily="66" charset="0"/>
              </a:rPr>
              <a:t>Центр детского и юношеского творчества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Межрегиональный конкурс анимационного творчества "Создай анимацию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!»</a:t>
            </a:r>
          </a:p>
          <a:p>
            <a:pPr>
              <a:buNone/>
            </a:pPr>
            <a:r>
              <a:rPr lang="en-US" altLang="ru-RU" sz="2500" b="1" dirty="0" smtClean="0">
                <a:solidFill>
                  <a:srgbClr val="0D5F30"/>
                </a:solidFill>
                <a:latin typeface="Calibri" pitchFamily="34" charset="0"/>
                <a:hlinkClick r:id="rId2"/>
              </a:rPr>
              <a:t>https://cdutt.edu.yar.ru/meropriyatiya/pro_meropriyatiya/2022/sozday_animatsiyu_.html</a:t>
            </a: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buNone/>
            </a:pP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rgbClr val="FF0000"/>
                </a:solidFill>
                <a:latin typeface="Monotype Corsiva" pitchFamily="66" charset="0"/>
              </a:rPr>
              <a:t>Олимпиады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Всероссийская олимпиада школьников</a:t>
            </a: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Олимпиады </a:t>
            </a:r>
            <a:r>
              <a:rPr lang="ru-RU" altLang="ru-RU" sz="2500" b="1" dirty="0" err="1">
                <a:solidFill>
                  <a:srgbClr val="0D5F30"/>
                </a:solidFill>
                <a:latin typeface="Calibri" pitchFamily="34" charset="0"/>
              </a:rPr>
              <a:t>Учи.ру</a:t>
            </a: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Олимпиада «Шаг в будущее» </a:t>
            </a:r>
            <a:r>
              <a:rPr lang="en-US" dirty="0" smtClean="0">
                <a:hlinkClick r:id="rId2"/>
              </a:rPr>
              <a:t>https://olimpiada.ru/news/24262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«8 бит» — первый </a:t>
            </a:r>
            <a:r>
              <a:rPr lang="ru-RU" alt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онлайн-фестиваль</a:t>
            </a:r>
            <a:r>
              <a:rPr lang="ru-RU" alt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alt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Яндекса</a:t>
            </a:r>
            <a:r>
              <a:rPr lang="ru-RU" alt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для школьников о технологиях и IT-профессиях!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С 5 по 11 сентября </a:t>
            </a:r>
          </a:p>
          <a:p>
            <a:pPr>
              <a:buNone/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    В программе мероприятия на любой вкус для тех, кто уже в школе думает связать свою жизнь с IT: </a:t>
            </a:r>
            <a:b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–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онлайн-лекции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от лучших экспертов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Яндекса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об искусственном интеллекте;</a:t>
            </a:r>
            <a:b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– мастер-классы по программированию и олимпиада от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Яндекс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Учебника</a:t>
            </a:r>
          </a:p>
          <a:p>
            <a:pPr>
              <a:buNone/>
            </a:pPr>
            <a:r>
              <a:rPr lang="ru-RU" sz="2800" dirty="0" smtClean="0"/>
              <a:t> </a:t>
            </a:r>
            <a:r>
              <a:rPr lang="en-US" sz="2500" dirty="0" smtClean="0">
                <a:hlinkClick r:id="rId2"/>
              </a:rPr>
              <a:t>https://clck.ru/vuYh4</a:t>
            </a: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 smtClean="0">
                <a:solidFill>
                  <a:srgbClr val="E84E1A"/>
                </a:solidFill>
                <a:latin typeface="Monotype Corsiva" pitchFamily="66" charset="0"/>
              </a:rPr>
              <a:t>Основные задачи, </a:t>
            </a:r>
            <a:r>
              <a:rPr lang="ru-RU" altLang="ru-RU" sz="4000" b="1" dirty="0">
                <a:solidFill>
                  <a:srgbClr val="E84E1A"/>
                </a:solidFill>
                <a:latin typeface="Monotype Corsiva" pitchFamily="66" charset="0"/>
              </a:rPr>
              <a:t>с</a:t>
            </a:r>
            <a:r>
              <a:rPr lang="ru-RU" altLang="ru-RU" sz="4000" b="1" dirty="0" smtClean="0">
                <a:solidFill>
                  <a:srgbClr val="E84E1A"/>
                </a:solidFill>
                <a:latin typeface="Monotype Corsiva" pitchFamily="66" charset="0"/>
              </a:rPr>
              <a:t>тоящие перед системой образования в новом учебном году</a:t>
            </a:r>
            <a:endParaRPr lang="ru-RU" altLang="ru-RU" sz="4000" b="1" dirty="0">
              <a:solidFill>
                <a:srgbClr val="E84E1A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начало работы по обновленным ФГОС,</a:t>
            </a: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 эффективное использование цифровой образовательной среды, </a:t>
            </a: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сопровождение школьных управленческих команд, </a:t>
            </a: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реализация проектов «Школа </a:t>
            </a:r>
            <a:r>
              <a:rPr lang="ru-RU" altLang="ru-RU" sz="2500" b="1" dirty="0" err="1">
                <a:solidFill>
                  <a:srgbClr val="0D5F30"/>
                </a:solidFill>
                <a:latin typeface="Calibri" pitchFamily="34" charset="0"/>
              </a:rPr>
              <a:t>Минпросвещения</a:t>
            </a:r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 России» и «Разговоры о важном», </a:t>
            </a:r>
          </a:p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работа со школами с низкими образовательными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результатами</a:t>
            </a:r>
          </a:p>
          <a:p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ОГЭ -2023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    На сайте ФИПИ в разделе ОГЭ/Демоверсии, спецификации, кодификаторы опубликованы проекты документов, определяющих структуру и содержание контрольных измерительных материалов ОГЭ 2023 года.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hlinkClick r:id="rId2" tooltip="https://fipi.ru/oge/demoversii-specifikacii-kodifikatory"/>
              </a:rPr>
              <a:t>https://fipi.ru/oge/demoversii-specifikacii-kodifikat..</a:t>
            </a: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    Изменения структуры и содержания КИМ отсутствуют. В задания 13.1 и 13.2 внесён перечень допустимых форматов файла ответа.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928670"/>
            <a:ext cx="40005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214414" y="2786058"/>
            <a:ext cx="463832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base">
              <a:spcBef>
                <a:spcPct val="20000"/>
              </a:spcBef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Диагностика </a:t>
            </a:r>
            <a:r>
              <a:rPr lang="ru-RU" altLang="ru-RU" sz="2500" b="1" dirty="0" err="1" smtClean="0">
                <a:solidFill>
                  <a:srgbClr val="0D5F30"/>
                </a:solidFill>
                <a:latin typeface="Calibri" pitchFamily="34" charset="0"/>
              </a:rPr>
              <a:t>профкомпетенций</a:t>
            </a:r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3714752"/>
            <a:ext cx="4286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http://cnppm.iro.yar.ru/?cat=9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4000" b="1" dirty="0" smtClean="0">
                <a:solidFill>
                  <a:srgbClr val="E84E1A"/>
                </a:solidFill>
                <a:latin typeface="Monotype Corsiva" pitchFamily="66" charset="0"/>
              </a:rPr>
              <a:t>Олимпиада ПРО</a:t>
            </a:r>
            <a:r>
              <a:rPr lang="en-US" altLang="ru-RU" sz="4000" b="1" dirty="0" smtClean="0">
                <a:solidFill>
                  <a:srgbClr val="E84E1A"/>
                </a:solidFill>
                <a:latin typeface="Monotype Corsiva" pitchFamily="66" charset="0"/>
              </a:rPr>
              <a:t>-IT</a:t>
            </a:r>
            <a:endParaRPr lang="ru-RU" altLang="ru-RU" sz="4000" b="1" dirty="0">
              <a:solidFill>
                <a:srgbClr val="E84E1A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     Всероссийская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профессиональная олимпиада для учителей «ПРО-</a:t>
            </a:r>
            <a:r>
              <a:rPr lang="en-US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IT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».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Интеллектуальное соревнование учителей самого молодого предмета в российской </a:t>
            </a:r>
            <a:r>
              <a:rPr lang="ru-RU" altLang="ru-RU" sz="2500" b="1" dirty="0" smtClean="0">
                <a:solidFill>
                  <a:srgbClr val="0D5F30"/>
                </a:solidFill>
                <a:latin typeface="Calibri" pitchFamily="34" charset="0"/>
              </a:rPr>
              <a:t>школе</a:t>
            </a:r>
            <a:endParaRPr lang="ru-RU" altLang="ru-RU" sz="2500" b="1" dirty="0" smtClean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4000" b="1" dirty="0">
                <a:solidFill>
                  <a:srgbClr val="E84E1A"/>
                </a:solidFill>
                <a:latin typeface="Monotype Corsiva" pitchFamily="66" charset="0"/>
              </a:rPr>
              <a:t>Августовка «</a:t>
            </a:r>
            <a:r>
              <a:rPr lang="ru-RU" altLang="ru-RU" sz="4000" b="1" dirty="0" err="1">
                <a:solidFill>
                  <a:srgbClr val="E84E1A"/>
                </a:solidFill>
                <a:latin typeface="Monotype Corsiva" pitchFamily="66" charset="0"/>
              </a:rPr>
              <a:t>Учи.ру</a:t>
            </a:r>
            <a:r>
              <a:rPr lang="ru-RU" altLang="ru-RU" sz="4000" b="1" dirty="0">
                <a:solidFill>
                  <a:srgbClr val="E84E1A"/>
                </a:solidFill>
                <a:latin typeface="Monotype Corsiva" pitchFamily="66" charset="0"/>
              </a:rPr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      На </a:t>
            </a:r>
            <a:r>
              <a:rPr lang="ru-RU" altLang="ru-RU" sz="2700" b="1" dirty="0">
                <a:solidFill>
                  <a:srgbClr val="0D5F30"/>
                </a:solidFill>
                <a:latin typeface="Calibri" pitchFamily="34" charset="0"/>
              </a:rPr>
              <a:t>сессии «Новые роли учителя» в рамках всероссийской </a:t>
            </a:r>
            <a:r>
              <a:rPr lang="ru-RU" altLang="ru-RU" sz="2700" b="1" dirty="0" err="1">
                <a:solidFill>
                  <a:srgbClr val="0D5F30"/>
                </a:solidFill>
                <a:latin typeface="Calibri" pitchFamily="34" charset="0"/>
              </a:rPr>
              <a:t>онлайн-конференции</a:t>
            </a:r>
            <a:r>
              <a:rPr lang="ru-RU" altLang="ru-RU" sz="2700" b="1" dirty="0">
                <a:solidFill>
                  <a:srgbClr val="0D5F30"/>
                </a:solidFill>
                <a:latin typeface="Calibri" pitchFamily="34" charset="0"/>
              </a:rPr>
              <a:t> «Августовка „</a:t>
            </a:r>
            <a:r>
              <a:rPr lang="ru-RU" altLang="ru-RU" sz="2700" b="1" dirty="0" err="1">
                <a:solidFill>
                  <a:srgbClr val="0D5F30"/>
                </a:solidFill>
                <a:latin typeface="Calibri" pitchFamily="34" charset="0"/>
              </a:rPr>
              <a:t>Учи.ру</a:t>
            </a:r>
            <a:r>
              <a:rPr lang="ru-RU" altLang="ru-RU" sz="2700" b="1" dirty="0">
                <a:solidFill>
                  <a:srgbClr val="0D5F30"/>
                </a:solidFill>
                <a:latin typeface="Calibri" pitchFamily="34" charset="0"/>
              </a:rPr>
              <a:t>“ — 2022» эксперты обсудили, каких навыков и результатов ждут от современных учителей и зачем нужны неформальные учительские </a:t>
            </a: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сообщества, </a:t>
            </a:r>
            <a:r>
              <a:rPr lang="ru-RU" altLang="ru-RU" sz="2700" b="1" dirty="0">
                <a:solidFill>
                  <a:srgbClr val="0D5F30"/>
                </a:solidFill>
                <a:latin typeface="Calibri" pitchFamily="34" charset="0"/>
              </a:rPr>
              <a:t>ч</a:t>
            </a:r>
            <a:r>
              <a:rPr lang="ru-RU" altLang="ru-RU" sz="2700" b="1" dirty="0" smtClean="0">
                <a:solidFill>
                  <a:srgbClr val="0D5F30"/>
                </a:solidFill>
                <a:latin typeface="Calibri" pitchFamily="34" charset="0"/>
              </a:rPr>
              <a:t>то должен знать и уметь современный учитель, как ему развиваться. </a:t>
            </a:r>
            <a:endParaRPr lang="ru-RU" altLang="ru-RU" sz="2700" b="1" dirty="0">
              <a:solidFill>
                <a:srgbClr val="0D5F3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hlinkClick r:id="rId2"/>
              </a:rPr>
              <a:t>https://uchi.ru/webinars/webinar/5711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4000" b="1" dirty="0" smtClean="0">
                <a:solidFill>
                  <a:srgbClr val="E84E1A"/>
                </a:solidFill>
                <a:latin typeface="Monotype Corsiva" pitchFamily="66" charset="0"/>
              </a:rPr>
              <a:t>Цифровая дидактика</a:t>
            </a:r>
            <a:endParaRPr lang="ru-RU" altLang="ru-RU" sz="4000" b="1" dirty="0">
              <a:solidFill>
                <a:srgbClr val="E84E1A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МГПУ, ВШЭ и другие запланировали конференцию "Цифровая дидактика». Регистрироваться здесь: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http://didact.ru/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812799"/>
            <a:ext cx="4038600" cy="210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3200" b="1" dirty="0">
                <a:solidFill>
                  <a:srgbClr val="E84E1A"/>
                </a:solidFill>
                <a:latin typeface="Monotype Corsiva" pitchFamily="66" charset="0"/>
              </a:rPr>
              <a:t>Министерство просвещения Российской Федерации утвердило состав совета </a:t>
            </a:r>
            <a:r>
              <a:rPr lang="ru-RU" altLang="ru-RU" sz="3200" b="1" dirty="0" err="1">
                <a:solidFill>
                  <a:srgbClr val="E84E1A"/>
                </a:solidFill>
                <a:latin typeface="Monotype Corsiva" pitchFamily="66" charset="0"/>
              </a:rPr>
              <a:t>учителей-блогеров</a:t>
            </a:r>
            <a:r>
              <a:rPr lang="ru-RU" altLang="ru-RU" sz="3200" b="1" dirty="0">
                <a:solidFill>
                  <a:srgbClr val="E84E1A"/>
                </a:solidFill>
                <a:latin typeface="Monotype Corsiva" pitchFamily="66" charset="0"/>
              </a:rPr>
              <a:t> при ведомственном общественном совете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500" b="1" dirty="0">
                <a:solidFill>
                  <a:srgbClr val="0D5F30"/>
                </a:solidFill>
                <a:latin typeface="Calibri" pitchFamily="34" charset="0"/>
              </a:rPr>
              <a:t>Все участники – практикующие педагоги, активно ведущие аккаунты в социальных сетях</a:t>
            </a:r>
          </a:p>
          <a:p>
            <a:endParaRPr lang="ru-RU" altLang="ru-RU" sz="2500" b="1" dirty="0">
              <a:solidFill>
                <a:srgbClr val="0D5F30"/>
              </a:solidFill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План мероприятий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Десятилетия </a:t>
            </a:r>
            <a:r>
              <a:rPr lang="ru-RU" sz="3600" b="1" dirty="0">
                <a:solidFill>
                  <a:srgbClr val="FF0000"/>
                </a:solidFill>
                <a:latin typeface="Monotype Corsiva" pitchFamily="66" charset="0"/>
              </a:rPr>
              <a:t>науки и технологий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План утвержден </a:t>
            </a: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правительством РФ </a:t>
            </a:r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2022 </a:t>
            </a: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г. </a:t>
            </a:r>
          </a:p>
          <a:p>
            <a:pPr algn="ctr">
              <a:buNone/>
            </a:pP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План решает три основные задачи:</a:t>
            </a:r>
          </a:p>
          <a:p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привлечение </a:t>
            </a: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талантливой молодежи в сферу исследований и </a:t>
            </a:r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разработок;</a:t>
            </a:r>
            <a:endParaRPr lang="ru-RU" altLang="ru-RU" sz="4000" b="1" dirty="0">
              <a:solidFill>
                <a:srgbClr val="0D5F30"/>
              </a:solidFill>
              <a:latin typeface="Calibri" pitchFamily="34" charset="0"/>
            </a:endParaRPr>
          </a:p>
          <a:p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содействие </a:t>
            </a: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вовлечению исследователей и разработчиков в решение важнейших задач развития общества и страны;</a:t>
            </a:r>
          </a:p>
          <a:p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 </a:t>
            </a:r>
            <a:r>
              <a:rPr lang="ru-RU" altLang="ru-RU" sz="4000" b="1" dirty="0" smtClean="0">
                <a:solidFill>
                  <a:srgbClr val="0D5F30"/>
                </a:solidFill>
                <a:latin typeface="Calibri" pitchFamily="34" charset="0"/>
              </a:rPr>
              <a:t>повышение </a:t>
            </a: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доступности информации о достижениях и перспективах российской науки для граждан РФ.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altLang="ru-RU" sz="4000" b="1" dirty="0">
                <a:solidFill>
                  <a:srgbClr val="0D5F30"/>
                </a:solidFill>
                <a:latin typeface="Calibri" pitchFamily="34" charset="0"/>
              </a:rPr>
              <a:t>Подробнее по ссылке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>
                <a:hlinkClick r:id="rId2" tooltip="http://static.government.ru/media/files/YEA0RP13TXUnHadIrmsTUe6ZgQZxBBiQ.pdf"/>
              </a:rPr>
              <a:t>http://static.government.ru/media/files/YEA0RP13TXUnH..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Всероссийская акция «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ИТ-диктант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55000" lnSpcReduction="20000"/>
          </a:bodyPr>
          <a:lstStyle/>
          <a:p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Мероприятие приурочено ко Дню программиста в России: праздник ежегодно отмечается в 256-й день года, что символизирует множество значений, которые можно выразить при помощи восьмиразрядного байта.</a:t>
            </a:r>
            <a:b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В 2022 году </a:t>
            </a:r>
            <a:r>
              <a:rPr lang="ru-RU" altLang="ru-RU" sz="4500" b="1" dirty="0" err="1" smtClean="0">
                <a:solidFill>
                  <a:srgbClr val="0D5F30"/>
                </a:solidFill>
                <a:latin typeface="Calibri" pitchFamily="34" charset="0"/>
              </a:rPr>
              <a:t>ИТ-диктант</a:t>
            </a:r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 состоится 13 сентября.</a:t>
            </a:r>
            <a:b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</a:br>
            <a:r>
              <a:rPr lang="ru-RU" altLang="ru-RU" sz="4500" b="1" dirty="0" err="1" smtClean="0">
                <a:solidFill>
                  <a:srgbClr val="0D5F30"/>
                </a:solidFill>
                <a:latin typeface="Calibri" pitchFamily="34" charset="0"/>
              </a:rPr>
              <a:t>ИТ-диктант</a:t>
            </a:r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 — это набор тестовых заданий разного уровня сложности, от основ работы с компьютерной техникой и навыков использования </a:t>
            </a:r>
            <a:r>
              <a:rPr lang="ru-RU" altLang="ru-RU" sz="4500" b="1" dirty="0" err="1" smtClean="0">
                <a:solidFill>
                  <a:srgbClr val="0D5F30"/>
                </a:solidFill>
                <a:latin typeface="Calibri" pitchFamily="34" charset="0"/>
              </a:rPr>
              <a:t>интернет-ресурсов</a:t>
            </a:r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 до познаний в таких темах, как </a:t>
            </a:r>
            <a:r>
              <a:rPr lang="ru-RU" altLang="ru-RU" sz="4500" b="1" dirty="0" err="1" smtClean="0">
                <a:solidFill>
                  <a:srgbClr val="0D5F30"/>
                </a:solidFill>
                <a:latin typeface="Calibri" pitchFamily="34" charset="0"/>
              </a:rPr>
              <a:t>блокчейн</a:t>
            </a:r>
            <a:r>
              <a:rPr lang="ru-RU" altLang="ru-RU" sz="4500" b="1" dirty="0" smtClean="0">
                <a:solidFill>
                  <a:srgbClr val="0D5F30"/>
                </a:solidFill>
                <a:latin typeface="Calibri" pitchFamily="34" charset="0"/>
              </a:rPr>
              <a:t> и интернет вещей.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altLang="ru-RU" sz="4400" b="1" dirty="0" smtClean="0">
                <a:solidFill>
                  <a:srgbClr val="0D5F30"/>
                </a:solidFill>
                <a:latin typeface="Calibri" pitchFamily="34" charset="0"/>
              </a:rPr>
              <a:t>Подробности и регистрация: </a:t>
            </a:r>
            <a:r>
              <a:rPr lang="ru-RU" sz="4200" dirty="0" smtClean="0">
                <a:hlinkClick r:id="rId2"/>
              </a:rPr>
              <a:t>https://ит-диктант.рф</a:t>
            </a:r>
            <a:endParaRPr lang="ru-RU" sz="4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5358D-4A8D-43E3-B4FD-FB5EBEB1736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499</Words>
  <Application>Microsoft Office PowerPoint</Application>
  <PresentationFormat>Экран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Педагогические инновации, конкурсы, ОГЭ 2022-2023</vt:lpstr>
      <vt:lpstr>Основные задачи, стоящие перед системой образования в новом учебном году</vt:lpstr>
      <vt:lpstr>Слайд 3</vt:lpstr>
      <vt:lpstr>Олимпиада ПРО-IT</vt:lpstr>
      <vt:lpstr>Августовка «Учи.ру»</vt:lpstr>
      <vt:lpstr>Цифровая дидактика</vt:lpstr>
      <vt:lpstr>Министерство просвещения Российской Федерации утвердило состав совета учителей-блогеров при ведомственном общественном совете</vt:lpstr>
      <vt:lpstr>План мероприятий  Десятилетия науки и технологий</vt:lpstr>
      <vt:lpstr>Всероссийская акция «ИТ-диктант»</vt:lpstr>
      <vt:lpstr>«Цифровой триатлон 2022»</vt:lpstr>
      <vt:lpstr>Как стать участником цифрового триатлона</vt:lpstr>
      <vt:lpstr>Всероссийская олимпиада по искусственному интеллекту 2022 </vt:lpstr>
      <vt:lpstr>Олимпиады Министерства просвещения</vt:lpstr>
      <vt:lpstr>Слайд 14</vt:lpstr>
      <vt:lpstr>Инфознайка  </vt:lpstr>
      <vt:lpstr>Конкурс КИТ: компьютеры информатика, технологии:  23 ноября 2022</vt:lpstr>
      <vt:lpstr>Центр детского и юношеского творчества</vt:lpstr>
      <vt:lpstr>Олимпиады</vt:lpstr>
      <vt:lpstr>«8 бит» — первый онлайн-фестиваль Яндекса для школьников о технологиях и IT-профессиях! </vt:lpstr>
      <vt:lpstr>ОГЭ -2023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43</cp:revision>
  <dcterms:created xsi:type="dcterms:W3CDTF">2022-09-08T13:07:19Z</dcterms:created>
  <dcterms:modified xsi:type="dcterms:W3CDTF">2022-09-09T09:12:19Z</dcterms:modified>
</cp:coreProperties>
</file>