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effectLst/>
              </a:rPr>
              <a:t>Поэтапное введение обновленных ФГОС ООО планируется с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1 сентября 2022 года</c:v>
                </c:pt>
                <c:pt idx="1">
                  <c:v>1 января 2023 года</c:v>
                </c:pt>
                <c:pt idx="2">
                  <c:v>1 декабря 2022 года</c:v>
                </c:pt>
                <c:pt idx="3">
                  <c:v>1 июля 2022 года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66-43EB-AB48-24A57A2FA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26069344"/>
        <c:axId val="226070912"/>
      </c:barChart>
      <c:catAx>
        <c:axId val="226069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70912"/>
        <c:crosses val="autoZero"/>
        <c:auto val="1"/>
        <c:lblAlgn val="ctr"/>
        <c:lblOffset val="100"/>
        <c:noMultiLvlLbl val="0"/>
      </c:catAx>
      <c:valAx>
        <c:axId val="2260709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69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Ведущая компетенция учителя, показывающая его готовность к реализации целей обновленных ФГОС - это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4AB-46E1-9571-873681B67FC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4AB-46E1-9571-873681B67FC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4AB-46E1-9571-873681B67FC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4AB-46E1-9571-873681B67FC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умение разрабатывать рабочую программу по предмету</c:v>
                </c:pt>
                <c:pt idx="1">
                  <c:v>способность к организации разных видов учебной деятельности</c:v>
                </c:pt>
                <c:pt idx="2">
                  <c:v>умение разрабатывать задания по функциональной грамотности</c:v>
                </c:pt>
                <c:pt idx="3">
                  <c:v>владение предметным содержанием на углубленном уровне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4AB-46E1-9571-873681B67F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6071304"/>
        <c:axId val="226068952"/>
      </c:barChart>
      <c:valAx>
        <c:axId val="22606895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71304"/>
        <c:crosses val="autoZero"/>
        <c:crossBetween val="between"/>
      </c:valAx>
      <c:catAx>
        <c:axId val="226071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68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Отметьте обязательные разделы рабочей программы предмета согласно ФГОС ООО 2021 года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тематическое планирование с указанием количества академических часов, отводимых на освоение каждой темы учебного предмета</c:v>
                </c:pt>
                <c:pt idx="1">
                  <c:v>содержание учебного предмета</c:v>
                </c:pt>
                <c:pt idx="2">
                  <c:v>планируемые результаты освоения учебного предмета</c:v>
                </c:pt>
                <c:pt idx="3">
                  <c:v>пояснительная записка</c:v>
                </c:pt>
                <c:pt idx="4">
                  <c:v>календарно-тематическое планирование учебного предмета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0.1111111111111111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4D-490F-B36E-011F050723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068168"/>
        <c:axId val="226072480"/>
      </c:barChart>
      <c:valAx>
        <c:axId val="22607248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68168"/>
        <c:crosses val="autoZero"/>
        <c:crossBetween val="between"/>
      </c:valAx>
      <c:catAx>
        <c:axId val="2260681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724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Закончите утверждение: изучение информатики базового уровня предусматривается ...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E91-4151-B4C7-9313DB21A7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91-4151-B4C7-9313DB21A7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E91-4151-B4C7-9313DB21A7F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E91-4151-B4C7-9313DB21A7F0}"/>
              </c:ext>
            </c:extLst>
          </c:dPt>
          <c:cat>
            <c:strRef>
              <c:f>Лист1!$A$2:$A$5</c:f>
              <c:strCache>
                <c:ptCount val="4"/>
                <c:pt idx="0">
                  <c:v>в 7-9 классах - по 1 часу в неделю</c:v>
                </c:pt>
                <c:pt idx="1">
                  <c:v>в 5-6 классах - по 1 часу, в 7-9 классах - по 2 часа в неделю</c:v>
                </c:pt>
                <c:pt idx="2">
                  <c:v>в 5-9 классах - по 1 часу в неделю</c:v>
                </c:pt>
                <c:pt idx="3">
                  <c:v>в 6-9 классах - по 1 часу в неделю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E91-4151-B4C7-9313DB21A7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Раздел "Цифровая грамотность" программы по информатике включает несколько подразделов. Какой из них отсутствует в программе для 7 классов?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6FF-4E65-88AC-468F7CD1793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6FF-4E65-88AC-468F7CD1793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6FF-4E65-88AC-468F7CD1793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6FF-4E65-88AC-468F7CD179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Работа в информационном пространстве</c:v>
                </c:pt>
                <c:pt idx="1">
                  <c:v>Компьютер  — универсальное устройство обработки данных</c:v>
                </c:pt>
                <c:pt idx="2">
                  <c:v>Программы и данные</c:v>
                </c:pt>
                <c:pt idx="3">
                  <c:v>Компьютерные сети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6FF-4E65-88AC-468F7CD179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6074048"/>
        <c:axId val="226069736"/>
      </c:barChart>
      <c:valAx>
        <c:axId val="22606973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74048"/>
        <c:crosses val="autoZero"/>
        <c:crossBetween val="between"/>
      </c:valAx>
      <c:catAx>
        <c:axId val="226074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69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Что из нижеперечисленных ресурсов не относится к электронным (цифровым) образовательным ресурсам, являющимися учебно-методическими материалами: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раздел «Файлы» на платформе "Сферум"</c:v>
                </c:pt>
                <c:pt idx="1">
                  <c:v>блог учителя</c:v>
                </c:pt>
                <c:pt idx="2">
                  <c:v>игровые программы</c:v>
                </c:pt>
                <c:pt idx="3">
                  <c:v>мультимедийные программы</c:v>
                </c:pt>
                <c:pt idx="4">
                  <c:v>электронные учебники и задачники</c:v>
                </c:pt>
                <c:pt idx="5">
                  <c:v>электронные библиотеки</c:v>
                </c:pt>
                <c:pt idx="6">
                  <c:v>коллекции цифровых образовательных ресурсов</c:v>
                </c:pt>
                <c:pt idx="7">
                  <c:v>виртуальные лаборатории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1</c:v>
                </c:pt>
                <c:pt idx="1">
                  <c:v>1</c:v>
                </c:pt>
                <c:pt idx="2">
                  <c:v>0.1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F5-4432-B882-7C681A3350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26070520"/>
        <c:axId val="226072872"/>
      </c:barChart>
      <c:catAx>
        <c:axId val="226070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72872"/>
        <c:crosses val="autoZero"/>
        <c:auto val="1"/>
        <c:lblAlgn val="ctr"/>
        <c:lblOffset val="100"/>
        <c:noMultiLvlLbl val="0"/>
      </c:catAx>
      <c:valAx>
        <c:axId val="22607287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70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Какой из перечисленных ниже результатов обучения подлежит оцениванию с выставлением отметки?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0DA-4545-A08C-62C5D4AE468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0DA-4545-A08C-62C5D4AE468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0DA-4545-A08C-62C5D4AE468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0DA-4545-A08C-62C5D4AE468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0DA-4545-A08C-62C5D4AE46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Естественно-научные знания</c:v>
                </c:pt>
                <c:pt idx="1">
                  <c:v>Развитие гражданской активности</c:v>
                </c:pt>
                <c:pt idx="2">
                  <c:v>Креативные способности</c:v>
                </c:pt>
                <c:pt idx="3">
                  <c:v>Коммуникативные умения</c:v>
                </c:pt>
                <c:pt idx="4">
                  <c:v>Гражданская позиция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0DA-4545-A08C-62C5D4AE46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26066992"/>
        <c:axId val="226073656"/>
      </c:barChart>
      <c:valAx>
        <c:axId val="22607365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66992"/>
        <c:crosses val="autoZero"/>
        <c:crossBetween val="between"/>
      </c:valAx>
      <c:catAx>
        <c:axId val="2260669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73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 какому разделу программы относится подраздел "Электронные таблицы"?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Информационные технологии</c:v>
                </c:pt>
                <c:pt idx="1">
                  <c:v>Цифровая грамотность</c:v>
                </c:pt>
                <c:pt idx="2">
                  <c:v>Теоретические основы информатики</c:v>
                </c:pt>
                <c:pt idx="3">
                  <c:v>Алгоритмы и программирование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0.95</c:v>
                </c:pt>
                <c:pt idx="1">
                  <c:v>0.05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FD-4ADA-B51A-2E80986CDF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924960"/>
        <c:axId val="303928488"/>
      </c:barChart>
      <c:catAx>
        <c:axId val="303924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28488"/>
        <c:crosses val="autoZero"/>
        <c:auto val="1"/>
        <c:lblAlgn val="ctr"/>
        <c:lblOffset val="100"/>
        <c:noMultiLvlLbl val="0"/>
      </c:catAx>
      <c:valAx>
        <c:axId val="30392848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24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Каким образом предметные результаты по учебным предметам "Математика" и "Информатика" представлены во ФГОС ООО?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Оба предмета на базовом и на углубленном уровне</c:v>
                </c:pt>
                <c:pt idx="1">
                  <c:v>Математика на базовом и на углубленном уровне, информатика только на базовом уровне</c:v>
                </c:pt>
                <c:pt idx="2">
                  <c:v>Оба предмета только на базовом уровне</c:v>
                </c:pt>
                <c:pt idx="3">
                  <c:v>Информатика на базовом и на углубленном уровне, математика только на базовом уровне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0.9</c:v>
                </c:pt>
                <c:pt idx="1">
                  <c:v>0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C1F-4798-A90D-565905C4550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924568"/>
        <c:axId val="303925352"/>
      </c:barChart>
      <c:catAx>
        <c:axId val="303924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25352"/>
        <c:crosses val="autoZero"/>
        <c:auto val="1"/>
        <c:lblAlgn val="ctr"/>
        <c:lblOffset val="100"/>
        <c:noMultiLvlLbl val="0"/>
      </c:catAx>
      <c:valAx>
        <c:axId val="30392535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24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Zh3XaOKdQw" TargetMode="External"/><Relationship Id="rId2" Type="http://schemas.openxmlformats.org/officeDocument/2006/relationships/hyperlink" Target="https://lbz.ru/metodist/authors/informatika/3/eor7.php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subject/lesson/7316/start/251065/" TargetMode="External"/><Relationship Id="rId7" Type="http://schemas.openxmlformats.org/officeDocument/2006/relationships/hyperlink" Target="https://www.youtube.com/watch?v=TNrWfY4hMvg&amp;feature=youtu.be" TargetMode="External"/><Relationship Id="rId2" Type="http://schemas.openxmlformats.org/officeDocument/2006/relationships/hyperlink" Target="https://lbz.ru/metodist/authors/informatika/3/eor7.ph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PZst2UNLJxs&amp;feature=youtu.be" TargetMode="External"/><Relationship Id="rId5" Type="http://schemas.openxmlformats.org/officeDocument/2006/relationships/hyperlink" Target="https://resh.edu.ru/subject/lesson/7320/start/250960/" TargetMode="External"/><Relationship Id="rId4" Type="http://schemas.openxmlformats.org/officeDocument/2006/relationships/hyperlink" Target="https://www.youtube.com/watch?v=ZHH6e-3nXBw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subject/lesson/7319/start/250680/" TargetMode="External"/><Relationship Id="rId2" Type="http://schemas.openxmlformats.org/officeDocument/2006/relationships/hyperlink" Target="https://lbz.ru/metodist/authors/informatika/3/eor7.php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esh.edu.ru/subject/lesson/7318/start/250750/" TargetMode="External"/><Relationship Id="rId4" Type="http://schemas.openxmlformats.org/officeDocument/2006/relationships/hyperlink" Target="https://www.youtube.com/watch?v=ZPnIc9lSsdc&amp;feature=youtu.b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resh.edu.ru/subject/lesson/7322/start/295253/" TargetMode="External"/><Relationship Id="rId3" Type="http://schemas.openxmlformats.org/officeDocument/2006/relationships/hyperlink" Target="https://www.youtube.com/watch?v=RRMTuDJ9-4o" TargetMode="External"/><Relationship Id="rId7" Type="http://schemas.openxmlformats.org/officeDocument/2006/relationships/hyperlink" Target="https://www.youtube.com/watch?v=_qA0F0foJLI&amp;t" TargetMode="External"/><Relationship Id="rId2" Type="http://schemas.openxmlformats.org/officeDocument/2006/relationships/hyperlink" Target="https://lbz.ru/metodist/authors/informatika/3/eor7.ph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R4CferV9X2A" TargetMode="External"/><Relationship Id="rId5" Type="http://schemas.openxmlformats.org/officeDocument/2006/relationships/hyperlink" Target="https://www.youtube.com/watch?v=HLmprML_n-k" TargetMode="External"/><Relationship Id="rId4" Type="http://schemas.openxmlformats.org/officeDocument/2006/relationships/hyperlink" Target="https://resh.edu.ru/subject/lesson/7331/start/250575/" TargetMode="External"/><Relationship Id="rId9" Type="http://schemas.openxmlformats.org/officeDocument/2006/relationships/hyperlink" Target="https://resh.edu.ru/subject/lesson/7330/start/250610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subject/lesson/7328/start/250645/" TargetMode="External"/><Relationship Id="rId7" Type="http://schemas.openxmlformats.org/officeDocument/2006/relationships/hyperlink" Target="https://resh.edu.ru/subject/lesson/7326/start/274231/" TargetMode="External"/><Relationship Id="rId2" Type="http://schemas.openxmlformats.org/officeDocument/2006/relationships/hyperlink" Target="https://lbz.ru/metodist/authors/informatika/3/eor7.ph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J5Vw75rnTjI" TargetMode="External"/><Relationship Id="rId5" Type="http://schemas.openxmlformats.org/officeDocument/2006/relationships/hyperlink" Target="https://resh.edu.ru/subject/lesson/7329/start/251100/" TargetMode="External"/><Relationship Id="rId4" Type="http://schemas.openxmlformats.org/officeDocument/2006/relationships/hyperlink" Target="https://www.youtube.com/watch?v=d4v6yl5BED4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subject/lesson/7321/start/250890/" TargetMode="External"/><Relationship Id="rId2" Type="http://schemas.openxmlformats.org/officeDocument/2006/relationships/hyperlink" Target="https://lbz.ru/metodist/authors/informatika/3/eor7.php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bosova.ru/metodist/authors/informatika/3/files/ikr7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dsoo.ru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bz.ru/metodist/authors/informatika/3/eor7.php" TargetMode="External"/><Relationship Id="rId2" Type="http://schemas.openxmlformats.org/officeDocument/2006/relationships/hyperlink" Target="https://resh.edu.ru/subject/lesson/7315/start/250925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2ymsk4IVY8g" TargetMode="External"/><Relationship Id="rId5" Type="http://schemas.openxmlformats.org/officeDocument/2006/relationships/hyperlink" Target="https://www.youtube.com/watch?v=HEvbfetdR7o" TargetMode="External"/><Relationship Id="rId4" Type="http://schemas.openxmlformats.org/officeDocument/2006/relationships/hyperlink" Target="https://resh.edu.ru/subject/lesson/7317/start/296298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esh.edu.ru/subject/lesson/7323/start/250820/" TargetMode="External"/><Relationship Id="rId3" Type="http://schemas.openxmlformats.org/officeDocument/2006/relationships/hyperlink" Target="https://resh.edu.ru/subject/lesson/7325/start/250715/" TargetMode="External"/><Relationship Id="rId7" Type="http://schemas.openxmlformats.org/officeDocument/2006/relationships/hyperlink" Target="https://www.youtube.com/watch?v=10oz_RSJpNQ" TargetMode="External"/><Relationship Id="rId2" Type="http://schemas.openxmlformats.org/officeDocument/2006/relationships/hyperlink" Target="https://lbz.ru/metodist/authors/informatika/3/eor7.ph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esh.edu.ru/subject/lesson/7324/start/274196/" TargetMode="External"/><Relationship Id="rId5" Type="http://schemas.openxmlformats.org/officeDocument/2006/relationships/hyperlink" Target="https://www.youtube.com/watch?v=MXjP2UTfm74" TargetMode="External"/><Relationship Id="rId4" Type="http://schemas.openxmlformats.org/officeDocument/2006/relationships/hyperlink" Target="https://www.youtube.com/watch?v=clfHlrbUY1M" TargetMode="External"/><Relationship Id="rId9" Type="http://schemas.openxmlformats.org/officeDocument/2006/relationships/hyperlink" Target="https://resh.edu.ru/subject/lesson/7317/start/296298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b="1" dirty="0"/>
              <a:t>Обновленные ФГОС: рабочая программа учителя информатики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43575" y="4572000"/>
            <a:ext cx="4310929" cy="48480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Белянчева С.Ю., старший методист ГАУ ДПО ЯО ИРО, центр информационных технологий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35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77255"/>
              </p:ext>
            </p:extLst>
          </p:nvPr>
        </p:nvGraphicFramePr>
        <p:xfrm>
          <a:off x="0" y="0"/>
          <a:ext cx="12087617" cy="311576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77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0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97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9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5409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3586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33192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9774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Наименование разделов и тем программы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>
                          <a:effectLst/>
                          <a:latin typeface="+mn-lt"/>
                        </a:rPr>
                      </a:br>
                      <a:r>
                        <a:rPr lang="ru-RU" sz="1200">
                          <a:effectLst/>
                          <a:latin typeface="+mn-lt"/>
                        </a:rPr>
                        <a:t>изучения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 деятельности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Виды, формы контроля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Электронные (цифровые) образовательные ресурсы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44901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Компьютерные сети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Раскрывать смысл изучаемых понятий; </a:t>
                      </a:r>
                    </a:p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Осуществлять поиск информации по ключевым словам и по изображению; </a:t>
                      </a:r>
                    </a:p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Проверять достоверность информации, найденной в сети Интернет; </a:t>
                      </a:r>
                    </a:p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Восстанавливать адрес веб-ресурса из имеющихся фрагментов; Осуществлять взаимодействие посредством электронной почты, видеоконференцсвязи;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Контрольная работа; Практическая работа; Устный опрос; Самооценка с использованием «Оценочного листа»; Письменный контроль; Тестирование; Диктант;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 lvl="0" indent="0" algn="l" defTabSz="914400" rtl="0" eaLnBrk="1" fontAlgn="auto" latinLnBrk="0" hangingPunct="1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https://lbz.ru/metodist/authors/informatika/3/eor7.php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https://www.youtube.com/watch?v=dZh3XaOKdQw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581890"/>
              </p:ext>
            </p:extLst>
          </p:nvPr>
        </p:nvGraphicFramePr>
        <p:xfrm>
          <a:off x="1" y="3834052"/>
          <a:ext cx="12087616" cy="207217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55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95762">
                <a:tc rowSpan="2"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Тема урока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изучения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274320">
                        <a:lnSpc>
                          <a:spcPct val="112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Виды,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формы контроля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 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6038">
                <a:tc gridSpan="7">
                  <a:txBody>
                    <a:bodyPr/>
                    <a:lstStyle/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Компьютерные сети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1840">
                <a:tc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паутина как информационное хранилище. Практическая работа «Поиск информации в сети Интернет»</a:t>
                      </a:r>
                    </a:p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Практическая работа;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1104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Обобщение и систематизация знаний и умений по теме «Компьютер - универсальное устройство обработки данных»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Тестирование;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14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295204"/>
              </p:ext>
            </p:extLst>
          </p:nvPr>
        </p:nvGraphicFramePr>
        <p:xfrm>
          <a:off x="12525" y="12526"/>
          <a:ext cx="12087617" cy="384212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77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0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97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9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5409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4797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5198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9774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Наименование разделов и тем программы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>
                          <a:effectLst/>
                          <a:latin typeface="+mn-lt"/>
                        </a:rPr>
                      </a:br>
                      <a:r>
                        <a:rPr lang="ru-RU" sz="1200">
                          <a:effectLst/>
                          <a:latin typeface="+mn-lt"/>
                        </a:rPr>
                        <a:t>изучения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 деятельности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Виды, формы контроля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Электронные (цифровые) образовательные ресурсы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877">
                <a:tc gridSpan="9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Раздел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2. Теоретические основы информатики.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59801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2.1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4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Информация и информационные процессы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5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Раскрывать смысл изучаемых понятий; Оценивать информацию с позиции её свойств (актуальность, достоверность, полнота и др.); Выделять информационную составляющую процессов в биологических, технических и социальных системах; Оценивать числовые параметры информационных процессов (объём памяти, необходимой для хранения информации; скорость передачи информации, пропускную способность выбранного канала и др.);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Устный опрос; Тестирование; Письменный контроль; Практическая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работа;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Контрольная работа;</a:t>
                      </a:r>
                      <a:endParaRPr lang="ru-RU" sz="120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https://lbz.ru/metodist/authors/informatika/3/eor7.php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https://resh.edu.ru/subject/lesson/7316/start/251065/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https://www.youtube.com/watch?v=ZHH6e-3nXBw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https://resh.edu.ru/subject/lesson/7320/start/250960/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https://www.youtube.com/watch?v=PZst2UNLJxs&amp;feature=youtu.be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https://www.youtube.com/watch?v=TNrWfY4hMvg&amp;feature=youtu.be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471477"/>
              </p:ext>
            </p:extLst>
          </p:nvPr>
        </p:nvGraphicFramePr>
        <p:xfrm>
          <a:off x="0" y="4184781"/>
          <a:ext cx="12087616" cy="198489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55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95762">
                <a:tc rowSpan="2"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Тема урока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часов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Дата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изучения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274320">
                        <a:lnSpc>
                          <a:spcPct val="112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Виды, </a:t>
                      </a:r>
                      <a:r>
                        <a:rPr lang="ru-RU" sz="1200" dirty="0" smtClean="0">
                          <a:effectLst/>
                        </a:rPr>
                        <a:t>формы контроля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контрольные работы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527">
                <a:tc gridSpan="7">
                  <a:txBody>
                    <a:bodyPr/>
                    <a:lstStyle/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Раздел 2. Теоретические основы информатики.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2.1 Информация и информационные процессы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527">
                <a:tc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10.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Информация и ее свойства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Устный опрос; Тестирование;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11.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Информационные процессы. Обработка, хранение и передача информации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Устный опрос; Самооценка с использованием «Оценочного листа»;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126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218119"/>
              </p:ext>
            </p:extLst>
          </p:nvPr>
        </p:nvGraphicFramePr>
        <p:xfrm>
          <a:off x="104383" y="0"/>
          <a:ext cx="12087617" cy="501041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77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0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97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9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5409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4797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5198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9774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Наименование разделов и тем программы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>
                          <a:effectLst/>
                          <a:latin typeface="+mn-lt"/>
                        </a:rPr>
                      </a:br>
                      <a:r>
                        <a:rPr lang="ru-RU" sz="1200">
                          <a:effectLst/>
                          <a:latin typeface="+mn-lt"/>
                        </a:rPr>
                        <a:t>изучения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 деятельности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Виды, формы контроля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Электронные (цифровые) образовательные ресурсы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39545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2.2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4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Представление информации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9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5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Раскрывать смысл изучаемых понятий; Приводить примеры кодирования с использованием различных алфавитов, встречающихся в жизни; Кодировать и декодировать сообщения по известным правилам кодирования; Определять количество различных символов, которые могут быть закодированы с помощью двоичного кода фиксированной длины (разрядности); Определять разрядность двоичного кода, необходимого для кодирования всех символов алфавита заданной мощности; Подсчитывать количество текстов дан-ной длины в данном алфавите; Оперировать единицами измерения количества информации (бит, байт, килобайт, мегабайт, гигабайт); Кодировать и декодировать текстовую информацию с использованием кодовых таблиц; Вычислять информационный объём текста в заданной кодировке; Оценивать информационный объём графических данных для растрового изображения; Определять объём памяти, необходимый для представления и хранения звукового файла;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Контрольная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работа; Практическая работа; Тестирование; Диктант; Устный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опрос;</a:t>
                      </a: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 Письменный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контроль; Самооценка с использованием «Оценочного листа»;</a:t>
                      </a:r>
                      <a:endParaRPr lang="ru-RU" sz="1200" dirty="0" smtClean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https://lbz.ru/metodist/authors/informatika/3/eor7.php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https://resh.edu.ru/subject/lesson/7319/start/250680/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https://www.youtube.com/watch?v=ZPnIc9lSsdc&amp;feature=youtu.be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https://resh.edu.ru/subject/lesson/7318/start/250750/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14580"/>
              </p:ext>
            </p:extLst>
          </p:nvPr>
        </p:nvGraphicFramePr>
        <p:xfrm>
          <a:off x="104384" y="5131756"/>
          <a:ext cx="12087616" cy="400954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55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Тема урока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изучения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274320">
                        <a:lnSpc>
                          <a:spcPct val="112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Виды,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формы контроля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 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030">
                <a:tc gridSpan="7">
                  <a:txBody>
                    <a:bodyPr/>
                    <a:lstStyle/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Представление информации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030">
                <a:tc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12.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Представление информации.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Самооценка с использованием «Оценочного листа»;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13.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Кодирование информации.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Самооценка с использованием «Оценочного листа»;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Дискретная форма представления информации.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Письменный контроль;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Измерение информации.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Тестирование;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Скорость передачи данных.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 Письменный контроль;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Кодирование текстов.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Письменный контроль; 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Кодирование цвета.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Письменный контроль; 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Кодирование звука.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Письменный контроль; 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Обобщение и систематизация изученного материала по теме «Теоретические основы информатики»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Контрольная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698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821294"/>
              </p:ext>
            </p:extLst>
          </p:nvPr>
        </p:nvGraphicFramePr>
        <p:xfrm>
          <a:off x="0" y="96293"/>
          <a:ext cx="12087616" cy="400954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55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Тема урока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изучения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274320">
                        <a:lnSpc>
                          <a:spcPct val="112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Виды,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формы контроля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 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030">
                <a:tc gridSpan="7">
                  <a:txBody>
                    <a:bodyPr/>
                    <a:lstStyle/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Представление информации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030">
                <a:tc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12.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Представление информации.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Самооценка с использованием «Оценочного листа»;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13.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Кодирование информации.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Самооценка с использованием «Оценочного листа»;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Дискретная форма представления информации.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Письменный контроль;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Измерение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информации.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Тестирование;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Скорость передачи данных.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 Письменный контроль;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Кодирование текстов.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Письменный контроль; 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Кодирование цвета.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Письменный контроль; 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Кодирование звука.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Письменный контроль; 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Обобщение и систематизация изученного материала по теме «Теоретические основы информатики»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Контрольная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59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556917"/>
              </p:ext>
            </p:extLst>
          </p:nvPr>
        </p:nvGraphicFramePr>
        <p:xfrm>
          <a:off x="12525" y="12526"/>
          <a:ext cx="12087617" cy="461022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77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0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97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9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5409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4797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5198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9774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Наименование разделов и тем программы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>
                          <a:effectLst/>
                          <a:latin typeface="+mn-lt"/>
                        </a:rPr>
                      </a:br>
                      <a:r>
                        <a:rPr lang="ru-RU" sz="1200">
                          <a:effectLst/>
                          <a:latin typeface="+mn-lt"/>
                        </a:rPr>
                        <a:t>изучения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 деятельности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Виды, формы контроля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Электронные (цифровые) образовательные ресурсы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877">
                <a:tc gridSpan="9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Раздел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3.  Информационные технологии.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59801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3.1</a:t>
                      </a:r>
                      <a:r>
                        <a:rPr lang="ru-RU" sz="1200" b="0" dirty="0">
                          <a:effectLst/>
                          <a:latin typeface="+mn-lt"/>
                        </a:rPr>
                        <a:t>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4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Текстовые документы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6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5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</a:rPr>
                        <a:t>Раскрывать смысл изучаемых понятий; Анализировать пользовательский интерфейс применяемого программного средства; Определять условия и возможности применения программного средства для решения типовых задач; Выявлять общее и различия в разных программных продуктах, предназначенных для решения одного класса задач; Создавать небольшие текстовые документы посредством квалифицированного клавиатурного письма с использованием базовых средств текстовых редакторов; Форматировать текстовые документы (устанавливать параметры страницы документа; форматировать символы и абзацы; вставлять колонтитулы и номера страниц); Вставлять в документ формулы, таблицы, изображения, оформлять списки; Использовать ссылки и цитирование источников при создании на их основе собственных информационных объектов;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Устный опрос; </a:t>
                      </a:r>
                      <a:r>
                        <a:rPr lang="ru-RU" sz="1200" i="0" dirty="0" smtClean="0">
                          <a:effectLst/>
                          <a:latin typeface="+mn-lt"/>
                        </a:rPr>
                        <a:t>Тестирование;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Зачет; Самооценка с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использованием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«Оценочного листа»;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Контрольная работа;</a:t>
                      </a:r>
                      <a:endParaRPr lang="ru-RU" sz="120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https://lbz.ru/metodist/authors/informatika/3/eor7.php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https://www.youtube.com/watch?v=RRMTuDJ9-4o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https://resh.edu.ru/subject/lesson/7331/start/250575/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https://www.youtube.com/watch?v=HLmprML_n-k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https://www.youtube.com/watch?v=R4CferV9X2A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https://www.youtube.com/watch?v=_qA0F0foJLI&amp;t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https://resh.edu.ru/subject/lesson/7322/start/295253/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https://resh.edu.ru/subject/lesson/7330/start/250610/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83687"/>
              </p:ext>
            </p:extLst>
          </p:nvPr>
        </p:nvGraphicFramePr>
        <p:xfrm>
          <a:off x="12526" y="4696178"/>
          <a:ext cx="12087616" cy="443431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55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95762">
                <a:tc rowSpan="2"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Тема урока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изучения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274320">
                        <a:lnSpc>
                          <a:spcPct val="112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Виды,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формы контроля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 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527">
                <a:tc gridSpan="7">
                  <a:txBody>
                    <a:bodyPr/>
                    <a:lstStyle/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Раздел 3.  Информационные технологии.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</a:t>
                      </a: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Текстовые документы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527">
                <a:tc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21.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Текстовые документы и технологии их создания.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Устный опрос;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4701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22.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Информационные процессы. Обработка, хранение и передача информации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Устный опрос; Самооценка с использованием «Оценочного листа»;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Создание текстовых документов на компьютере. Практическая работа «Создание текстовых документов»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Прямое форматирование. Стилевое форматирование. Практическая работа «Форматирование текстового документа»</a:t>
                      </a:r>
                    </a:p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Визуализация информации в текстовых документах. Практическая работа «Форматирование текстового документа»</a:t>
                      </a:r>
                    </a:p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Оформление реферата «История вычислительной техники» Практическая работа «Создание и оформление текстового документа»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790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31669"/>
              </p:ext>
            </p:extLst>
          </p:nvPr>
        </p:nvGraphicFramePr>
        <p:xfrm>
          <a:off x="0" y="102584"/>
          <a:ext cx="12087616" cy="443431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55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95762">
                <a:tc rowSpan="2"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Тема урока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изучения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274320">
                        <a:lnSpc>
                          <a:spcPct val="112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Виды,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формы контроля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 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527">
                <a:tc gridSpan="7">
                  <a:txBody>
                    <a:bodyPr/>
                    <a:lstStyle/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Раздел 3.  Информационные технологии.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</a:t>
                      </a: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Текстовые документы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527">
                <a:tc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21.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Текстовые документы и технологии их создания.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Устный опрос;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4701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22.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Информационные процессы. Обработка, хранение и передача информации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Устный опрос; Самооценка с использованием «Оценочного листа»;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Создание текстовых документов на компьютере. Практическая работа «Создание текстовых документов»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Прямое форматирование. Стилевое форматирование. Практическая работа «Форматирование текстового документа»</a:t>
                      </a:r>
                    </a:p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Визуализация информации в текстовых документах. Практическая работа «Форматирование текстового документа»</a:t>
                      </a:r>
                    </a:p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Оформление реферата «История вычислительной техники» Практическая работа «Создание и оформление текстового документа»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502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356423"/>
              </p:ext>
            </p:extLst>
          </p:nvPr>
        </p:nvGraphicFramePr>
        <p:xfrm>
          <a:off x="29227" y="12526"/>
          <a:ext cx="12087617" cy="448431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77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0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97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9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5409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4797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5198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9774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Наименование разделов и тем программы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>
                          <a:effectLst/>
                          <a:latin typeface="+mn-lt"/>
                        </a:rPr>
                      </a:br>
                      <a:r>
                        <a:rPr lang="ru-RU" sz="1200">
                          <a:effectLst/>
                          <a:latin typeface="+mn-lt"/>
                        </a:rPr>
                        <a:t>изучения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 деятельности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Виды, формы контроля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Электронные (цифровые) образовательные ресурсы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3452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3.2.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4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Компьютерная графика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5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Раскрывать смысл изучаемых понятий; Анализировать пользовательский интерфейс применяемого программного средства; Определять условия и возможности применения программного средства для решения типовых задач; Выявлять общее и различия в разных программных продуктах, предназначенных для решения одного класса задач; Создавать и редактировать изображения с помощью инструментов растрового графического редактора; Создавать и редактировать изображения с помощью инструментов векторного графического редактора;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effectLst/>
                          <a:latin typeface="+mn-lt"/>
                        </a:rPr>
                        <a:t>Устный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effectLst/>
                          <a:latin typeface="+mn-lt"/>
                        </a:rPr>
                        <a:t>опрос;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r>
                        <a:rPr lang="ru-RU" sz="1200" i="0" dirty="0" smtClean="0">
                          <a:effectLst/>
                          <a:latin typeface="+mn-lt"/>
                        </a:rPr>
                        <a:t>Тестирование; </a:t>
                      </a: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Самооценка с использованием «Оценочного листа»; Защита мини-проекта;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Контрольная работа;</a:t>
                      </a:r>
                      <a:endParaRPr lang="ru-RU" sz="1200" baseline="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https://lbz.ru/metodist/authors/informatika/3/eor7.php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https://resh.edu.ru/subject/lesson/7328/start/250645/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https://www.youtube.com/watch?v=d4v6yl5BED4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https://resh.edu.ru/subject/lesson/7329/start/251100/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https://www.youtube.com/watch?v=J5Vw75rnTjI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https://resh.edu.ru/subject/lesson/7326/start/274231/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778645"/>
              </p:ext>
            </p:extLst>
          </p:nvPr>
        </p:nvGraphicFramePr>
        <p:xfrm>
          <a:off x="29228" y="4500312"/>
          <a:ext cx="12087616" cy="235768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55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Тема урока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изучения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274320">
                        <a:lnSpc>
                          <a:spcPct val="112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Виды,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формы контроля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 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813">
                <a:tc gridSpan="7">
                  <a:txBody>
                    <a:bodyPr/>
                    <a:lstStyle/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3.2. Компьютерная графика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030">
                <a:tc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27.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изображения на экране компьютера.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Самооценка с использованием «Оценочного листа»;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28.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Компьютерная графика. Практическая работа «Обработка и создание растровых изображений»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Создание графических изображений. Практическая работа «Создание векторных изображений»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Практическая работа «Трехмерная графика»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291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605073"/>
              </p:ext>
            </p:extLst>
          </p:nvPr>
        </p:nvGraphicFramePr>
        <p:xfrm>
          <a:off x="0" y="0"/>
          <a:ext cx="12087617" cy="451328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77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0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97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9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5409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4797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5198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9774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Наименование разделов и тем программы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изучения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 деятельности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Виды, формы контроля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Электронные (цифровые) образовательные ресурсы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8531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3.2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4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Мультимедийные презентации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3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2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5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Раскрывать смысл изучаемых понятий; Анализировать пользовательский интерфейс применяемого программного средства; Определять условия и возможности применения программного средства для решения типовых задач; Выявлять общее и различия в разных программных продуктах, предназначенных для решения одного класса задач; Создавать презентации, используя готовые шаблоны;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</a:t>
                      </a:r>
                      <a:r>
                        <a:rPr lang="ru-RU" sz="1200" i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Самооценка с использованием «Оценочного листа»; Устный опрос;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Письменный контроль;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Тестирование; Защита презентации;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Контрольная работа;</a:t>
                      </a:r>
                      <a:endParaRPr lang="ru-RU" sz="1200" baseline="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https://lbz.ru/metodist/authors/informatika/3/eor7.php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https://resh.edu.ru/subject/lesson/7321/start/250890/</a:t>
                      </a:r>
                      <a:r>
                        <a:rPr lang="ru-RU" sz="12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06812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4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Обобщение и систематизация знаний и умений по курсу информатики 7 класса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5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Контрольная работа;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https://bosova.ru/metodist/authors/informatika/3/files/ikr7.pdf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163746"/>
              </p:ext>
            </p:extLst>
          </p:nvPr>
        </p:nvGraphicFramePr>
        <p:xfrm>
          <a:off x="1" y="4452955"/>
          <a:ext cx="12087616" cy="240504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55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Тема урока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изучения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274320">
                        <a:lnSpc>
                          <a:spcPct val="112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Виды,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формы контроля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 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9289">
                <a:tc gridSpan="7">
                  <a:txBody>
                    <a:bodyPr/>
                    <a:lstStyle/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3.2. Мультимедийные презентации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030">
                <a:tc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31.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Технология мультимедиа.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Устный опрос; </a:t>
                      </a:r>
                    </a:p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32.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Компьютерные презентации. Практическая работа «Разработка презентации»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</a:t>
                      </a:r>
                      <a:r>
                        <a:rPr lang="ru-RU" sz="1200" i="0" dirty="0" smtClean="0">
                          <a:effectLst/>
                          <a:latin typeface="+mn-lt"/>
                        </a:rPr>
                        <a:t>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Практическая работа «Создание презентации с анимацией».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</a:t>
                      </a:r>
                      <a:r>
                        <a:rPr lang="ru-RU" sz="1200" i="0" dirty="0" smtClean="0">
                          <a:effectLst/>
                          <a:latin typeface="+mn-lt"/>
                        </a:rPr>
                        <a:t> 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752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Обобщение и систематизация знаний и умений по курсу информатики 7 класса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 lvl="0" indent="0" algn="l" defTabSz="914400" rtl="0" eaLnBrk="1" fontAlgn="auto" latinLnBrk="0" hangingPunct="1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Контрольная работа;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267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2156" y="192231"/>
            <a:ext cx="109326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Отразить воспитательный компонент содержания программы в отдельной колонке таблицы тематического планирования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699267"/>
              </p:ext>
            </p:extLst>
          </p:nvPr>
        </p:nvGraphicFramePr>
        <p:xfrm>
          <a:off x="822156" y="862625"/>
          <a:ext cx="7118685" cy="49952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12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760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13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№ п/п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Наименование разделов и тем программы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Основные направления воспитательной деятельности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4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Введение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1, 2, 3, 4,</a:t>
                      </a:r>
                      <a:r>
                        <a:rPr lang="ru-RU" sz="1800" baseline="0" dirty="0" smtClean="0">
                          <a:latin typeface="+mn-lt"/>
                        </a:rPr>
                        <a:t> 5, 6, 7, 8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4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 - универсальное устройство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обработки данных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2, 5, 6,</a:t>
                      </a:r>
                      <a:r>
                        <a:rPr lang="ru-RU" sz="1800" baseline="0" dirty="0" smtClean="0">
                          <a:latin typeface="+mn-lt"/>
                        </a:rPr>
                        <a:t> 8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80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и данные</a:t>
                      </a:r>
                      <a:endParaRPr lang="ru-RU" sz="180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4, 6, 8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Компьютерные сети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4, 7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и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процессы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7, 8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информации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7, 8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Текстовые документы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6, 8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Компьютерная графика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4, 6, 8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3.3.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45720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Мультимедийные презентации</a:t>
                      </a:r>
                      <a:endParaRPr lang="ru-RU" sz="18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2, 6, 8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057147" y="838562"/>
            <a:ext cx="39864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ЛИЧНОСТНЫЕ </a:t>
            </a:r>
            <a:r>
              <a:rPr lang="ru-RU" dirty="0" smtClean="0"/>
              <a:t>РЕЗУЛЬТАТЫ</a:t>
            </a:r>
            <a:br>
              <a:rPr lang="ru-RU" dirty="0" smtClean="0"/>
            </a:br>
            <a:r>
              <a:rPr lang="ru-RU" dirty="0" smtClean="0"/>
              <a:t>(последовательность, как в ФГОС)</a:t>
            </a:r>
            <a:endParaRPr lang="ru-RU" dirty="0"/>
          </a:p>
          <a:p>
            <a:pPr marL="342900" indent="-342900">
              <a:buFontTx/>
              <a:buAutoNum type="arabicPeriod"/>
            </a:pPr>
            <a:r>
              <a:rPr lang="ru-RU" dirty="0"/>
              <a:t>Гражданское воспитание</a:t>
            </a:r>
          </a:p>
          <a:p>
            <a:pPr marL="342900" indent="-342900">
              <a:buAutoNum type="arabicPeriod"/>
            </a:pPr>
            <a:r>
              <a:rPr lang="ru-RU" dirty="0" smtClean="0"/>
              <a:t>Патриотическое воспитание</a:t>
            </a:r>
          </a:p>
          <a:p>
            <a:pPr marL="342900" indent="-342900">
              <a:buAutoNum type="arabicPeriod"/>
            </a:pPr>
            <a:r>
              <a:rPr lang="ru-RU" dirty="0" smtClean="0"/>
              <a:t>Духовно-нравственное воспитание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Эстетическое воспитание</a:t>
            </a:r>
            <a:endParaRPr lang="ru-RU" dirty="0"/>
          </a:p>
          <a:p>
            <a:pPr marL="342900" indent="-342900">
              <a:buFontTx/>
              <a:buAutoNum type="arabicPeriod"/>
            </a:pPr>
            <a:r>
              <a:rPr lang="ru-RU" dirty="0"/>
              <a:t>Формирование культуры здоровья</a:t>
            </a:r>
          </a:p>
          <a:p>
            <a:pPr marL="342900" indent="-342900">
              <a:buFontTx/>
              <a:buAutoNum type="arabicPeriod"/>
            </a:pPr>
            <a:r>
              <a:rPr lang="ru-RU" dirty="0"/>
              <a:t>Трудовое воспитание</a:t>
            </a:r>
          </a:p>
          <a:p>
            <a:pPr marL="342900" indent="-342900">
              <a:buFontTx/>
              <a:buAutoNum type="arabicPeriod"/>
            </a:pPr>
            <a:r>
              <a:rPr lang="ru-RU" dirty="0"/>
              <a:t>Экологическое воспитание</a:t>
            </a:r>
          </a:p>
          <a:p>
            <a:pPr marL="342900" indent="-342900">
              <a:buAutoNum type="arabicPeriod"/>
            </a:pPr>
            <a:r>
              <a:rPr lang="ru-RU" dirty="0" smtClean="0"/>
              <a:t>Ценности </a:t>
            </a:r>
            <a:r>
              <a:rPr lang="ru-RU" dirty="0"/>
              <a:t>научного </a:t>
            </a:r>
            <a:r>
              <a:rPr lang="ru-RU" dirty="0" smtClean="0"/>
              <a:t>познания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FontTx/>
              <a:buAutoNum type="arabicPeriod"/>
            </a:pPr>
            <a:r>
              <a:rPr lang="ru-RU" dirty="0"/>
              <a:t>Адаптация обучающегося к изменяющимся условиям социальной </a:t>
            </a:r>
            <a:r>
              <a:rPr lang="ru-RU" dirty="0" smtClean="0"/>
              <a:t>среды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5063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671" y="80203"/>
            <a:ext cx="7149465" cy="570890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96671" y="5923526"/>
            <a:ext cx="1960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3"/>
              </a:rPr>
              <a:t>https://edsoo.ru</a:t>
            </a:r>
            <a:r>
              <a:rPr lang="ru-RU" dirty="0" smtClean="0">
                <a:hlinkClick r:id="rId3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3480" y="1393004"/>
            <a:ext cx="7208520" cy="546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88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План семинара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3672" y="1593273"/>
            <a:ext cx="10543309" cy="3581400"/>
          </a:xfrm>
        </p:spPr>
        <p:txBody>
          <a:bodyPr/>
          <a:lstStyle/>
          <a:p>
            <a:r>
              <a:rPr lang="ru-RU" dirty="0" smtClean="0"/>
              <a:t>11.05.2022</a:t>
            </a:r>
          </a:p>
          <a:p>
            <a:pPr lvl="1"/>
            <a:r>
              <a:rPr lang="ru-RU" dirty="0" smtClean="0"/>
              <a:t>Обзор </a:t>
            </a:r>
            <a:r>
              <a:rPr lang="ru-RU" dirty="0"/>
              <a:t>нормативных документов. Лекция </a:t>
            </a:r>
            <a:endParaRPr lang="ru-RU" b="1" dirty="0"/>
          </a:p>
          <a:p>
            <a:pPr lvl="1"/>
            <a:r>
              <a:rPr lang="ru-RU" dirty="0" smtClean="0"/>
              <a:t>Обзор </a:t>
            </a:r>
            <a:r>
              <a:rPr lang="ru-RU" dirty="0"/>
              <a:t>сайта </a:t>
            </a:r>
            <a:r>
              <a:rPr lang="ru-RU" u="sng" dirty="0">
                <a:hlinkClick r:id="rId2"/>
              </a:rPr>
              <a:t>https://edsoo.ru</a:t>
            </a:r>
            <a:r>
              <a:rPr lang="ru-RU" dirty="0"/>
              <a:t>, работа с конструктором рабочих программ. Лекция</a:t>
            </a:r>
            <a:endParaRPr lang="ru-RU" b="1" dirty="0"/>
          </a:p>
          <a:p>
            <a:pPr lvl="1"/>
            <a:r>
              <a:rPr lang="ru-RU" dirty="0" smtClean="0"/>
              <a:t>Создание рабочей </a:t>
            </a:r>
            <a:r>
              <a:rPr lang="ru-RU" dirty="0"/>
              <a:t>программы по Информатике, 7 класс. Практическая </a:t>
            </a:r>
            <a:r>
              <a:rPr lang="ru-RU" dirty="0" smtClean="0"/>
              <a:t>работа</a:t>
            </a:r>
          </a:p>
          <a:p>
            <a:pPr lvl="1"/>
            <a:r>
              <a:rPr lang="ru-RU" dirty="0" smtClean="0"/>
              <a:t>Тест </a:t>
            </a:r>
            <a:r>
              <a:rPr lang="ru-RU" dirty="0"/>
              <a:t>по </a:t>
            </a:r>
            <a:r>
              <a:rPr lang="ru-RU" dirty="0" smtClean="0"/>
              <a:t>теме</a:t>
            </a:r>
            <a:endParaRPr lang="ru-RU" b="1" dirty="0"/>
          </a:p>
          <a:p>
            <a:r>
              <a:rPr lang="ru-RU" dirty="0" smtClean="0"/>
              <a:t>18.05.2022</a:t>
            </a:r>
          </a:p>
          <a:p>
            <a:pPr lvl="1"/>
            <a:r>
              <a:rPr lang="ru-RU" dirty="0" smtClean="0"/>
              <a:t>Разбор </a:t>
            </a:r>
            <a:r>
              <a:rPr lang="ru-RU" dirty="0"/>
              <a:t>созданных </a:t>
            </a:r>
            <a:r>
              <a:rPr lang="ru-RU" dirty="0" smtClean="0"/>
              <a:t>программ</a:t>
            </a:r>
            <a:r>
              <a:rPr lang="ru-RU" dirty="0"/>
              <a:t>. Ответы на </a:t>
            </a:r>
            <a:r>
              <a:rPr lang="ru-RU" dirty="0" smtClean="0"/>
              <a:t>вопросы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5671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2054" y="144379"/>
            <a:ext cx="1114124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в классе ребенок с ОВЗ</a:t>
            </a:r>
          </a:p>
          <a:p>
            <a:endParaRPr lang="ru-RU" dirty="0"/>
          </a:p>
          <a:p>
            <a:r>
              <a:rPr lang="ru-RU" dirty="0" smtClean="0"/>
              <a:t>В пояснительной записке добавьте фразу:</a:t>
            </a:r>
          </a:p>
          <a:p>
            <a:r>
              <a:rPr lang="ru-RU" dirty="0"/>
              <a:t>Рабочая учебная программа по информатике для 7 класса составлена на основе: </a:t>
            </a:r>
            <a:r>
              <a:rPr lang="ru-RU" dirty="0" smtClean="0"/>
              <a:t>Федерального </a:t>
            </a:r>
            <a:r>
              <a:rPr lang="ru-RU" dirty="0"/>
              <a:t>Государственного образовательного стандарта основного общего образования (Приказ Министерства просвещения Российской Федерации от 31.05.2021 № 287 "Об утверждении федерального государственного образовательного стандарта основного общего образования"), Примерной рабочей программы основного общего образования по предмету «Информатика», Примерной программы воспитания, </a:t>
            </a:r>
            <a:r>
              <a:rPr lang="ru-RU" b="1" dirty="0"/>
              <a:t>с учетом распределенных по классам проверяемых требований к результатам освоения Адаптированной основной образовательной программы основного общего образования обучающихся с</a:t>
            </a:r>
            <a:r>
              <a:rPr lang="ru-RU" dirty="0"/>
              <a:t> </a:t>
            </a:r>
            <a:r>
              <a:rPr lang="ru-RU" b="1" dirty="0" smtClean="0"/>
              <a:t>…</a:t>
            </a:r>
          </a:p>
          <a:p>
            <a:endParaRPr lang="ru-RU" b="1" dirty="0"/>
          </a:p>
          <a:p>
            <a:r>
              <a:rPr lang="ru-RU" dirty="0" smtClean="0"/>
              <a:t>Перед таблицей «Тематическое планирование» указываем, что виды деятельности для детей с ОВЗ выделены, например, курсивом и в таблицу добавляем виды деятельности </a:t>
            </a:r>
            <a:r>
              <a:rPr lang="ru-RU" dirty="0"/>
              <a:t>согласно </a:t>
            </a:r>
            <a:r>
              <a:rPr lang="ru-RU" dirty="0" smtClean="0"/>
              <a:t>планируемым результатам </a:t>
            </a:r>
            <a:r>
              <a:rPr lang="ru-RU" dirty="0"/>
              <a:t>освоения обучающимися </a:t>
            </a:r>
            <a:r>
              <a:rPr lang="ru-RU" dirty="0" smtClean="0"/>
              <a:t>с ОВЗ АООП (выделяем курсивом), </a:t>
            </a:r>
            <a:r>
              <a:rPr lang="ru-RU" smtClean="0"/>
              <a:t>учитывая категорию ОВЗ.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983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70483076"/>
              </p:ext>
            </p:extLst>
          </p:nvPr>
        </p:nvGraphicFramePr>
        <p:xfrm>
          <a:off x="672472" y="0"/>
          <a:ext cx="5405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157405086"/>
              </p:ext>
            </p:extLst>
          </p:nvPr>
        </p:nvGraphicFramePr>
        <p:xfrm>
          <a:off x="5567082" y="3048000"/>
          <a:ext cx="6393880" cy="3720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786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39929150"/>
              </p:ext>
            </p:extLst>
          </p:nvPr>
        </p:nvGraphicFramePr>
        <p:xfrm>
          <a:off x="820716" y="125900"/>
          <a:ext cx="5829466" cy="351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842319765"/>
              </p:ext>
            </p:extLst>
          </p:nvPr>
        </p:nvGraphicFramePr>
        <p:xfrm>
          <a:off x="5759532" y="2082964"/>
          <a:ext cx="6432468" cy="4772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3299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82297886"/>
              </p:ext>
            </p:extLst>
          </p:nvPr>
        </p:nvGraphicFramePr>
        <p:xfrm>
          <a:off x="719528" y="1"/>
          <a:ext cx="5861154" cy="3387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55949684"/>
              </p:ext>
            </p:extLst>
          </p:nvPr>
        </p:nvGraphicFramePr>
        <p:xfrm>
          <a:off x="5936105" y="1455937"/>
          <a:ext cx="6147697" cy="54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1002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62591014"/>
              </p:ext>
            </p:extLst>
          </p:nvPr>
        </p:nvGraphicFramePr>
        <p:xfrm>
          <a:off x="623329" y="0"/>
          <a:ext cx="5431482" cy="4586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910687506"/>
              </p:ext>
            </p:extLst>
          </p:nvPr>
        </p:nvGraphicFramePr>
        <p:xfrm>
          <a:off x="5831175" y="2623279"/>
          <a:ext cx="6360826" cy="4234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066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47279784"/>
              </p:ext>
            </p:extLst>
          </p:nvPr>
        </p:nvGraphicFramePr>
        <p:xfrm>
          <a:off x="709826" y="213038"/>
          <a:ext cx="6271741" cy="3926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017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638486"/>
              </p:ext>
            </p:extLst>
          </p:nvPr>
        </p:nvGraphicFramePr>
        <p:xfrm>
          <a:off x="-1" y="0"/>
          <a:ext cx="12087617" cy="401230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77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0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97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9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5409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7693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39085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9774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Наименование разделов и тем программы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>
                          <a:effectLst/>
                          <a:latin typeface="+mn-lt"/>
                        </a:rPr>
                      </a:br>
                      <a:r>
                        <a:rPr lang="ru-RU" sz="1200">
                          <a:effectLst/>
                          <a:latin typeface="+mn-lt"/>
                        </a:rPr>
                        <a:t>изучения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 деятельности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Виды, формы контроля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Электронные (цифровые) образовательные ресурсы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838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Введение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Получать информацию о правилах гигиены и техники безопасности при работе на компьютере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Устный опрос; Тестирование; Письменный контроль;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 lvl="0" indent="0" algn="l" defTabSz="914400" rtl="0" eaLnBrk="1" fontAlgn="auto" latinLnBrk="0" hangingPunct="1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hlinkClick r:id="rId2"/>
                        </a:rPr>
                        <a:t>https://resh.edu.ru/subject/lesson/7315/start/250925/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8877">
                <a:tc gridSpan="9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Раздел 1. Цифровая грамотность.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59801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+mn-lt"/>
                        </a:rPr>
                        <a:t>1.1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4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Компьютер - универсальное устройство обработки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данных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2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5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Раскрывать смысл изучаемых понятий;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Анализировать устройства компьютера с точки зрения организации процедур ввода, хранения, обработки, вывода и передачи информации;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Анализировать информацию (сигналы о готовности и неполадке) при включении компьютера;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Получать информацию о характеристиках компьютера;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Письменный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контроль; </a:t>
                      </a:r>
                      <a:r>
                        <a:rPr lang="ru-RU" sz="1200" i="0" dirty="0" smtClean="0">
                          <a:effectLst/>
                          <a:latin typeface="+mn-lt"/>
                        </a:rPr>
                        <a:t>Практическая </a:t>
                      </a:r>
                      <a:r>
                        <a:rPr lang="ru-RU" sz="1200" i="0" dirty="0">
                          <a:effectLst/>
                          <a:latin typeface="+mn-lt"/>
                        </a:rPr>
                        <a:t>работа; Устный опрос; 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Самооценка с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 smtClean="0">
                          <a:effectLst/>
                          <a:latin typeface="+mn-lt"/>
                        </a:rPr>
                        <a:t>использованием «Оценочного 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/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листа»; </a:t>
                      </a:r>
                      <a:r>
                        <a:rPr lang="ru-RU" sz="1200" i="0" dirty="0">
                          <a:effectLst/>
                          <a:latin typeface="+mn-lt"/>
                        </a:rPr>
                        <a:t>Тестирование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; </a:t>
                      </a:r>
                    </a:p>
                    <a:p>
                      <a:pPr marL="45720" marR="274320">
                        <a:lnSpc>
                          <a:spcPct val="104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  <a:latin typeface="+mn-lt"/>
                          <a:hlinkClick r:id="rId3"/>
                        </a:rPr>
                        <a:t>https://lbz.ru/metodist/authors/informatika/3/eor7.php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  <a:p>
                      <a:pPr algn="l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  <a:latin typeface="+mn-lt"/>
                          <a:hlinkClick r:id="rId4"/>
                        </a:rPr>
                        <a:t>https://resh.edu.ru/subject/lesson/7317/start/296298/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  </a:t>
                      </a:r>
                      <a:r>
                        <a:rPr lang="ru-RU" sz="1200" u="sng" dirty="0">
                          <a:effectLst/>
                          <a:latin typeface="+mn-lt"/>
                          <a:hlinkClick r:id="rId5"/>
                        </a:rPr>
                        <a:t>https://www.youtube.com/watch?v=HEvbfetdR7o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  </a:t>
                      </a:r>
                      <a:r>
                        <a:rPr lang="ru-RU" sz="1200" u="sng" dirty="0">
                          <a:effectLst/>
                          <a:latin typeface="+mn-lt"/>
                          <a:hlinkClick r:id="rId6"/>
                        </a:rPr>
                        <a:t>https://www.youtube.com/watch?v=2ymsk4IVY8g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>
                        <a:lnSpc>
                          <a:spcPct val="97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Если указывать сайты авторов УМК или </a:t>
                      </a:r>
                      <a:r>
                        <a:rPr lang="ru-RU" sz="1200" dirty="0" err="1">
                          <a:effectLst/>
                          <a:latin typeface="+mn-lt"/>
                        </a:rPr>
                        <a:t>РешуОГЭ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, то следует давать ссылку на конкретный материал. Сайт Иванова полон рекламы. Ссылка на набор продукции издательства Бином не желательна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. Сайт </a:t>
                      </a:r>
                      <a:r>
                        <a:rPr lang="en-US" sz="1200" dirty="0" smtClean="0"/>
                        <a:t>www.schoolcollection.edu.ru </a:t>
                      </a:r>
                      <a:r>
                        <a:rPr lang="ru-RU" sz="1200" dirty="0" smtClean="0"/>
                        <a:t>не доступен уже долгое время.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16328"/>
              </p:ext>
            </p:extLst>
          </p:nvPr>
        </p:nvGraphicFramePr>
        <p:xfrm>
          <a:off x="0" y="4184781"/>
          <a:ext cx="12087616" cy="267321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55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95762">
                <a:tc rowSpan="2"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Franklin Gothic Book (Основной текст)"/>
                        </a:rPr>
                      </a:b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п/п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Franklin Gothic Book (Основной текст)"/>
                        </a:rPr>
                        <a:t>Тема урока</a:t>
                      </a:r>
                      <a:endParaRPr lang="ru-RU" sz="120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Количество часов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Дата </a:t>
                      </a:r>
                      <a:br>
                        <a:rPr lang="ru-RU" sz="1200" dirty="0">
                          <a:effectLst/>
                          <a:latin typeface="Franklin Gothic Book (Основной текст)"/>
                        </a:rPr>
                      </a:b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изучения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274320">
                        <a:lnSpc>
                          <a:spcPct val="112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Виды, </a:t>
                      </a:r>
                      <a:r>
                        <a:rPr lang="ru-RU" sz="1200" dirty="0" smtClean="0">
                          <a:effectLst/>
                          <a:latin typeface="Franklin Gothic Book (Основной текст)"/>
                        </a:rPr>
                        <a:t>формы контроля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Franklin Gothic Book (Основной текст)"/>
                        </a:rPr>
                        <a:t>всего </a:t>
                      </a:r>
                      <a:endParaRPr lang="ru-RU" sz="120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контрольные работы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0941">
                <a:tc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Franklin Gothic Book (Основной текст)"/>
                        </a:rPr>
                        <a:t>1.</a:t>
                      </a:r>
                      <a:endParaRPr lang="ru-RU" sz="1200" b="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Цели изучения курса </a:t>
                      </a:r>
                      <a:r>
                        <a:rPr lang="ru-RU" sz="1200" dirty="0" smtClean="0">
                          <a:effectLst/>
                          <a:latin typeface="Franklin Gothic Book (Основной текст)"/>
                        </a:rPr>
                        <a:t>информатики</a:t>
                      </a: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. Техника </a:t>
                      </a:r>
                      <a:r>
                        <a:rPr lang="ru-RU" sz="1200" dirty="0" smtClean="0">
                          <a:effectLst/>
                          <a:latin typeface="Franklin Gothic Book (Основной текст)"/>
                        </a:rPr>
                        <a:t>безопасности </a:t>
                      </a: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и организация рабочего места.</a:t>
                      </a:r>
                    </a:p>
                    <a:p>
                      <a:pPr marL="45720" marR="731520">
                        <a:lnSpc>
                          <a:spcPct val="109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Информационная безопасность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1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Franklin Gothic Book (Основной текст)"/>
                        </a:rPr>
                        <a:t>0</a:t>
                      </a:r>
                      <a:endParaRPr lang="ru-RU" sz="120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Franklin Gothic Book (Основной текст)"/>
                        </a:rPr>
                        <a:t>0</a:t>
                      </a:r>
                      <a:endParaRPr lang="ru-RU" sz="120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Franklin Gothic Book (Основной текст)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Письменный контроль;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3673">
                <a:tc gridSpan="7"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Раздел 1. Цифровая грамотность.</a:t>
                      </a:r>
                    </a:p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Franklin Gothic Book (Основной текст)"/>
                        </a:rPr>
                        <a:t>1.1. Компьютер </a:t>
                      </a: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- универсальное устройство обработки </a:t>
                      </a:r>
                      <a:r>
                        <a:rPr lang="ru-RU" sz="1200" dirty="0" smtClean="0">
                          <a:effectLst/>
                          <a:latin typeface="Franklin Gothic Book (Основной текст)"/>
                        </a:rPr>
                        <a:t>данных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Franklin Gothic Book (Основной текст)"/>
                        </a:rPr>
                        <a:t>2.</a:t>
                      </a:r>
                      <a:endParaRPr lang="ru-RU" sz="1200" b="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Основные компоненты </a:t>
                      </a:r>
                      <a:r>
                        <a:rPr lang="ru-RU" sz="1200" dirty="0" smtClean="0">
                          <a:effectLst/>
                          <a:latin typeface="Franklin Gothic Book (Основной текст)"/>
                        </a:rPr>
                        <a:t>компьютера </a:t>
                      </a: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и их </a:t>
                      </a:r>
                      <a:r>
                        <a:rPr lang="ru-RU" sz="1200" dirty="0" smtClean="0">
                          <a:effectLst/>
                          <a:latin typeface="Franklin Gothic Book (Основной текст)"/>
                        </a:rPr>
                        <a:t>функции. Практическая работа «Компьютеры </a:t>
                      </a: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и их история»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1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0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Franklin Gothic Book (Основной текст)"/>
                        </a:rPr>
                        <a:t>1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 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Практическая работа;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8411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Franklin Gothic Book (Основной текст)"/>
                        </a:rPr>
                        <a:t>3.</a:t>
                      </a:r>
                      <a:endParaRPr lang="ru-RU" sz="1200" b="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Персональный </a:t>
                      </a:r>
                      <a:r>
                        <a:rPr lang="ru-RU" sz="1200" dirty="0" smtClean="0">
                          <a:effectLst/>
                          <a:latin typeface="Franklin Gothic Book (Основной текст)"/>
                        </a:rPr>
                        <a:t>компьютер. Практическая работа «Устройство </a:t>
                      </a: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персонального компьютера»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Franklin Gothic Book (Основной текст)"/>
                        </a:rPr>
                        <a:t>1</a:t>
                      </a:r>
                      <a:endParaRPr lang="ru-RU" sz="120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Franklin Gothic Book (Основной текст)"/>
                        </a:rPr>
                        <a:t>0</a:t>
                      </a:r>
                      <a:endParaRPr lang="ru-RU" sz="120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Franklin Gothic Book (Основной текст)"/>
                        </a:rPr>
                        <a:t>1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Franklin Gothic Book (Основной текст)"/>
                        </a:rPr>
                        <a:t> </a:t>
                      </a:r>
                      <a:endParaRPr lang="ru-RU" sz="120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 (Основной текст)"/>
                        </a:rPr>
                        <a:t>Практическая работа;</a:t>
                      </a:r>
                      <a:endParaRPr lang="ru-RU" sz="1200" dirty="0">
                        <a:effectLst/>
                        <a:latin typeface="Franklin Gothic Book (Основной текст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169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351189"/>
              </p:ext>
            </p:extLst>
          </p:nvPr>
        </p:nvGraphicFramePr>
        <p:xfrm>
          <a:off x="0" y="29316"/>
          <a:ext cx="12087617" cy="3645157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77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0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97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9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5409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3586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33192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9774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Наименование разделов и тем программы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>
                          <a:effectLst/>
                          <a:latin typeface="+mn-lt"/>
                        </a:rPr>
                      </a:br>
                      <a:r>
                        <a:rPr lang="ru-RU" sz="1200">
                          <a:effectLst/>
                          <a:latin typeface="+mn-lt"/>
                        </a:rPr>
                        <a:t>изучения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 деятельности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Виды, формы контроля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Электронные (цифровые) образовательные ресурсы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74291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Программы и данные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Раскрывать смысл изучаемых понятий; Определять программные средства, необходимые для осуществления информационных процессов при решении задач; Определять основные характеристики операционной системы; Оперировать компьютерными информационными объектами в наглядно-графическом интерфейсе; Выполнять основные операции с файлами и папками; Оценивать размеры файлов, подготовленных с использованием различных устройств ввода информации (клавиатуры, сканера, микрофона, фотокамеры, видеокамеры); Использовать программы-архиваторы; Осуществлять защиту информации от компьютерных вирусов с помощью антивирусных программ; Планировать и создавать личное информационное пространство;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Устный опрос; Практическая работа; Тестирование; Самооценка с использованием «Оценочного листа»;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Контрольная работа;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 lvl="0" indent="0" algn="l" defTabSz="914400" rtl="0" eaLnBrk="1" fontAlgn="auto" latinLnBrk="0" hangingPunct="1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https://lbz.ru/metodist/authors/informatika/3/eor7.php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" marR="182880" lvl="0" indent="0" algn="l" defTabSz="914400" rtl="0" eaLnBrk="1" fontAlgn="auto" latinLnBrk="0" hangingPunct="1">
                        <a:lnSpc>
                          <a:spcPct val="1020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https://resh.edu.ru/subject/lesson/7325/start/250715/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https://www.youtube.com/watch?v=clfHlrbUY1M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https://www.youtube.com/watch?v=MXjP2UTfm74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https://resh.edu.ru/subject/lesson/7324/start/274196/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https://www.youtube.com/watch?v=10oz_RSJpNQ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https://resh.edu.ru/subject/lesson/7323/start/250820/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https://resh.edu.ru/subject/lesson/7317/start/296298/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904949"/>
              </p:ext>
            </p:extLst>
          </p:nvPr>
        </p:nvGraphicFramePr>
        <p:xfrm>
          <a:off x="1" y="3677636"/>
          <a:ext cx="12087616" cy="317747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55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0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95762">
                <a:tc rowSpan="2"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№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п/п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Тема урока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Дата </a:t>
                      </a:r>
                      <a:br>
                        <a:rPr lang="ru-RU" sz="1200" dirty="0">
                          <a:effectLst/>
                          <a:latin typeface="+mn-lt"/>
                        </a:rPr>
                      </a:br>
                      <a:r>
                        <a:rPr lang="ru-RU" sz="1200" dirty="0">
                          <a:effectLst/>
                          <a:latin typeface="+mn-lt"/>
                        </a:rPr>
                        <a:t>изучения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5720" marR="274320">
                        <a:lnSpc>
                          <a:spcPct val="112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Виды,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формы контроля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всего 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контрольные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практические работы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6035">
                <a:tc gridSpan="7">
                  <a:txBody>
                    <a:bodyPr/>
                    <a:lstStyle/>
                    <a:p>
                      <a:pPr marL="4572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Программы и данные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9210">
                <a:tc>
                  <a:txBody>
                    <a:bodyPr/>
                    <a:lstStyle/>
                    <a:p>
                      <a:pPr marL="45720"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4.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Программное обеспечение компьютера. Системное программное обеспечение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Устный опрос; Самооценка с использованием «Оценочного листа»;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2152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5.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7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Системы программирования и прикладное программное обеспечение. Практическая работа «Программное обеспечение компьютера»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Практическая работа;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84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</a:rPr>
                        <a:t>6.</a:t>
                      </a:r>
                      <a:endParaRPr lang="ru-RU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18288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Файлы и файловые структуры. Практическая работа «Работа с объектами файловой системы»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Практическая работа;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84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endParaRPr lang="ru-RU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Пользовательский интерфейс. Практическая работа «Настройка </a:t>
                      </a:r>
                    </a:p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Пользовательского интерфейса»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95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 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marR="91440">
                        <a:lnSpc>
                          <a:spcPct val="109000"/>
                        </a:lnSpc>
                        <a:spcBef>
                          <a:spcPts val="49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Практическая работа;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70527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2678</TotalTime>
  <Words>2619</Words>
  <Application>Microsoft Office PowerPoint</Application>
  <PresentationFormat>Широкоэкранный</PresentationFormat>
  <Paragraphs>648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Calibri</vt:lpstr>
      <vt:lpstr>Franklin Gothic Book</vt:lpstr>
      <vt:lpstr>Franklin Gothic Book (Основной текст)</vt:lpstr>
      <vt:lpstr>MS Mincho</vt:lpstr>
      <vt:lpstr>Times New Roman</vt:lpstr>
      <vt:lpstr>Crop</vt:lpstr>
      <vt:lpstr>Обновленные ФГОС: рабочая программа учителя информатики</vt:lpstr>
      <vt:lpstr>План семинара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Обновленные ФГОС: рабочая программа учителя информатики</dc:title>
  <dc:creator>Светлана Юрьевна Белянчева</dc:creator>
  <cp:lastModifiedBy>Светлана Юрьевна Белянчева</cp:lastModifiedBy>
  <cp:revision>123</cp:revision>
  <dcterms:created xsi:type="dcterms:W3CDTF">2022-05-04T13:43:25Z</dcterms:created>
  <dcterms:modified xsi:type="dcterms:W3CDTF">2022-05-20T14:32:32Z</dcterms:modified>
</cp:coreProperties>
</file>