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9" r:id="rId4"/>
    <p:sldId id="272" r:id="rId5"/>
    <p:sldId id="273" r:id="rId6"/>
    <p:sldId id="275" r:id="rId7"/>
    <p:sldId id="274" r:id="rId8"/>
    <p:sldId id="276" r:id="rId9"/>
    <p:sldId id="277" r:id="rId10"/>
    <p:sldId id="278" r:id="rId11"/>
    <p:sldId id="279" r:id="rId12"/>
    <p:sldId id="280" r:id="rId13"/>
    <p:sldId id="281" r:id="rId14"/>
    <p:sldId id="283" r:id="rId15"/>
    <p:sldId id="282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167D51-8C01-4134-B5C3-C897545C1EE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F48DA5-9516-4059-ACAB-6022F8ECEBC0}">
      <dgm:prSet/>
      <dgm:spPr/>
      <dgm:t>
        <a:bodyPr/>
        <a:lstStyle/>
        <a:p>
          <a:r>
            <a:rPr lang="ru-RU" dirty="0" smtClean="0"/>
            <a:t>Проектная деятельность</a:t>
          </a:r>
          <a:endParaRPr lang="ru-RU" dirty="0"/>
        </a:p>
      </dgm:t>
    </dgm:pt>
    <dgm:pt modelId="{1C266762-B40E-4432-B69B-EFE57067F17B}" type="parTrans" cxnId="{FD782EEF-617E-4425-9266-CC8940360327}">
      <dgm:prSet/>
      <dgm:spPr/>
      <dgm:t>
        <a:bodyPr/>
        <a:lstStyle/>
        <a:p>
          <a:endParaRPr lang="ru-RU"/>
        </a:p>
      </dgm:t>
    </dgm:pt>
    <dgm:pt modelId="{D6CFB11D-CC90-4EFD-B2B8-5B785538BB74}" type="sibTrans" cxnId="{FD782EEF-617E-4425-9266-CC8940360327}">
      <dgm:prSet/>
      <dgm:spPr/>
      <dgm:t>
        <a:bodyPr/>
        <a:lstStyle/>
        <a:p>
          <a:endParaRPr lang="ru-RU"/>
        </a:p>
      </dgm:t>
    </dgm:pt>
    <dgm:pt modelId="{A24D7C99-E2D0-4D79-96D6-03CC8D17087D}">
      <dgm:prSet/>
      <dgm:spPr/>
      <dgm:t>
        <a:bodyPr/>
        <a:lstStyle/>
        <a:p>
          <a:r>
            <a:rPr lang="ru-RU" dirty="0" smtClean="0"/>
            <a:t>Ориентирована на получение </a:t>
          </a:r>
          <a:r>
            <a:rPr lang="ru-RU" b="1" dirty="0" smtClean="0"/>
            <a:t>конкретного результата – продукта</a:t>
          </a:r>
          <a:r>
            <a:rPr lang="ru-RU" dirty="0" smtClean="0"/>
            <a:t>, обладающего определенными свойствами, и который необходим для конкретного использования.</a:t>
          </a:r>
          <a:br>
            <a:rPr lang="ru-RU" dirty="0" smtClean="0"/>
          </a:br>
          <a:r>
            <a:rPr lang="ru-RU" dirty="0" smtClean="0"/>
            <a:t>Проект содержит предварительное описание и детализацию конечного продукта.</a:t>
          </a:r>
          <a:br>
            <a:rPr lang="ru-RU" dirty="0" smtClean="0"/>
          </a:br>
          <a:r>
            <a:rPr lang="ru-RU" dirty="0" smtClean="0"/>
            <a:t>Результат должен быть точно соотнесен со всеми сформулированными в замысле проекта характеристиками. </a:t>
          </a:r>
          <a:endParaRPr lang="ru-RU" dirty="0"/>
        </a:p>
      </dgm:t>
    </dgm:pt>
    <dgm:pt modelId="{DDC4A5FC-0356-41F1-96E9-88A5A307F30D}" type="parTrans" cxnId="{D77DD01D-91EA-48AF-BE8C-B72D7B9AAD05}">
      <dgm:prSet/>
      <dgm:spPr/>
      <dgm:t>
        <a:bodyPr/>
        <a:lstStyle/>
        <a:p>
          <a:endParaRPr lang="ru-RU"/>
        </a:p>
      </dgm:t>
    </dgm:pt>
    <dgm:pt modelId="{A8AD734C-B74A-4DDD-AC22-D64012F2431A}" type="sibTrans" cxnId="{D77DD01D-91EA-48AF-BE8C-B72D7B9AAD05}">
      <dgm:prSet/>
      <dgm:spPr/>
      <dgm:t>
        <a:bodyPr/>
        <a:lstStyle/>
        <a:p>
          <a:endParaRPr lang="ru-RU"/>
        </a:p>
      </dgm:t>
    </dgm:pt>
    <dgm:pt modelId="{124BC570-C122-40BB-A987-BA7C3859C6AE}">
      <dgm:prSet/>
      <dgm:spPr/>
      <dgm:t>
        <a:bodyPr/>
        <a:lstStyle/>
        <a:p>
          <a:r>
            <a:rPr lang="ru-RU" dirty="0" smtClean="0"/>
            <a:t>Исследовательская деятельность</a:t>
          </a:r>
          <a:endParaRPr lang="ru-RU" dirty="0"/>
        </a:p>
      </dgm:t>
    </dgm:pt>
    <dgm:pt modelId="{50819317-CAE3-400B-8CD9-4BF945088164}" type="parTrans" cxnId="{0C68FE41-93E4-44BF-A10C-3B8F1F8E01A8}">
      <dgm:prSet/>
      <dgm:spPr/>
      <dgm:t>
        <a:bodyPr/>
        <a:lstStyle/>
        <a:p>
          <a:endParaRPr lang="ru-RU"/>
        </a:p>
      </dgm:t>
    </dgm:pt>
    <dgm:pt modelId="{A0D97C1B-8153-4303-9404-A0B8A1FE3E82}" type="sibTrans" cxnId="{0C68FE41-93E4-44BF-A10C-3B8F1F8E01A8}">
      <dgm:prSet/>
      <dgm:spPr/>
      <dgm:t>
        <a:bodyPr/>
        <a:lstStyle/>
        <a:p>
          <a:endParaRPr lang="ru-RU"/>
        </a:p>
      </dgm:t>
    </dgm:pt>
    <dgm:pt modelId="{BA7C7F92-E6BC-4B1F-B220-0AFDBB515A18}">
      <dgm:prSet/>
      <dgm:spPr/>
      <dgm:t>
        <a:bodyPr/>
        <a:lstStyle/>
        <a:p>
          <a:r>
            <a:rPr lang="ru-RU" dirty="0" smtClean="0"/>
            <a:t>Главный результат – </a:t>
          </a:r>
          <a:r>
            <a:rPr lang="ru-RU" b="1" dirty="0" smtClean="0"/>
            <a:t>интеллектуальный продукт</a:t>
          </a:r>
          <a:r>
            <a:rPr lang="ru-RU" dirty="0" smtClean="0"/>
            <a:t>, устанавливающий ту или иную истину в результате процедуры исследования и представленный в стандартном виде.</a:t>
          </a:r>
          <a:br>
            <a:rPr lang="ru-RU" dirty="0" smtClean="0"/>
          </a:br>
          <a:r>
            <a:rPr lang="ru-RU" dirty="0" smtClean="0"/>
            <a:t>Логика исследования: формулировка проблемы исследования — выдвижение гипотезы — последующая экспериментальная или модельная проверка выдвинутых предположений.</a:t>
          </a:r>
          <a:endParaRPr lang="ru-RU" dirty="0"/>
        </a:p>
      </dgm:t>
    </dgm:pt>
    <dgm:pt modelId="{A74A93FB-93AE-4F8D-A68B-9C1C7C8D1B4E}" type="parTrans" cxnId="{506F48B9-D8EF-4FEF-AD8E-7355CF1AEFCD}">
      <dgm:prSet/>
      <dgm:spPr/>
      <dgm:t>
        <a:bodyPr/>
        <a:lstStyle/>
        <a:p>
          <a:endParaRPr lang="ru-RU"/>
        </a:p>
      </dgm:t>
    </dgm:pt>
    <dgm:pt modelId="{EA17CE02-1035-4081-8176-32CB748F17A6}" type="sibTrans" cxnId="{506F48B9-D8EF-4FEF-AD8E-7355CF1AEFCD}">
      <dgm:prSet/>
      <dgm:spPr/>
      <dgm:t>
        <a:bodyPr/>
        <a:lstStyle/>
        <a:p>
          <a:endParaRPr lang="ru-RU"/>
        </a:p>
      </dgm:t>
    </dgm:pt>
    <dgm:pt modelId="{C0F41941-C31C-4420-838F-078825C7C13E}" type="pres">
      <dgm:prSet presAssocID="{0B167D51-8C01-4134-B5C3-C897545C1EE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29B0FF-B729-493D-BE2F-67731944AB72}" type="pres">
      <dgm:prSet presAssocID="{E1F48DA5-9516-4059-ACAB-6022F8ECEBC0}" presName="parentLin" presStyleCnt="0"/>
      <dgm:spPr/>
    </dgm:pt>
    <dgm:pt modelId="{E1972708-2837-436A-9FF0-9E262EF22840}" type="pres">
      <dgm:prSet presAssocID="{E1F48DA5-9516-4059-ACAB-6022F8ECEBC0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1B6F342D-1C6D-42D0-A378-458CBE8A6F1B}" type="pres">
      <dgm:prSet presAssocID="{E1F48DA5-9516-4059-ACAB-6022F8ECEBC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005CA-F0DD-4E37-8248-90B084A7DAA4}" type="pres">
      <dgm:prSet presAssocID="{E1F48DA5-9516-4059-ACAB-6022F8ECEBC0}" presName="negativeSpace" presStyleCnt="0"/>
      <dgm:spPr/>
    </dgm:pt>
    <dgm:pt modelId="{4564A1EE-4BBB-41AB-B00A-9505575614FC}" type="pres">
      <dgm:prSet presAssocID="{E1F48DA5-9516-4059-ACAB-6022F8ECEBC0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A767E-D2DA-4C2B-8347-D61FC4B03C3E}" type="pres">
      <dgm:prSet presAssocID="{D6CFB11D-CC90-4EFD-B2B8-5B785538BB74}" presName="spaceBetweenRectangles" presStyleCnt="0"/>
      <dgm:spPr/>
    </dgm:pt>
    <dgm:pt modelId="{5BCB9F3B-8B2A-4B37-8584-9E2667379042}" type="pres">
      <dgm:prSet presAssocID="{124BC570-C122-40BB-A987-BA7C3859C6AE}" presName="parentLin" presStyleCnt="0"/>
      <dgm:spPr/>
    </dgm:pt>
    <dgm:pt modelId="{DBF1421F-2884-4204-8383-F515512F6BA1}" type="pres">
      <dgm:prSet presAssocID="{124BC570-C122-40BB-A987-BA7C3859C6A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EE3C9BD5-6201-47D2-8E24-0A39D3C6176A}" type="pres">
      <dgm:prSet presAssocID="{124BC570-C122-40BB-A987-BA7C3859C6A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2EE20-A0E4-45A9-BAA1-FC739A05E63D}" type="pres">
      <dgm:prSet presAssocID="{124BC570-C122-40BB-A987-BA7C3859C6AE}" presName="negativeSpace" presStyleCnt="0"/>
      <dgm:spPr/>
    </dgm:pt>
    <dgm:pt modelId="{50FFAECC-895C-4620-8E86-B4FDFBF6A715}" type="pres">
      <dgm:prSet presAssocID="{124BC570-C122-40BB-A987-BA7C3859C6A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68FE41-93E4-44BF-A10C-3B8F1F8E01A8}" srcId="{0B167D51-8C01-4134-B5C3-C897545C1EE6}" destId="{124BC570-C122-40BB-A987-BA7C3859C6AE}" srcOrd="1" destOrd="0" parTransId="{50819317-CAE3-400B-8CD9-4BF945088164}" sibTransId="{A0D97C1B-8153-4303-9404-A0B8A1FE3E82}"/>
    <dgm:cxn modelId="{F7805F79-4B96-40CA-99D4-36D6CC3DC881}" type="presOf" srcId="{E1F48DA5-9516-4059-ACAB-6022F8ECEBC0}" destId="{1B6F342D-1C6D-42D0-A378-458CBE8A6F1B}" srcOrd="1" destOrd="0" presId="urn:microsoft.com/office/officeart/2005/8/layout/list1"/>
    <dgm:cxn modelId="{506F48B9-D8EF-4FEF-AD8E-7355CF1AEFCD}" srcId="{124BC570-C122-40BB-A987-BA7C3859C6AE}" destId="{BA7C7F92-E6BC-4B1F-B220-0AFDBB515A18}" srcOrd="0" destOrd="0" parTransId="{A74A93FB-93AE-4F8D-A68B-9C1C7C8D1B4E}" sibTransId="{EA17CE02-1035-4081-8176-32CB748F17A6}"/>
    <dgm:cxn modelId="{FD782EEF-617E-4425-9266-CC8940360327}" srcId="{0B167D51-8C01-4134-B5C3-C897545C1EE6}" destId="{E1F48DA5-9516-4059-ACAB-6022F8ECEBC0}" srcOrd="0" destOrd="0" parTransId="{1C266762-B40E-4432-B69B-EFE57067F17B}" sibTransId="{D6CFB11D-CC90-4EFD-B2B8-5B785538BB74}"/>
    <dgm:cxn modelId="{D77DD01D-91EA-48AF-BE8C-B72D7B9AAD05}" srcId="{E1F48DA5-9516-4059-ACAB-6022F8ECEBC0}" destId="{A24D7C99-E2D0-4D79-96D6-03CC8D17087D}" srcOrd="0" destOrd="0" parTransId="{DDC4A5FC-0356-41F1-96E9-88A5A307F30D}" sibTransId="{A8AD734C-B74A-4DDD-AC22-D64012F2431A}"/>
    <dgm:cxn modelId="{AD925DF1-905F-44DA-92DD-90980B2DB986}" type="presOf" srcId="{BA7C7F92-E6BC-4B1F-B220-0AFDBB515A18}" destId="{50FFAECC-895C-4620-8E86-B4FDFBF6A715}" srcOrd="0" destOrd="0" presId="urn:microsoft.com/office/officeart/2005/8/layout/list1"/>
    <dgm:cxn modelId="{B75F17D5-3E44-4DD5-893A-4435B327BEB8}" type="presOf" srcId="{124BC570-C122-40BB-A987-BA7C3859C6AE}" destId="{DBF1421F-2884-4204-8383-F515512F6BA1}" srcOrd="0" destOrd="0" presId="urn:microsoft.com/office/officeart/2005/8/layout/list1"/>
    <dgm:cxn modelId="{F54980ED-DEFD-4CE9-BBE3-766B702AD311}" type="presOf" srcId="{A24D7C99-E2D0-4D79-96D6-03CC8D17087D}" destId="{4564A1EE-4BBB-41AB-B00A-9505575614FC}" srcOrd="0" destOrd="0" presId="urn:microsoft.com/office/officeart/2005/8/layout/list1"/>
    <dgm:cxn modelId="{2D8B8008-6D35-4CCA-847A-FCFA7266230E}" type="presOf" srcId="{0B167D51-8C01-4134-B5C3-C897545C1EE6}" destId="{C0F41941-C31C-4420-838F-078825C7C13E}" srcOrd="0" destOrd="0" presId="urn:microsoft.com/office/officeart/2005/8/layout/list1"/>
    <dgm:cxn modelId="{7F93DE84-1855-4F2B-8784-156505D26F03}" type="presOf" srcId="{124BC570-C122-40BB-A987-BA7C3859C6AE}" destId="{EE3C9BD5-6201-47D2-8E24-0A39D3C6176A}" srcOrd="1" destOrd="0" presId="urn:microsoft.com/office/officeart/2005/8/layout/list1"/>
    <dgm:cxn modelId="{AFC2DE4D-8165-458A-B3D3-FF149E2BAA78}" type="presOf" srcId="{E1F48DA5-9516-4059-ACAB-6022F8ECEBC0}" destId="{E1972708-2837-436A-9FF0-9E262EF22840}" srcOrd="0" destOrd="0" presId="urn:microsoft.com/office/officeart/2005/8/layout/list1"/>
    <dgm:cxn modelId="{67AC53D9-A1D8-4256-9436-319E78816E9C}" type="presParOf" srcId="{C0F41941-C31C-4420-838F-078825C7C13E}" destId="{D029B0FF-B729-493D-BE2F-67731944AB72}" srcOrd="0" destOrd="0" presId="urn:microsoft.com/office/officeart/2005/8/layout/list1"/>
    <dgm:cxn modelId="{5BD847DA-7EA7-4E5F-863B-6BE3736FF309}" type="presParOf" srcId="{D029B0FF-B729-493D-BE2F-67731944AB72}" destId="{E1972708-2837-436A-9FF0-9E262EF22840}" srcOrd="0" destOrd="0" presId="urn:microsoft.com/office/officeart/2005/8/layout/list1"/>
    <dgm:cxn modelId="{53926366-A6F2-4EF8-8FBF-722422D3F4AF}" type="presParOf" srcId="{D029B0FF-B729-493D-BE2F-67731944AB72}" destId="{1B6F342D-1C6D-42D0-A378-458CBE8A6F1B}" srcOrd="1" destOrd="0" presId="urn:microsoft.com/office/officeart/2005/8/layout/list1"/>
    <dgm:cxn modelId="{F3AD7604-671C-42E8-A759-4FA657EF7036}" type="presParOf" srcId="{C0F41941-C31C-4420-838F-078825C7C13E}" destId="{EA2005CA-F0DD-4E37-8248-90B084A7DAA4}" srcOrd="1" destOrd="0" presId="urn:microsoft.com/office/officeart/2005/8/layout/list1"/>
    <dgm:cxn modelId="{851D1207-CA5C-4127-95CF-C28233F0786F}" type="presParOf" srcId="{C0F41941-C31C-4420-838F-078825C7C13E}" destId="{4564A1EE-4BBB-41AB-B00A-9505575614FC}" srcOrd="2" destOrd="0" presId="urn:microsoft.com/office/officeart/2005/8/layout/list1"/>
    <dgm:cxn modelId="{6D011832-D934-4605-B373-D41D9178B6FE}" type="presParOf" srcId="{C0F41941-C31C-4420-838F-078825C7C13E}" destId="{1D9A767E-D2DA-4C2B-8347-D61FC4B03C3E}" srcOrd="3" destOrd="0" presId="urn:microsoft.com/office/officeart/2005/8/layout/list1"/>
    <dgm:cxn modelId="{33FCC929-BEEF-47DE-9D46-45F2056BE8FB}" type="presParOf" srcId="{C0F41941-C31C-4420-838F-078825C7C13E}" destId="{5BCB9F3B-8B2A-4B37-8584-9E2667379042}" srcOrd="4" destOrd="0" presId="urn:microsoft.com/office/officeart/2005/8/layout/list1"/>
    <dgm:cxn modelId="{6EA77CAB-1FED-4825-B792-D6865896C705}" type="presParOf" srcId="{5BCB9F3B-8B2A-4B37-8584-9E2667379042}" destId="{DBF1421F-2884-4204-8383-F515512F6BA1}" srcOrd="0" destOrd="0" presId="urn:microsoft.com/office/officeart/2005/8/layout/list1"/>
    <dgm:cxn modelId="{782E9B47-E0C9-46D5-AC5B-957D1A20A271}" type="presParOf" srcId="{5BCB9F3B-8B2A-4B37-8584-9E2667379042}" destId="{EE3C9BD5-6201-47D2-8E24-0A39D3C6176A}" srcOrd="1" destOrd="0" presId="urn:microsoft.com/office/officeart/2005/8/layout/list1"/>
    <dgm:cxn modelId="{5465206A-E457-4E23-B3BD-7DFED5C55311}" type="presParOf" srcId="{C0F41941-C31C-4420-838F-078825C7C13E}" destId="{0342EE20-A0E4-45A9-BAA1-FC739A05E63D}" srcOrd="5" destOrd="0" presId="urn:microsoft.com/office/officeart/2005/8/layout/list1"/>
    <dgm:cxn modelId="{9E99AB6C-CCCC-4BBF-A587-471A887E808B}" type="presParOf" srcId="{C0F41941-C31C-4420-838F-078825C7C13E}" destId="{50FFAECC-895C-4620-8E86-B4FDFBF6A71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4A1EE-4BBB-41AB-B00A-9505575614FC}">
      <dsp:nvSpPr>
        <dsp:cNvPr id="0" name=""/>
        <dsp:cNvSpPr/>
      </dsp:nvSpPr>
      <dsp:spPr>
        <a:xfrm>
          <a:off x="0" y="663372"/>
          <a:ext cx="11718758" cy="185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506" tIns="416560" rIns="90950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Ориентирована на получение </a:t>
          </a:r>
          <a:r>
            <a:rPr lang="ru-RU" sz="2000" b="1" kern="1200" dirty="0" smtClean="0"/>
            <a:t>конкретного результата – продукта</a:t>
          </a:r>
          <a:r>
            <a:rPr lang="ru-RU" sz="2000" kern="1200" dirty="0" smtClean="0"/>
            <a:t>, обладающего определенными свойствами, и который необходим для конкретного использования.</a:t>
          </a:r>
          <a:br>
            <a:rPr lang="ru-RU" sz="2000" kern="1200" dirty="0" smtClean="0"/>
          </a:br>
          <a:r>
            <a:rPr lang="ru-RU" sz="2000" kern="1200" dirty="0" smtClean="0"/>
            <a:t>Проект содержит предварительное описание и детализацию конечного продукта.</a:t>
          </a:r>
          <a:br>
            <a:rPr lang="ru-RU" sz="2000" kern="1200" dirty="0" smtClean="0"/>
          </a:br>
          <a:r>
            <a:rPr lang="ru-RU" sz="2000" kern="1200" dirty="0" smtClean="0"/>
            <a:t>Результат должен быть точно соотнесен со всеми сформулированными в замысле проекта характеристиками. </a:t>
          </a:r>
          <a:endParaRPr lang="ru-RU" sz="2000" kern="1200" dirty="0"/>
        </a:p>
      </dsp:txBody>
      <dsp:txXfrm>
        <a:off x="0" y="663372"/>
        <a:ext cx="11718758" cy="1858500"/>
      </dsp:txXfrm>
    </dsp:sp>
    <dsp:sp modelId="{1B6F342D-1C6D-42D0-A378-458CBE8A6F1B}">
      <dsp:nvSpPr>
        <dsp:cNvPr id="0" name=""/>
        <dsp:cNvSpPr/>
      </dsp:nvSpPr>
      <dsp:spPr>
        <a:xfrm>
          <a:off x="585937" y="368172"/>
          <a:ext cx="820313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059" tIns="0" rIns="31005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Проектная деятельность</a:t>
          </a:r>
          <a:endParaRPr lang="ru-RU" sz="2000" kern="1200" dirty="0"/>
        </a:p>
      </dsp:txBody>
      <dsp:txXfrm>
        <a:off x="614758" y="396993"/>
        <a:ext cx="8145488" cy="532758"/>
      </dsp:txXfrm>
    </dsp:sp>
    <dsp:sp modelId="{50FFAECC-895C-4620-8E86-B4FDFBF6A715}">
      <dsp:nvSpPr>
        <dsp:cNvPr id="0" name=""/>
        <dsp:cNvSpPr/>
      </dsp:nvSpPr>
      <dsp:spPr>
        <a:xfrm>
          <a:off x="0" y="2925072"/>
          <a:ext cx="11718758" cy="185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506" tIns="416560" rIns="90950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Главный результат – </a:t>
          </a:r>
          <a:r>
            <a:rPr lang="ru-RU" sz="2000" b="1" kern="1200" dirty="0" smtClean="0"/>
            <a:t>интеллектуальный продукт</a:t>
          </a:r>
          <a:r>
            <a:rPr lang="ru-RU" sz="2000" kern="1200" dirty="0" smtClean="0"/>
            <a:t>, устанавливающий ту или иную истину в результате процедуры исследования и представленный в стандартном виде.</a:t>
          </a:r>
          <a:br>
            <a:rPr lang="ru-RU" sz="2000" kern="1200" dirty="0" smtClean="0"/>
          </a:br>
          <a:r>
            <a:rPr lang="ru-RU" sz="2000" kern="1200" dirty="0" smtClean="0"/>
            <a:t>Логика исследования: формулировка проблемы исследования — выдвижение гипотезы — последующая экспериментальная или модельная проверка выдвинутых предположений.</a:t>
          </a:r>
          <a:endParaRPr lang="ru-RU" sz="2000" kern="1200" dirty="0"/>
        </a:p>
      </dsp:txBody>
      <dsp:txXfrm>
        <a:off x="0" y="2925072"/>
        <a:ext cx="11718758" cy="1858500"/>
      </dsp:txXfrm>
    </dsp:sp>
    <dsp:sp modelId="{EE3C9BD5-6201-47D2-8E24-0A39D3C6176A}">
      <dsp:nvSpPr>
        <dsp:cNvPr id="0" name=""/>
        <dsp:cNvSpPr/>
      </dsp:nvSpPr>
      <dsp:spPr>
        <a:xfrm>
          <a:off x="585937" y="2629872"/>
          <a:ext cx="820313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059" tIns="0" rIns="31005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Исследовательская деятельность</a:t>
          </a:r>
          <a:endParaRPr lang="ru-RU" sz="2000" kern="1200" dirty="0"/>
        </a:p>
      </dsp:txBody>
      <dsp:txXfrm>
        <a:off x="614758" y="2658693"/>
        <a:ext cx="814548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8400" y="1788453"/>
            <a:ext cx="9770533" cy="4019679"/>
          </a:xfrm>
        </p:spPr>
        <p:txBody>
          <a:bodyPr/>
          <a:lstStyle/>
          <a:p>
            <a:r>
              <a:rPr lang="ru-RU" sz="6600" dirty="0" smtClean="0"/>
              <a:t>Организация исследовательской и проектной деятельности по информатике</a:t>
            </a:r>
            <a:endParaRPr lang="ru-RU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4868886" y="6211669"/>
            <a:ext cx="2369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ГАУ ДПО ЯО ИРО, ЦИТ</a:t>
            </a:r>
          </a:p>
          <a:p>
            <a:pPr algn="ctr"/>
            <a:r>
              <a:rPr lang="ru-RU" dirty="0" smtClean="0"/>
              <a:t>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830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0544" y="204572"/>
            <a:ext cx="4251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Проект ученика </a:t>
            </a:r>
            <a:r>
              <a:rPr lang="ru-RU" sz="2800" dirty="0" smtClean="0"/>
              <a:t>10 </a:t>
            </a:r>
            <a:r>
              <a:rPr lang="ru-RU" sz="2800" dirty="0"/>
              <a:t>класса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44" y="727792"/>
            <a:ext cx="5517940" cy="36892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83" y="204572"/>
            <a:ext cx="5576558" cy="53312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86" y="4814486"/>
            <a:ext cx="5755898" cy="204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92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0544" y="204572"/>
            <a:ext cx="3395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Теоретическая часть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215" y="727792"/>
            <a:ext cx="6429375" cy="2076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789" y="2936663"/>
            <a:ext cx="6372225" cy="581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413" y="3678037"/>
            <a:ext cx="6276975" cy="61912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922789" y="3950545"/>
            <a:ext cx="708302" cy="35672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413" y="4457511"/>
            <a:ext cx="2969589" cy="22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45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3474" y="142788"/>
            <a:ext cx="3268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Практическая часть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18" y="666008"/>
            <a:ext cx="5801992" cy="53054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28" y="666008"/>
            <a:ext cx="5896397" cy="49686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528" y="59714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Ссылки в тексте работы выполняются по </a:t>
            </a:r>
            <a:br>
              <a:rPr lang="ru-RU"/>
            </a:br>
            <a:r>
              <a:rPr lang="ru-RU"/>
              <a:t>ГОСТ Р 7.0.5-2008 «Библиографическая ссылка».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702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63" y="173509"/>
            <a:ext cx="5829300" cy="27051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0063" y="292752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Список использованных источников должен быть выполнен в соответствии с ГОСТ Р 7.0.100-2018 «Библиографическая запись. Библиографическое описание. Общие требования и правила составления»</a:t>
            </a:r>
          </a:p>
        </p:txBody>
      </p:sp>
    </p:spTree>
    <p:extLst>
      <p:ext uri="{BB962C8B-B14F-4D97-AF65-F5344CB8AC3E}">
        <p14:creationId xmlns:p14="http://schemas.microsoft.com/office/powerpoint/2010/main" val="2794247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942794"/>
              </p:ext>
            </p:extLst>
          </p:nvPr>
        </p:nvGraphicFramePr>
        <p:xfrm>
          <a:off x="178197" y="271854"/>
          <a:ext cx="11730789" cy="5877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7868"/>
                <a:gridCol w="4856205"/>
                <a:gridCol w="4556716"/>
              </a:tblGrid>
              <a:tr h="27794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Критерий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Уровни сформированности навыков проектной деятельности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Базовый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Повышенный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</a:tr>
              <a:tr h="985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Сформированность предметных знаний и способов действий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Продемонстрировано достаточное владение предметом проектной деятельности. Отсутствуют грубые ошибки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</a:tr>
              <a:tr h="2325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Сформированность познавательных УУД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Работа в целом свидетельствует о способности самостоятельно ставить проблему и находить пути её решения; продемонстрировано свободное владение </a:t>
                      </a:r>
                      <a:r>
                        <a:rPr lang="ru-RU" sz="1800" dirty="0" smtClean="0">
                          <a:effectLst/>
                        </a:rPr>
                        <a:t>навыками </a:t>
                      </a:r>
                      <a:r>
                        <a:rPr lang="ru-RU" sz="1800" dirty="0">
                          <a:effectLst/>
                        </a:rPr>
                        <a:t>критического мышления, умение самостоятельно мыслить; продемонстрирована способность на этой основе приобретать новые </a:t>
                      </a:r>
                      <a:r>
                        <a:rPr lang="ru-RU" sz="1800" dirty="0" smtClean="0">
                          <a:effectLst/>
                        </a:rPr>
                        <a:t>знания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</a:tr>
              <a:tr h="12347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Сформированность</a:t>
                      </a:r>
                      <a:r>
                        <a:rPr lang="ru-RU" sz="1800" dirty="0">
                          <a:effectLst/>
                        </a:rPr>
                        <a:t> регулятивных УУД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Продемонстрированы навыки определения темы и планирования работы. Работа доведена до конца. При этом проявляются отдельные элементы самооценки.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</a:tr>
              <a:tr h="766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Сформированность</a:t>
                      </a:r>
                      <a:r>
                        <a:rPr lang="ru-RU" sz="1800" dirty="0">
                          <a:effectLst/>
                        </a:rPr>
                        <a:t> коммуникативных УУД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Продемонстрированы навыки оформления проектной работы и пояснительной записки.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990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5567" y="268412"/>
            <a:ext cx="110510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КАК </a:t>
            </a:r>
            <a:r>
              <a:rPr lang="ru-RU" dirty="0" smtClean="0"/>
              <a:t>ДЕЛАТЬ ПОДРОСТКОВЫЕ ПРОЕКТЫ </a:t>
            </a:r>
          </a:p>
          <a:p>
            <a:r>
              <a:rPr lang="ru-RU" dirty="0" smtClean="0"/>
              <a:t>Наталья Еремина </a:t>
            </a:r>
          </a:p>
          <a:p>
            <a:r>
              <a:rPr lang="ru-RU" dirty="0" err="1" smtClean="0"/>
              <a:t>Фоксфорд</a:t>
            </a:r>
            <a:r>
              <a:rPr lang="ru-RU" dirty="0" smtClean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567" y="1373016"/>
            <a:ext cx="5750011" cy="1576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050" y="0"/>
            <a:ext cx="5196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95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12" y="14287"/>
            <a:ext cx="604837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97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82" y="122151"/>
            <a:ext cx="5867400" cy="3648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582" y="1946188"/>
            <a:ext cx="602932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08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76" y="0"/>
            <a:ext cx="548988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319" y="6178"/>
            <a:ext cx="5574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08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59" y="104003"/>
            <a:ext cx="5953125" cy="4648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0" y="104003"/>
            <a:ext cx="600075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17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29700479"/>
              </p:ext>
            </p:extLst>
          </p:nvPr>
        </p:nvGraphicFramePr>
        <p:xfrm>
          <a:off x="228600" y="1027442"/>
          <a:ext cx="11718758" cy="5151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22158" y="73335"/>
            <a:ext cx="1112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чем заключается различие между проектной и исследовательской деятельностью?</a:t>
            </a:r>
          </a:p>
        </p:txBody>
      </p:sp>
    </p:spTree>
    <p:extLst>
      <p:ext uri="{BB962C8B-B14F-4D97-AF65-F5344CB8AC3E}">
        <p14:creationId xmlns:p14="http://schemas.microsoft.com/office/powerpoint/2010/main" val="1905325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42" y="112755"/>
            <a:ext cx="5981700" cy="3543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863" y="3930993"/>
            <a:ext cx="352425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75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87" y="171965"/>
            <a:ext cx="5819775" cy="3276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362" y="3448565"/>
            <a:ext cx="603885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60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97" y="0"/>
            <a:ext cx="593407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147" y="2607276"/>
            <a:ext cx="562857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81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45793" y="0"/>
            <a:ext cx="430697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Что мешает говорить с клиентом</a:t>
            </a:r>
            <a:r>
              <a:rPr lang="ru-RU" b="1" dirty="0" smtClean="0"/>
              <a:t>?</a:t>
            </a:r>
          </a:p>
          <a:p>
            <a:r>
              <a:rPr lang="ru-RU" dirty="0" smtClean="0"/>
              <a:t>Галлюцинация </a:t>
            </a:r>
            <a:r>
              <a:rPr lang="ru-RU" dirty="0"/>
              <a:t>№ 1</a:t>
            </a:r>
          </a:p>
          <a:p>
            <a:r>
              <a:rPr lang="ru-RU" dirty="0"/>
              <a:t>Я знаю о клиенте </a:t>
            </a:r>
            <a:r>
              <a:rPr lang="ru-RU" dirty="0" smtClean="0"/>
              <a:t>все</a:t>
            </a:r>
          </a:p>
          <a:p>
            <a:r>
              <a:rPr lang="ru-RU" dirty="0"/>
              <a:t>Галлюцинация № 2</a:t>
            </a:r>
          </a:p>
          <a:p>
            <a:r>
              <a:rPr lang="ru-RU" dirty="0"/>
              <a:t>Не хочу знать, что боли, для </a:t>
            </a:r>
            <a:r>
              <a:rPr lang="ru-RU" dirty="0" smtClean="0"/>
              <a:t>которой я </a:t>
            </a:r>
            <a:r>
              <a:rPr lang="ru-RU" dirty="0"/>
              <a:t>придумал решение на </a:t>
            </a:r>
            <a:r>
              <a:rPr lang="ru-RU" dirty="0" smtClean="0"/>
              <a:t>самом неделе </a:t>
            </a:r>
            <a:r>
              <a:rPr lang="ru-RU" dirty="0"/>
              <a:t>не </a:t>
            </a:r>
            <a:r>
              <a:rPr lang="ru-RU" dirty="0" smtClean="0"/>
              <a:t>существует</a:t>
            </a:r>
          </a:p>
          <a:p>
            <a:r>
              <a:rPr lang="ru-RU" dirty="0"/>
              <a:t>Галлюцинация № 3</a:t>
            </a:r>
          </a:p>
          <a:p>
            <a:r>
              <a:rPr lang="ru-RU" dirty="0"/>
              <a:t>Обо мне плохо </a:t>
            </a:r>
            <a:r>
              <a:rPr lang="ru-RU" dirty="0" smtClean="0"/>
              <a:t>подумают</a:t>
            </a:r>
          </a:p>
          <a:p>
            <a:r>
              <a:rPr lang="ru-RU" dirty="0"/>
              <a:t>Галлюцинация № 5</a:t>
            </a:r>
          </a:p>
          <a:p>
            <a:r>
              <a:rPr lang="ru-RU" dirty="0"/>
              <a:t>Хочу, чтобы меня </a:t>
            </a:r>
            <a:r>
              <a:rPr lang="ru-RU" dirty="0" smtClean="0"/>
              <a:t>хвалили</a:t>
            </a:r>
          </a:p>
          <a:p>
            <a:endParaRPr lang="ru-RU" dirty="0" smtClean="0"/>
          </a:p>
          <a:p>
            <a:r>
              <a:rPr lang="ru-RU" dirty="0" smtClean="0"/>
              <a:t>Вранье </a:t>
            </a:r>
            <a:r>
              <a:rPr lang="ru-RU" dirty="0"/>
              <a:t>№1</a:t>
            </a:r>
          </a:p>
          <a:p>
            <a:r>
              <a:rPr lang="ru-RU" dirty="0"/>
              <a:t>Хотят вас </a:t>
            </a:r>
            <a:r>
              <a:rPr lang="ru-RU" dirty="0" smtClean="0"/>
              <a:t>поддержать</a:t>
            </a:r>
          </a:p>
          <a:p>
            <a:r>
              <a:rPr lang="ru-RU" dirty="0"/>
              <a:t>Вранье №2</a:t>
            </a:r>
          </a:p>
          <a:p>
            <a:r>
              <a:rPr lang="ru-RU" dirty="0"/>
              <a:t>Люди не могут предугадывать </a:t>
            </a:r>
            <a:r>
              <a:rPr lang="ru-RU" dirty="0" smtClean="0"/>
              <a:t>свои действия</a:t>
            </a:r>
            <a:r>
              <a:rPr lang="ru-RU" dirty="0"/>
              <a:t>, это всегда </a:t>
            </a:r>
            <a:r>
              <a:rPr lang="ru-RU" dirty="0" smtClean="0"/>
              <a:t>будут галлюцинации</a:t>
            </a:r>
          </a:p>
          <a:p>
            <a:r>
              <a:rPr lang="ru-RU" dirty="0"/>
              <a:t>Вранье №3</a:t>
            </a:r>
          </a:p>
          <a:p>
            <a:r>
              <a:rPr lang="ru-RU" dirty="0"/>
              <a:t>Люди хотят выглядеть в своих глазах </a:t>
            </a:r>
            <a:r>
              <a:rPr lang="ru-RU" dirty="0" smtClean="0"/>
              <a:t>лучше, поэтому </a:t>
            </a:r>
            <a:r>
              <a:rPr lang="ru-RU" dirty="0"/>
              <a:t>приукрашают </a:t>
            </a:r>
            <a:r>
              <a:rPr lang="ru-RU" dirty="0" smtClean="0"/>
              <a:t>действительность</a:t>
            </a:r>
          </a:p>
          <a:p>
            <a:r>
              <a:rPr lang="ru-RU" dirty="0"/>
              <a:t>Вранье №4</a:t>
            </a:r>
          </a:p>
          <a:p>
            <a:r>
              <a:rPr lang="ru-RU" dirty="0"/>
              <a:t>Люди будут врать, если полагают, что вы</a:t>
            </a:r>
          </a:p>
          <a:p>
            <a:r>
              <a:rPr lang="ru-RU" dirty="0"/>
              <a:t>хотите услышать одобрение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68778" y="0"/>
            <a:ext cx="605892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Вопросы, которые задавать нельзя!</a:t>
            </a:r>
          </a:p>
          <a:p>
            <a:r>
              <a:rPr lang="ru-RU" dirty="0"/>
              <a:t>Что вы думаете про нашу идею?</a:t>
            </a:r>
          </a:p>
          <a:p>
            <a:r>
              <a:rPr lang="ru-RU" dirty="0"/>
              <a:t>Нравится ли вам продукт?</a:t>
            </a:r>
          </a:p>
          <a:p>
            <a:r>
              <a:rPr lang="ru-RU" dirty="0"/>
              <a:t>Сколько вы готовы заплатить?</a:t>
            </a:r>
          </a:p>
          <a:p>
            <a:r>
              <a:rPr lang="ru-RU" dirty="0"/>
              <a:t>Будете ли пользоваться нашим</a:t>
            </a:r>
          </a:p>
          <a:p>
            <a:r>
              <a:rPr lang="ru-RU" dirty="0"/>
              <a:t>продуктом?</a:t>
            </a:r>
          </a:p>
          <a:p>
            <a:r>
              <a:rPr lang="ru-RU" dirty="0"/>
              <a:t>Как думаете, нужен ли наш продукт</a:t>
            </a:r>
          </a:p>
          <a:p>
            <a:r>
              <a:rPr lang="ru-RU" dirty="0"/>
              <a:t>(решение) обществу, людям?</a:t>
            </a:r>
          </a:p>
          <a:p>
            <a:r>
              <a:rPr lang="ru-RU" dirty="0"/>
              <a:t>Вы когда-либо делали то-то</a:t>
            </a:r>
            <a:r>
              <a:rPr lang="ru-RU" dirty="0" smtClean="0"/>
              <a:t>…</a:t>
            </a:r>
          </a:p>
          <a:p>
            <a:endParaRPr lang="ru-RU" dirty="0"/>
          </a:p>
          <a:p>
            <a:r>
              <a:rPr lang="ru-RU" b="1" dirty="0"/>
              <a:t>Хорошие вопросы</a:t>
            </a:r>
          </a:p>
          <a:p>
            <a:r>
              <a:rPr lang="ru-RU" dirty="0"/>
              <a:t>Что уже вы пытались сделать?</a:t>
            </a:r>
          </a:p>
          <a:p>
            <a:r>
              <a:rPr lang="ru-RU" dirty="0"/>
              <a:t>Как вы решаете проблему сейчас?</a:t>
            </a:r>
          </a:p>
          <a:p>
            <a:r>
              <a:rPr lang="ru-RU" dirty="0"/>
              <a:t>Опишите ситуацию, когда последний </a:t>
            </a:r>
            <a:r>
              <a:rPr lang="ru-RU" dirty="0" smtClean="0"/>
              <a:t>раз сталкивались </a:t>
            </a:r>
            <a:r>
              <a:rPr lang="ru-RU" dirty="0"/>
              <a:t>с этой проблемой?</a:t>
            </a:r>
          </a:p>
          <a:p>
            <a:r>
              <a:rPr lang="ru-RU" dirty="0"/>
              <a:t>Каковы последствия этой ситуации?</a:t>
            </a:r>
          </a:p>
          <a:p>
            <a:r>
              <a:rPr lang="ru-RU" dirty="0"/>
              <a:t>Почему вас это беспокоит?</a:t>
            </a:r>
          </a:p>
          <a:p>
            <a:r>
              <a:rPr lang="ru-RU" dirty="0"/>
              <a:t>Расскажите мне подробней, </a:t>
            </a:r>
            <a:r>
              <a:rPr lang="ru-RU" dirty="0" smtClean="0"/>
              <a:t>каков алгоритм </a:t>
            </a:r>
            <a:r>
              <a:rPr lang="ru-RU" dirty="0"/>
              <a:t>вашей работы?</a:t>
            </a:r>
          </a:p>
        </p:txBody>
      </p:sp>
    </p:spTree>
    <p:extLst>
      <p:ext uri="{BB962C8B-B14F-4D97-AF65-F5344CB8AC3E}">
        <p14:creationId xmlns:p14="http://schemas.microsoft.com/office/powerpoint/2010/main" val="1349697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96777" y="997460"/>
            <a:ext cx="97041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 определена проблема проекта.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 определена целевая аудитория. Для кого создается проект?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Формулировка проекта очень обобщенная, непонятно, в чем стоит конкретная задача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Очень сложное задание, требует работы целого НИИ.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Нет конкретного результата.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Нет критериев оценки (достигли желаемого результата или нет).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Размыты сроки проекта.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Идея не нова.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Школьники не могут влиять на решение проблемы.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Проект направлен на причины и последствия проблемы, а не на ядро.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Гипотезы не подтверждены опросами по технологии </a:t>
            </a:r>
            <a:r>
              <a:rPr lang="ru-RU" dirty="0" err="1"/>
              <a:t>CustDev</a:t>
            </a:r>
            <a:r>
              <a:rPr lang="ru-RU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101" y="129102"/>
            <a:ext cx="843915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30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2158" y="73335"/>
            <a:ext cx="1112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Учебно-исследовательская деятельности </a:t>
            </a:r>
            <a:r>
              <a:rPr lang="ru-RU" sz="2800" dirty="0"/>
              <a:t>обучающихся в </a:t>
            </a:r>
            <a:r>
              <a:rPr lang="ru-RU" sz="2800" b="1" dirty="0" smtClean="0"/>
              <a:t>старшей </a:t>
            </a:r>
            <a:r>
              <a:rPr lang="ru-RU" sz="2800" b="1" dirty="0"/>
              <a:t>школе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940397"/>
              </p:ext>
            </p:extLst>
          </p:nvPr>
        </p:nvGraphicFramePr>
        <p:xfrm>
          <a:off x="822158" y="1333276"/>
          <a:ext cx="9940577" cy="311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05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Требования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постановка задачи;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формулировка гипотезы;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описание инструментария и регламентов исследования;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исследования;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интерпретация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исследований в естественно-научной,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научно-технической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социальной и экономической областях желательным является использование элементов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математического моделирования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(с использованием компьютерных программ в том числе)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349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409441"/>
              </p:ext>
            </p:extLst>
          </p:nvPr>
        </p:nvGraphicFramePr>
        <p:xfrm>
          <a:off x="264694" y="457199"/>
          <a:ext cx="11730789" cy="5561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9517"/>
                <a:gridCol w="3910636"/>
                <a:gridCol w="3910636"/>
              </a:tblGrid>
              <a:tr h="27554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Критерий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Уровни сформированности навыков проектной деятельности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Базовый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Повышенный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</a:tr>
              <a:tr h="826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Сформированность предметных знаний и способов действий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Продемонстрировано понимание содержания выполненной работы. В работе и в ответах на вопросы по содержанию работы отсутствуют грубые ошибки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Продемонстрировано свободное владение предметом проектной деятельности. Ошибки отсутствуют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</a:tr>
              <a:tr h="2342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Сформированность познавательных УУД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Работа в целом свидетельствует о способности самостоятельно с опорой на помощь руководителя ставить проблему и находить пути её решения; продемонстрирована способность приобретать новые знания и/или осваивать новые способы действий, достигать более глубокого понимания изученного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Работа в целом свидетельствует о способности самостоятельно ставить проблему и находить пути её решения; продемонстрировано свободное владение логическими операциями, навыками критического мышления, умение самостоятельно мыслить; продемонстрирована способность на этой основе приобретать новые знания и/или осваивать новые способы действий, достигать более глубокого понимания проблемы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894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213795"/>
              </p:ext>
            </p:extLst>
          </p:nvPr>
        </p:nvGraphicFramePr>
        <p:xfrm>
          <a:off x="228600" y="661736"/>
          <a:ext cx="11730789" cy="5268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9517"/>
                <a:gridCol w="3910636"/>
                <a:gridCol w="3910636"/>
              </a:tblGrid>
              <a:tr h="27554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Критерий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Уровни сформированности навыков проектной деятельности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Базовый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Повышенный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</a:tr>
              <a:tr h="16532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Сформированность</a:t>
                      </a:r>
                      <a:r>
                        <a:rPr lang="ru-RU" sz="1800" dirty="0">
                          <a:effectLst/>
                        </a:rPr>
                        <a:t> регулятивных УУД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Продемонстрированы навыки определения темы и планирования работы. Работа доведена до конца и представлена комиссии; некоторые этапы выполнялись под контролем и при поддержке руководителя. При этом проявляются отдельные элементы самооценки и самоконтроля обучающегося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Работа тщательно спланирована и последовательно реализована, своевременно пройдены все необходимые этапы обсуждения и представления. Контроль и коррекция осуществлялись самостоятельно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</a:tr>
              <a:tr h="1239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Сформированность</a:t>
                      </a:r>
                      <a:r>
                        <a:rPr lang="ru-RU" sz="1800" dirty="0">
                          <a:effectLst/>
                        </a:rPr>
                        <a:t> коммуникативных УУД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Продемонстрированы навыки оформления проектной работы и пояснительной записки, а также подготовки простой презентации. Автор отвечает на вопросы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Тема ясно определена и пояснена. Текст/сообщение хорошо структурированы. Все мысли выражены ясно, логично, последовательно, аргументированно. Работа/сообщение вызывает интерес. Автор свободно отвечает на вопросы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600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44" y="727792"/>
            <a:ext cx="5534025" cy="31432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0544" y="204572"/>
            <a:ext cx="4052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Проект ученика 9 класса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970" y="727792"/>
            <a:ext cx="5391150" cy="4048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0544" y="4775917"/>
            <a:ext cx="5391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Соответствует ли цель сформулированной гипотезе?</a:t>
            </a:r>
          </a:p>
          <a:p>
            <a:r>
              <a:rPr lang="ru-RU" dirty="0" smtClean="0"/>
              <a:t>Соответствует ли задача поставленной цели?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078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19" y="913085"/>
            <a:ext cx="5486400" cy="1219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0544" y="204572"/>
            <a:ext cx="3395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Теоретическая часть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0544" y="2317578"/>
            <a:ext cx="3268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Практическая часть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94" y="3026091"/>
            <a:ext cx="5495925" cy="3457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72999" y="6114334"/>
            <a:ext cx="5719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Решает </a:t>
            </a:r>
            <a:r>
              <a:rPr lang="ru-RU" dirty="0"/>
              <a:t>ли </a:t>
            </a:r>
            <a:r>
              <a:rPr lang="ru-RU" dirty="0" smtClean="0"/>
              <a:t>практическая работа поставленные задачи?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999" y="3026091"/>
            <a:ext cx="54006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90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24" y="257948"/>
            <a:ext cx="5353050" cy="2857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468" y="257948"/>
            <a:ext cx="3857625" cy="14287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01468" y="1783143"/>
            <a:ext cx="52610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Список </a:t>
            </a:r>
            <a:r>
              <a:rPr lang="ru-RU" dirty="0"/>
              <a:t>использованных источников должен быть выполнен </a:t>
            </a:r>
            <a:r>
              <a:rPr lang="ru-RU" dirty="0" smtClean="0"/>
              <a:t>в соответствии с ГОСТ </a:t>
            </a:r>
            <a:r>
              <a:rPr lang="ru-RU" dirty="0"/>
              <a:t>Р 7.0.100-2018 «</a:t>
            </a:r>
            <a:r>
              <a:rPr lang="ru-RU" dirty="0" smtClean="0"/>
              <a:t>Библиографическая запись</a:t>
            </a:r>
            <a:r>
              <a:rPr lang="ru-RU" dirty="0"/>
              <a:t>. Библиографическое описание. Общие требования и </a:t>
            </a:r>
            <a:r>
              <a:rPr lang="ru-RU" dirty="0" smtClean="0"/>
              <a:t>правила составления»</a:t>
            </a:r>
          </a:p>
          <a:p>
            <a:r>
              <a:rPr lang="ru-RU" dirty="0"/>
              <a:t>Ссылки в тексте работы </a:t>
            </a:r>
            <a:r>
              <a:rPr lang="ru-RU" dirty="0" smtClean="0"/>
              <a:t>выполняются </a:t>
            </a:r>
            <a:r>
              <a:rPr lang="ru-RU" dirty="0"/>
              <a:t>по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ГОСТ Р 7.0.5-2008 </a:t>
            </a:r>
            <a:r>
              <a:rPr lang="ru-RU" dirty="0"/>
              <a:t>«Библиографическая ссылка».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430" y="3910913"/>
            <a:ext cx="4553140" cy="287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33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005343"/>
              </p:ext>
            </p:extLst>
          </p:nvPr>
        </p:nvGraphicFramePr>
        <p:xfrm>
          <a:off x="264694" y="457200"/>
          <a:ext cx="11536009" cy="43044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3609"/>
                <a:gridCol w="7772400"/>
              </a:tblGrid>
              <a:tr h="21054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Критерий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Уровни сформированности навыков проектной деятельности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</a:tr>
              <a:tr h="210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Базовый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</a:tr>
              <a:tr h="653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Сформированность предметных знаний и способов действий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Продемонстрировано понимание содержания выполненной работы. В работе </a:t>
                      </a:r>
                      <a:r>
                        <a:rPr lang="ru-RU" sz="1800" dirty="0" smtClean="0">
                          <a:effectLst/>
                        </a:rPr>
                        <a:t>отсутствуют </a:t>
                      </a:r>
                      <a:r>
                        <a:rPr lang="ru-RU" sz="1800" dirty="0">
                          <a:effectLst/>
                        </a:rPr>
                        <a:t>грубые ошибки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</a:tr>
              <a:tr h="875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Сформированность</a:t>
                      </a:r>
                      <a:r>
                        <a:rPr lang="ru-RU" sz="1800" dirty="0">
                          <a:effectLst/>
                        </a:rPr>
                        <a:t> познавательных УУД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Работа в целом свидетельствует о способности самостоятельно с опорой на помощь руководителя ставить проблему и находить пути её решения; продемонстрирована способность приобретать новые </a:t>
                      </a:r>
                      <a:r>
                        <a:rPr lang="ru-RU" sz="1800" dirty="0" smtClean="0">
                          <a:effectLst/>
                        </a:rPr>
                        <a:t>знания, </a:t>
                      </a:r>
                      <a:r>
                        <a:rPr lang="ru-RU" sz="1800" dirty="0">
                          <a:effectLst/>
                        </a:rPr>
                        <a:t>достигать более глубокого понимания изученного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</a:tr>
              <a:tr h="875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Сформированность</a:t>
                      </a:r>
                      <a:r>
                        <a:rPr lang="ru-RU" sz="1800" dirty="0">
                          <a:effectLst/>
                        </a:rPr>
                        <a:t> регулятивных УУД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Работа недостаточно спланирована. </a:t>
                      </a:r>
                      <a:r>
                        <a:rPr lang="ru-RU" sz="1800" dirty="0">
                          <a:effectLst/>
                        </a:rPr>
                        <a:t>Работа доведена до конца и представлена комиссии; некоторые этапы выполнялись под контролем и при поддержке руководителя. </a:t>
                      </a:r>
                      <a:r>
                        <a:rPr lang="ru-RU" sz="1800" dirty="0" smtClean="0">
                          <a:effectLst/>
                        </a:rPr>
                        <a:t>Отсутствует самооценка </a:t>
                      </a:r>
                      <a:r>
                        <a:rPr lang="ru-RU" sz="1800" dirty="0">
                          <a:effectLst/>
                        </a:rPr>
                        <a:t>и самоконтроля обучающегося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</a:tr>
              <a:tr h="774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Сформированность</a:t>
                      </a:r>
                      <a:r>
                        <a:rPr lang="ru-RU" sz="1800" dirty="0">
                          <a:effectLst/>
                        </a:rPr>
                        <a:t> коммуникативных УУД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Продемонстрированы навыки оформления проектной работы и пояснительной </a:t>
                      </a:r>
                      <a:r>
                        <a:rPr lang="ru-RU" sz="1800" dirty="0" smtClean="0">
                          <a:effectLst/>
                        </a:rPr>
                        <a:t>записки.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79756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1802</TotalTime>
  <Words>944</Words>
  <Application>Microsoft Office PowerPoint</Application>
  <PresentationFormat>Широкоэкранный</PresentationFormat>
  <Paragraphs>122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Franklin Gothic Book</vt:lpstr>
      <vt:lpstr>Times New Roman</vt:lpstr>
      <vt:lpstr>Crop</vt:lpstr>
      <vt:lpstr>Организация исследовательской и проектной деятельности по информатике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исследовательской и проектной деятельности по информатике</dc:title>
  <dc:creator>Светлана Юрьевна Белянчева</dc:creator>
  <cp:lastModifiedBy>Светлана Юрьевна Белянчева</cp:lastModifiedBy>
  <cp:revision>53</cp:revision>
  <dcterms:created xsi:type="dcterms:W3CDTF">2022-11-03T07:12:21Z</dcterms:created>
  <dcterms:modified xsi:type="dcterms:W3CDTF">2022-11-18T10:36:44Z</dcterms:modified>
</cp:coreProperties>
</file>