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EA0"/>
    <a:srgbClr val="FF6600"/>
    <a:srgbClr val="E7F3FF"/>
    <a:srgbClr val="5C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897466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966733"/>
            <a:ext cx="7772400" cy="2456444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3966733"/>
            <a:ext cx="3200400" cy="2456444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9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8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2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6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7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3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7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9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0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86B75A-687E-405C-8A0B-8D00578BA2C3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9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ikko.ru/total-certification/gia9/po_oge_informatik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ro.yar.ru/index.php?id=16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Рекомендации к </a:t>
            </a:r>
            <a:r>
              <a:rPr lang="ru-RU" sz="4000" b="1" dirty="0"/>
              <a:t>подготовке обучающихся к </a:t>
            </a:r>
            <a:r>
              <a:rPr lang="ru-RU" sz="4000" b="1" dirty="0" smtClean="0"/>
              <a:t>ОГЭ по </a:t>
            </a:r>
            <a:r>
              <a:rPr lang="ru-RU" sz="4000" b="1" dirty="0"/>
              <a:t>информатике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2025 году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0600" y="5367867"/>
            <a:ext cx="3200400" cy="1055310"/>
          </a:xfrm>
        </p:spPr>
        <p:txBody>
          <a:bodyPr/>
          <a:lstStyle/>
          <a:p>
            <a:r>
              <a:rPr lang="ru-RU" dirty="0" smtClean="0"/>
              <a:t>Белянчева С.Ю.</a:t>
            </a:r>
            <a:br>
              <a:rPr lang="ru-RU" dirty="0" smtClean="0"/>
            </a:br>
            <a:r>
              <a:rPr lang="ru-RU" dirty="0" smtClean="0"/>
              <a:t>старший методист ЦИТ</a:t>
            </a:r>
            <a:br>
              <a:rPr lang="ru-RU" dirty="0" smtClean="0"/>
            </a:br>
            <a:r>
              <a:rPr lang="ru-RU" dirty="0" smtClean="0"/>
              <a:t>ГАУ ДПО ЯО ИРО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17"/>
            <a:ext cx="5419725" cy="6219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65" y="156717"/>
            <a:ext cx="6139668" cy="227883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43529" y="824670"/>
            <a:ext cx="5392396" cy="12819"/>
          </a:xfrm>
          <a:prstGeom prst="line">
            <a:avLst/>
          </a:prstGeom>
          <a:ln w="28575">
            <a:solidFill>
              <a:srgbClr val="285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24785" y="1025497"/>
            <a:ext cx="5811140" cy="25637"/>
          </a:xfrm>
          <a:prstGeom prst="line">
            <a:avLst/>
          </a:prstGeom>
          <a:ln w="28575">
            <a:solidFill>
              <a:srgbClr val="285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639656" y="2021081"/>
            <a:ext cx="2196269" cy="12819"/>
          </a:xfrm>
          <a:prstGeom prst="line">
            <a:avLst/>
          </a:prstGeom>
          <a:ln w="28575">
            <a:solidFill>
              <a:srgbClr val="285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24785" y="2209088"/>
            <a:ext cx="5811140" cy="25637"/>
          </a:xfrm>
          <a:prstGeom prst="line">
            <a:avLst/>
          </a:prstGeom>
          <a:ln w="28575">
            <a:solidFill>
              <a:srgbClr val="285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03129" y="2431278"/>
            <a:ext cx="3790351" cy="12818"/>
          </a:xfrm>
          <a:prstGeom prst="line">
            <a:avLst/>
          </a:prstGeom>
          <a:ln w="28575">
            <a:solidFill>
              <a:srgbClr val="285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0"/>
            <a:ext cx="9505950" cy="124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265" y="1778001"/>
            <a:ext cx="5400000" cy="2677656"/>
          </a:xfrm>
          <a:prstGeom prst="rect">
            <a:avLst/>
          </a:prstGeom>
          <a:solidFill>
            <a:srgbClr val="E7F3FF"/>
          </a:solidFill>
          <a:ln cap="rnd"/>
          <a:effectLst>
            <a:softEdge rad="381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373063"/>
            <a:r>
              <a:rPr lang="ru-RU" sz="2800" dirty="0" smtClean="0"/>
              <a:t>В опросе участвовало </a:t>
            </a:r>
            <a:r>
              <a:rPr lang="ru-RU" sz="2800" b="1" dirty="0" smtClean="0">
                <a:solidFill>
                  <a:srgbClr val="FF6600"/>
                </a:solidFill>
              </a:rPr>
              <a:t>287</a:t>
            </a:r>
            <a:r>
              <a:rPr lang="ru-RU" sz="2800" dirty="0"/>
              <a:t> </a:t>
            </a:r>
            <a:r>
              <a:rPr lang="ru-RU" sz="2800" dirty="0" smtClean="0"/>
              <a:t>образовательных организаций</a:t>
            </a:r>
          </a:p>
          <a:p>
            <a:pPr marL="457200" indent="-373063"/>
            <a:r>
              <a:rPr lang="ru-RU" sz="2800" b="1" dirty="0" smtClean="0"/>
              <a:t>Не</a:t>
            </a:r>
            <a:r>
              <a:rPr lang="ru-RU" sz="2800" dirty="0" smtClean="0"/>
              <a:t> </a:t>
            </a:r>
            <a:r>
              <a:rPr lang="ru-RU" sz="2800" b="1" dirty="0" smtClean="0"/>
              <a:t>используют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в образовательном процессе:</a:t>
            </a:r>
          </a:p>
          <a:p>
            <a:pPr marL="457200" indent="-373063">
              <a:buFont typeface="Arial" panose="020B0604020202020204" pitchFamily="34" charset="0"/>
              <a:buChar char="•"/>
            </a:pPr>
            <a:r>
              <a:rPr lang="ru-RU" sz="2800" dirty="0" smtClean="0"/>
              <a:t>ОС </a:t>
            </a:r>
            <a:r>
              <a:rPr lang="en-US" sz="2800" dirty="0" smtClean="0"/>
              <a:t>Windows </a:t>
            </a:r>
            <a:r>
              <a:rPr lang="ru-RU" sz="2800" b="1" dirty="0">
                <a:solidFill>
                  <a:srgbClr val="FF6600"/>
                </a:solidFill>
              </a:rPr>
              <a:t>18%</a:t>
            </a:r>
            <a:r>
              <a:rPr lang="ru-RU" sz="2800" dirty="0" smtClean="0"/>
              <a:t> </a:t>
            </a:r>
          </a:p>
          <a:p>
            <a:pPr marL="457200" indent="-373063">
              <a:buFont typeface="Arial" panose="020B0604020202020204" pitchFamily="34" charset="0"/>
              <a:buChar char="•"/>
            </a:pPr>
            <a:r>
              <a:rPr lang="ru-RU" sz="2800" dirty="0" smtClean="0"/>
              <a:t>ОС </a:t>
            </a:r>
            <a:r>
              <a:rPr lang="en-US" sz="2800" dirty="0" smtClean="0"/>
              <a:t>Linux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rgbClr val="FF6600"/>
                </a:solidFill>
              </a:rPr>
              <a:t>24%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2267" y="1778001"/>
            <a:ext cx="5400000" cy="2616101"/>
          </a:xfrm>
          <a:prstGeom prst="rect">
            <a:avLst/>
          </a:prstGeom>
          <a:solidFill>
            <a:srgbClr val="E7F3FF"/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Программное обеспечение </a:t>
            </a:r>
            <a:endParaRPr lang="ru-RU" sz="2800" dirty="0" smtClean="0"/>
          </a:p>
          <a:p>
            <a:r>
              <a:rPr lang="ru-RU" sz="2800" dirty="0" smtClean="0"/>
              <a:t>для </a:t>
            </a:r>
            <a:r>
              <a:rPr lang="ru-RU" sz="2800" dirty="0"/>
              <a:t>ОГЭ по </a:t>
            </a:r>
            <a:r>
              <a:rPr lang="ru-RU" sz="2800" dirty="0" smtClean="0"/>
              <a:t>информатике</a:t>
            </a:r>
          </a:p>
          <a:p>
            <a:r>
              <a:rPr lang="en-US" sz="2800" dirty="0">
                <a:solidFill>
                  <a:srgbClr val="FF6600"/>
                </a:solidFill>
                <a:hlinkClick r:id="rId3"/>
              </a:rPr>
              <a:t>https://coikko.ru/total-certification/gia9/po_oge_informatika</a:t>
            </a:r>
            <a:r>
              <a:rPr lang="en-US" sz="2800" dirty="0" smtClean="0">
                <a:solidFill>
                  <a:srgbClr val="FF6600"/>
                </a:solidFill>
                <a:hlinkClick r:id="rId3"/>
              </a:rPr>
              <a:t>/</a:t>
            </a:r>
            <a:endParaRPr lang="ru-RU" sz="2400" dirty="0" smtClean="0">
              <a:solidFill>
                <a:srgbClr val="FF6600"/>
              </a:solidFill>
            </a:endParaRPr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77" r="638"/>
          <a:stretch/>
        </p:blipFill>
        <p:spPr>
          <a:xfrm>
            <a:off x="491067" y="4924328"/>
            <a:ext cx="11191200" cy="14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189" y="250305"/>
            <a:ext cx="1181883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Практическая часть экзамена </a:t>
            </a:r>
            <a:r>
              <a:rPr lang="ru-RU" sz="2800" b="1" dirty="0"/>
              <a:t>по </a:t>
            </a:r>
            <a:r>
              <a:rPr lang="ru-RU" sz="2800" b="1" dirty="0" smtClean="0"/>
              <a:t>информатике</a:t>
            </a:r>
          </a:p>
          <a:p>
            <a:endParaRPr lang="ru-RU" sz="2800" b="1" dirty="0"/>
          </a:p>
          <a:p>
            <a:r>
              <a:rPr lang="ru-RU" sz="2800" dirty="0" smtClean="0"/>
              <a:t>Задания </a:t>
            </a:r>
            <a:r>
              <a:rPr lang="ru-RU" sz="2800" dirty="0"/>
              <a:t>№ </a:t>
            </a:r>
            <a:r>
              <a:rPr lang="ru-RU" sz="2800" dirty="0" smtClean="0"/>
              <a:t>11-16 </a:t>
            </a:r>
            <a:r>
              <a:rPr lang="ru-RU" sz="2800" dirty="0"/>
              <a:t>практической части предназначены для выполнения </a:t>
            </a:r>
            <a:r>
              <a:rPr lang="ru-RU" sz="2800" dirty="0" smtClean="0"/>
              <a:t>на компьютере</a:t>
            </a:r>
            <a:r>
              <a:rPr lang="ru-RU" sz="2800" dirty="0"/>
              <a:t>. </a:t>
            </a:r>
            <a:r>
              <a:rPr lang="ru-RU" sz="2800" dirty="0">
                <a:solidFill>
                  <a:srgbClr val="0070C0"/>
                </a:solidFill>
              </a:rPr>
              <a:t>Ярлыки программ</a:t>
            </a:r>
            <a:r>
              <a:rPr lang="ru-RU" sz="2800" dirty="0"/>
              <a:t>, которые нужны для выполнения заданий, </a:t>
            </a:r>
            <a:r>
              <a:rPr lang="ru-RU" sz="2800" dirty="0">
                <a:solidFill>
                  <a:srgbClr val="0070C0"/>
                </a:solidFill>
              </a:rPr>
              <a:t>расположены </a:t>
            </a:r>
            <a:r>
              <a:rPr lang="ru-RU" sz="2800" dirty="0" smtClean="0">
                <a:solidFill>
                  <a:srgbClr val="0070C0"/>
                </a:solidFill>
              </a:rPr>
              <a:t>на рабочем </a:t>
            </a:r>
            <a:r>
              <a:rPr lang="ru-RU" sz="2800" dirty="0">
                <a:solidFill>
                  <a:srgbClr val="0070C0"/>
                </a:solidFill>
              </a:rPr>
              <a:t>столе</a:t>
            </a:r>
            <a:r>
              <a:rPr lang="ru-RU" sz="2800" dirty="0"/>
              <a:t>. Также </a:t>
            </a:r>
            <a:r>
              <a:rPr lang="ru-RU" sz="2800" dirty="0">
                <a:solidFill>
                  <a:srgbClr val="0070C0"/>
                </a:solidFill>
              </a:rPr>
              <a:t>на рабочем столе</a:t>
            </a:r>
            <a:r>
              <a:rPr lang="ru-RU" sz="2800" dirty="0"/>
              <a:t> находится </a:t>
            </a:r>
            <a:r>
              <a:rPr lang="ru-RU" sz="2800" dirty="0">
                <a:solidFill>
                  <a:srgbClr val="0070C0"/>
                </a:solidFill>
              </a:rPr>
              <a:t>ярлык рабочей директории</a:t>
            </a:r>
            <a:r>
              <a:rPr lang="ru-RU" sz="2800" dirty="0"/>
              <a:t> (папки), </a:t>
            </a:r>
            <a:r>
              <a:rPr lang="ru-RU" sz="2800" dirty="0" smtClean="0">
                <a:solidFill>
                  <a:srgbClr val="0070C0"/>
                </a:solidFill>
              </a:rPr>
              <a:t>в которой </a:t>
            </a:r>
            <a:r>
              <a:rPr lang="ru-RU" sz="2800" dirty="0">
                <a:solidFill>
                  <a:srgbClr val="0070C0"/>
                </a:solidFill>
              </a:rPr>
              <a:t>хранятся дополнительные файлы</a:t>
            </a:r>
            <a:r>
              <a:rPr lang="ru-RU" sz="2800" dirty="0"/>
              <a:t> к заданиям № 11, № 12, № 13.1, № 14.</a:t>
            </a:r>
          </a:p>
          <a:p>
            <a:r>
              <a:rPr lang="ru-RU" sz="2800" dirty="0" smtClean="0"/>
              <a:t>Результатом </a:t>
            </a:r>
            <a:r>
              <a:rPr lang="ru-RU" sz="2800" dirty="0"/>
              <a:t>выполнения каждого из </a:t>
            </a:r>
            <a:r>
              <a:rPr lang="ru-RU" sz="2800" dirty="0" smtClean="0"/>
              <a:t>заданий </a:t>
            </a:r>
            <a:r>
              <a:rPr lang="ru-RU" sz="2800" dirty="0"/>
              <a:t>№ </a:t>
            </a:r>
            <a:r>
              <a:rPr lang="ru-RU" sz="2800" dirty="0" smtClean="0"/>
              <a:t>13-16 </a:t>
            </a:r>
            <a:r>
              <a:rPr lang="ru-RU" sz="2800" dirty="0"/>
              <a:t>является </a:t>
            </a:r>
            <a:r>
              <a:rPr lang="ru-RU" sz="2800" dirty="0" smtClean="0"/>
              <a:t>отдельный файл</a:t>
            </a:r>
            <a:r>
              <a:rPr lang="ru-RU" sz="2800" dirty="0"/>
              <a:t>. </a:t>
            </a:r>
            <a:r>
              <a:rPr lang="ru-RU" sz="2800" dirty="0">
                <a:solidFill>
                  <a:srgbClr val="0070C0"/>
                </a:solidFill>
              </a:rPr>
              <a:t>Файл с результатами</a:t>
            </a:r>
            <a:r>
              <a:rPr lang="ru-RU" sz="2800" dirty="0"/>
              <a:t> выполнения каждого задания </a:t>
            </a:r>
            <a:r>
              <a:rPr lang="ru-RU" sz="2800" dirty="0">
                <a:solidFill>
                  <a:srgbClr val="0070C0"/>
                </a:solidFill>
              </a:rPr>
              <a:t>следует сохранить в </a:t>
            </a:r>
            <a:r>
              <a:rPr lang="ru-RU" sz="2800" dirty="0" smtClean="0">
                <a:solidFill>
                  <a:srgbClr val="0070C0"/>
                </a:solidFill>
              </a:rPr>
              <a:t>рабочую директорию</a:t>
            </a:r>
            <a:r>
              <a:rPr lang="ru-RU" sz="2800" dirty="0"/>
              <a:t>, указанную техническим специалистом, присвоив этому файлу имя </a:t>
            </a:r>
            <a:r>
              <a:rPr lang="ru-RU" sz="2800" dirty="0" smtClean="0"/>
              <a:t>в формате</a:t>
            </a:r>
            <a:r>
              <a:rPr lang="ru-RU" sz="2800" dirty="0"/>
              <a:t>: «номер </a:t>
            </a:r>
            <a:r>
              <a:rPr lang="ru-RU" sz="2800" dirty="0" err="1"/>
              <a:t>задания_номер</a:t>
            </a:r>
            <a:r>
              <a:rPr lang="ru-RU" sz="2800" dirty="0"/>
              <a:t> бланка ответов № 1. тип расширения</a:t>
            </a:r>
            <a:r>
              <a:rPr lang="ru-RU" sz="2800" dirty="0" smtClean="0"/>
              <a:t>».</a:t>
            </a:r>
          </a:p>
          <a:p>
            <a:endParaRPr lang="ru-RU" sz="2800" dirty="0"/>
          </a:p>
          <a:p>
            <a:r>
              <a:rPr lang="ru-RU" sz="2300" dirty="0"/>
              <a:t>Например: </a:t>
            </a:r>
            <a:r>
              <a:rPr lang="ru-RU" sz="2300" dirty="0" smtClean="0"/>
              <a:t>13</a:t>
            </a:r>
            <a:r>
              <a:rPr lang="en-US" sz="2300" dirty="0" smtClean="0"/>
              <a:t>2</a:t>
            </a:r>
            <a:r>
              <a:rPr lang="ru-RU" sz="2300" dirty="0" smtClean="0"/>
              <a:t>_2216000297409.</a:t>
            </a:r>
            <a:r>
              <a:rPr lang="en-US" sz="2300" dirty="0" err="1" smtClean="0"/>
              <a:t>odt</a:t>
            </a:r>
            <a:r>
              <a:rPr lang="ru-RU" sz="2300" dirty="0" smtClean="0"/>
              <a:t>, </a:t>
            </a:r>
            <a:r>
              <a:rPr lang="ru-RU" sz="2300" dirty="0"/>
              <a:t>где </a:t>
            </a:r>
            <a:r>
              <a:rPr lang="ru-RU" sz="2300" dirty="0" smtClean="0"/>
              <a:t>13</a:t>
            </a:r>
            <a:r>
              <a:rPr lang="en-US" sz="2300" dirty="0" smtClean="0"/>
              <a:t>2</a:t>
            </a:r>
            <a:r>
              <a:rPr lang="ru-RU" sz="2300" dirty="0" smtClean="0"/>
              <a:t>(13.</a:t>
            </a:r>
            <a:r>
              <a:rPr lang="en-US" sz="2300" dirty="0" smtClean="0"/>
              <a:t>2</a:t>
            </a:r>
            <a:r>
              <a:rPr lang="ru-RU" sz="2300" dirty="0" smtClean="0"/>
              <a:t>) </a:t>
            </a:r>
            <a:r>
              <a:rPr lang="ru-RU" sz="2300" dirty="0"/>
              <a:t>– номер задания, 2216000297409 </a:t>
            </a:r>
            <a:r>
              <a:rPr lang="ru-RU" sz="2300" dirty="0" smtClean="0"/>
              <a:t>– номер </a:t>
            </a:r>
            <a:r>
              <a:rPr lang="ru-RU" sz="2300" dirty="0"/>
              <a:t>бланка ответов № 1, </a:t>
            </a:r>
            <a:r>
              <a:rPr lang="en-US" sz="2300" dirty="0" err="1" smtClean="0"/>
              <a:t>odt</a:t>
            </a:r>
            <a:r>
              <a:rPr lang="ru-RU" sz="2300" dirty="0" smtClean="0"/>
              <a:t> </a:t>
            </a:r>
            <a:r>
              <a:rPr lang="ru-RU" sz="2300" dirty="0"/>
              <a:t>– расширение файла. </a:t>
            </a:r>
          </a:p>
        </p:txBody>
      </p:sp>
    </p:spTree>
    <p:extLst>
      <p:ext uri="{BB962C8B-B14F-4D97-AF65-F5344CB8AC3E}">
        <p14:creationId xmlns:p14="http://schemas.microsoft.com/office/powerpoint/2010/main" val="18421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83610" cy="1499616"/>
          </a:xfrm>
        </p:spPr>
        <p:txBody>
          <a:bodyPr>
            <a:normAutofit/>
          </a:bodyPr>
          <a:lstStyle/>
          <a:p>
            <a:r>
              <a:rPr lang="ru-RU" dirty="0" smtClean="0"/>
              <a:t>операционная система </a:t>
            </a:r>
            <a:r>
              <a:rPr lang="en-US" dirty="0"/>
              <a:t>Astra Linux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3" y="1959348"/>
            <a:ext cx="6456882" cy="4850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514" y="2084832"/>
            <a:ext cx="8829675" cy="1857375"/>
          </a:xfrm>
          <a:prstGeom prst="rect">
            <a:avLst/>
          </a:prstGeom>
        </p:spPr>
      </p:pic>
      <p:sp>
        <p:nvSpPr>
          <p:cNvPr id="6" name="Выноска 2 5"/>
          <p:cNvSpPr/>
          <p:nvPr/>
        </p:nvSpPr>
        <p:spPr>
          <a:xfrm>
            <a:off x="6808356" y="4067691"/>
            <a:ext cx="2137132" cy="1418601"/>
          </a:xfrm>
          <a:prstGeom prst="borderCallout2">
            <a:avLst>
              <a:gd name="adj1" fmla="val 19352"/>
              <a:gd name="adj2" fmla="val -1535"/>
              <a:gd name="adj3" fmla="val 18750"/>
              <a:gd name="adj4" fmla="val -16667"/>
              <a:gd name="adj5" fmla="val -37010"/>
              <a:gd name="adj6" fmla="val -63475"/>
            </a:avLst>
          </a:prstGeom>
          <a:solidFill>
            <a:srgbClr val="285EA0"/>
          </a:solidFill>
          <a:ln>
            <a:solidFill>
              <a:srgbClr val="285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Программа </a:t>
            </a:r>
            <a:r>
              <a:rPr lang="ru-RU" dirty="0"/>
              <a:t>PascalABC.NET открывается с помощью среды </a:t>
            </a:r>
            <a:r>
              <a:rPr lang="ru-RU" dirty="0" err="1"/>
              <a:t>mono</a:t>
            </a:r>
            <a:r>
              <a:rPr lang="ru-RU" dirty="0"/>
              <a:t>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2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операционная система </a:t>
            </a:r>
            <a:r>
              <a:rPr lang="en-US" dirty="0"/>
              <a:t>Red OS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6" y="2084832"/>
            <a:ext cx="8112808" cy="4563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936" y="1695287"/>
            <a:ext cx="23907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операционная система </a:t>
            </a:r>
            <a:r>
              <a:rPr lang="en-US" dirty="0"/>
              <a:t>Ubuntu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969"/>
          <a:stretch/>
        </p:blipFill>
        <p:spPr>
          <a:xfrm>
            <a:off x="846259" y="1915796"/>
            <a:ext cx="6605240" cy="47736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-1" t="4125" r="51470"/>
          <a:stretch/>
        </p:blipFill>
        <p:spPr>
          <a:xfrm>
            <a:off x="8142038" y="2020693"/>
            <a:ext cx="3169498" cy="45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3" y="0"/>
            <a:ext cx="8867775" cy="1171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000" y="1311803"/>
            <a:ext cx="7776000" cy="2445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6863" y="3897535"/>
            <a:ext cx="6338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www.iro.yar.ru/index.php?id=1619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04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416</TotalTime>
  <Words>186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 3</vt:lpstr>
      <vt:lpstr>Интеграл</vt:lpstr>
      <vt:lpstr>Рекомендации к подготовке обучающихся к ОГЭ по информатике  в 2025 году</vt:lpstr>
      <vt:lpstr>Презентация PowerPoint</vt:lpstr>
      <vt:lpstr>Презентация PowerPoint</vt:lpstr>
      <vt:lpstr>Презентация PowerPoint</vt:lpstr>
      <vt:lpstr>операционная система Astra Linux </vt:lpstr>
      <vt:lpstr>операционная система Red OS </vt:lpstr>
      <vt:lpstr>операционная система Ubuntu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к подготовке обучающихся к ОГЭ по информатике  в 2025 году</dc:title>
  <dc:creator>Светлана Юрьевна Белянчева</dc:creator>
  <cp:lastModifiedBy>Светлана Юрьевна Белянчева</cp:lastModifiedBy>
  <cp:revision>17</cp:revision>
  <dcterms:created xsi:type="dcterms:W3CDTF">2025-01-15T08:04:29Z</dcterms:created>
  <dcterms:modified xsi:type="dcterms:W3CDTF">2025-01-16T13:11:04Z</dcterms:modified>
</cp:coreProperties>
</file>