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82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273" y="1298448"/>
            <a:ext cx="8640147" cy="3255264"/>
          </a:xfrm>
        </p:spPr>
        <p:txBody>
          <a:bodyPr>
            <a:normAutofit/>
          </a:bodyPr>
          <a:lstStyle/>
          <a:p>
            <a:r>
              <a:rPr lang="ru-RU" dirty="0"/>
              <a:t>Семинар «</a:t>
            </a:r>
            <a:r>
              <a:rPr lang="ru-RU" b="1" dirty="0"/>
              <a:t>Решение задач ОГЭ по информатике</a:t>
            </a:r>
            <a:r>
              <a:rPr lang="ru-RU" dirty="0"/>
              <a:t>».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Часть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1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Теоретические основы информатики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463798"/>
              </p:ext>
            </p:extLst>
          </p:nvPr>
        </p:nvGraphicFramePr>
        <p:xfrm>
          <a:off x="3576320" y="863600"/>
          <a:ext cx="824992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6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34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2. Декодировать кодовую последовательность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Основные ошибки происходят из-за торопливости и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невнимательности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Определиться с направлением декодирования: слева направо или справа налево. Последовательно перебирать коды букв из таблицы, останавливаясь на том коде, который совпадает с началом зашифрованного сообщения. Записать</a:t>
                      </a:r>
                      <a:r>
                        <a:rPr lang="ru-RU" sz="2000" baseline="0" dirty="0" smtClean="0"/>
                        <a:t> соответствующую букву и продолжить алгоритм декодирования.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5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Теоретические основы информатики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176307"/>
              </p:ext>
            </p:extLst>
          </p:nvPr>
        </p:nvGraphicFramePr>
        <p:xfrm>
          <a:off x="3576320" y="863600"/>
          <a:ext cx="824992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308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3. Определять истинность составного высказывания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Неверное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применение логической операции (конъюнкция вместо дизъюнкции и наоборот), невнимательность при выборе минимального (максимального) числа из заданного множества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Можно использовать рисунок с числовой осью, чтобы наглядно выделить соответствующие условию числа.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4 Анализировать простейшие модели объектов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Ученики ограничиваются первым найденным путём, что может привести к ошибочному результату. Необходимо рассмотреть все возможные маршруты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Построить по таблице схему дорог, выписать возможные пути, соединяющие указанные пункты, и определить кратчайший среди них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13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Теоретические основы информатики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400324"/>
              </p:ext>
            </p:extLst>
          </p:nvPr>
        </p:nvGraphicFramePr>
        <p:xfrm>
          <a:off x="3576320" y="863600"/>
          <a:ext cx="824992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308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9. Анализировать информацию, представленную в виде схемы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Игнорирование в условии задания указаний, что путь должен включать в себя (или не включать) заданную промежуточную точку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Для учета условия прохождения (</a:t>
                      </a:r>
                      <a:r>
                        <a:rPr lang="ru-RU" sz="2000" dirty="0" err="1" smtClean="0"/>
                        <a:t>непрохождения</a:t>
                      </a:r>
                      <a:r>
                        <a:rPr lang="ru-RU" sz="2000" dirty="0" smtClean="0"/>
                        <a:t>) через заданные промежуточные вершины зачеркнуть лишние пути.</a:t>
                      </a:r>
                    </a:p>
                    <a:p>
                      <a:pPr algn="l"/>
                      <a:r>
                        <a:rPr lang="ru-RU" sz="2000" dirty="0" smtClean="0"/>
                        <a:t>Двигаясь слева направо по изображению графа, над каждой вершиной надписывать количество ведущих в неё путей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Теоретические основы информатики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940434"/>
              </p:ext>
            </p:extLst>
          </p:nvPr>
        </p:nvGraphicFramePr>
        <p:xfrm>
          <a:off x="3576320" y="863600"/>
          <a:ext cx="824992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10. Записывать числа в различных системах счисления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Неверные действия при переводе из одной системы счисления в другую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1. Перевести все числа в десятичную систему и выбрать максимальное (минимальное)</a:t>
                      </a:r>
                    </a:p>
                    <a:p>
                      <a:pPr algn="l"/>
                      <a:r>
                        <a:rPr lang="ru-RU" sz="2000" dirty="0" smtClean="0"/>
                        <a:t>2. Использовать принцип перевода 2-ых чисел в 8-ю систему по триадам, в 16-ю систему – по </a:t>
                      </a:r>
                      <a:r>
                        <a:rPr lang="ru-RU" sz="2000" dirty="0" err="1" smtClean="0"/>
                        <a:t>тетрадам</a:t>
                      </a:r>
                      <a:r>
                        <a:rPr lang="ru-RU" sz="2000" dirty="0" smtClean="0"/>
                        <a:t>.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6320" y="3981718"/>
            <a:ext cx="8249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Найти </a:t>
            </a:r>
            <a:r>
              <a:rPr lang="ru-RU" sz="2000" dirty="0"/>
              <a:t>максимальное из трёх чисел: 23</a:t>
            </a:r>
            <a:r>
              <a:rPr lang="ru-RU" sz="2000" baseline="-25000" dirty="0"/>
              <a:t>16</a:t>
            </a:r>
            <a:r>
              <a:rPr lang="ru-RU" sz="2000" dirty="0"/>
              <a:t>, 32</a:t>
            </a:r>
            <a:r>
              <a:rPr lang="ru-RU" sz="2000" baseline="-25000" dirty="0"/>
              <a:t>8</a:t>
            </a:r>
            <a:r>
              <a:rPr lang="ru-RU" sz="2000" dirty="0"/>
              <a:t>, 11110</a:t>
            </a:r>
            <a:r>
              <a:rPr lang="ru-RU" sz="2000" baseline="-25000" dirty="0"/>
              <a:t>2</a:t>
            </a:r>
            <a:r>
              <a:rPr lang="ru-RU" sz="2000" dirty="0"/>
              <a:t> – и записать ответ в десятичной системе счисления. </a:t>
            </a:r>
            <a:endParaRPr lang="ru-RU" sz="2000" dirty="0" smtClean="0"/>
          </a:p>
          <a:p>
            <a:r>
              <a:rPr lang="ru-RU" sz="2000" dirty="0" smtClean="0"/>
              <a:t>Известно</a:t>
            </a:r>
            <a:r>
              <a:rPr lang="ru-RU" sz="2000" dirty="0"/>
              <a:t>, что один восьмеричный разряд соответствует трём двоичным разрядам (триаде), а один шестнадцатеричный разряд – четырём двоичным разрядам (</a:t>
            </a:r>
            <a:r>
              <a:rPr lang="ru-RU" sz="2000" dirty="0" err="1"/>
              <a:t>тетраде</a:t>
            </a:r>
            <a:r>
              <a:rPr lang="ru-RU" sz="2000" dirty="0"/>
              <a:t>). </a:t>
            </a:r>
            <a:endParaRPr lang="ru-RU" sz="2000" dirty="0" smtClean="0"/>
          </a:p>
          <a:p>
            <a:r>
              <a:rPr lang="ru-RU" sz="2000" dirty="0" smtClean="0"/>
              <a:t>Поэтому </a:t>
            </a:r>
            <a:r>
              <a:rPr lang="ru-RU" sz="2000" dirty="0"/>
              <a:t>в числе 23</a:t>
            </a:r>
            <a:r>
              <a:rPr lang="ru-RU" sz="2000" baseline="-25000" dirty="0"/>
              <a:t>16</a:t>
            </a:r>
            <a:r>
              <a:rPr lang="ru-RU" sz="2000" dirty="0" smtClean="0"/>
              <a:t> </a:t>
            </a:r>
            <a:r>
              <a:rPr lang="ru-RU" sz="2000" dirty="0"/>
              <a:t>– восемь значащих двоичных разрядов, в числе 32</a:t>
            </a:r>
            <a:r>
              <a:rPr lang="ru-RU" sz="2000" baseline="-25000" dirty="0"/>
              <a:t>8</a:t>
            </a:r>
            <a:r>
              <a:rPr lang="ru-RU" sz="2000" dirty="0" smtClean="0"/>
              <a:t> </a:t>
            </a:r>
            <a:r>
              <a:rPr lang="ru-RU" sz="2000" dirty="0"/>
              <a:t>– шесть, в 11110</a:t>
            </a:r>
            <a:r>
              <a:rPr lang="ru-RU" sz="2000" baseline="-25000" dirty="0"/>
              <a:t>2</a:t>
            </a:r>
            <a:r>
              <a:rPr lang="ru-RU" sz="2000" dirty="0" smtClean="0"/>
              <a:t> </a:t>
            </a:r>
            <a:r>
              <a:rPr lang="ru-RU" sz="2000" dirty="0"/>
              <a:t>– их, очевидно, пять. Таким образом, максимальное число 23</a:t>
            </a:r>
            <a:r>
              <a:rPr lang="ru-RU" sz="2000" baseline="-25000" dirty="0"/>
              <a:t>16</a:t>
            </a:r>
            <a:r>
              <a:rPr lang="ru-RU" sz="2000" dirty="0" smtClean="0"/>
              <a:t> </a:t>
            </a:r>
            <a:r>
              <a:rPr lang="ru-RU" sz="2000" dirty="0"/>
              <a:t>= 2 × 16 + 3 = 35.</a:t>
            </a:r>
          </a:p>
        </p:txBody>
      </p:sp>
    </p:spTree>
    <p:extLst>
      <p:ext uri="{BB962C8B-B14F-4D97-AF65-F5344CB8AC3E}">
        <p14:creationId xmlns:p14="http://schemas.microsoft.com/office/powerpoint/2010/main" val="111515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Алгоритмы и программирование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35800"/>
              </p:ext>
            </p:extLst>
          </p:nvPr>
        </p:nvGraphicFramePr>
        <p:xfrm>
          <a:off x="3576320" y="863600"/>
          <a:ext cx="824992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5. Алгоритмы и </a:t>
                      </a:r>
                      <a:r>
                        <a:rPr lang="ru-RU" sz="2000" b="1" dirty="0" err="1" smtClean="0"/>
                        <a:t>программи-рование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Основные ошибки происходят из-за торопливости и невнимательности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1. Задания можно решать составлением линейного уравнения. </a:t>
                      </a:r>
                    </a:p>
                    <a:p>
                      <a:pPr algn="l"/>
                      <a:r>
                        <a:rPr lang="ru-RU" sz="2000" dirty="0" smtClean="0"/>
                        <a:t>2. Задачу можно решать перебором, начиная с конца программы. Такой способ может оказаться проще, если количество перебираемых множителей невелико, а уравнение не является линейным, т.е. команда умножения встречается в программе более одного раза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13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Алгоритмы и программирование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637197"/>
              </p:ext>
            </p:extLst>
          </p:nvPr>
        </p:nvGraphicFramePr>
        <p:xfrm>
          <a:off x="3576320" y="863600"/>
          <a:ext cx="824992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53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89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6. Формальное исполнение алгоритма, записанного на языке </a:t>
                      </a:r>
                      <a:r>
                        <a:rPr lang="ru-RU" sz="2000" b="1" dirty="0" err="1" smtClean="0"/>
                        <a:t>программи-рования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Неверное определение</a:t>
                      </a:r>
                    </a:p>
                    <a:p>
                      <a:pPr algn="l"/>
                      <a:r>
                        <a:rPr lang="ru-RU" sz="2000" dirty="0" smtClean="0"/>
                        <a:t>логических операций в условии</a:t>
                      </a:r>
                    </a:p>
                    <a:p>
                      <a:pPr algn="l"/>
                      <a:r>
                        <a:rPr lang="ru-RU" sz="2000" dirty="0" smtClean="0"/>
                        <a:t>(дизъюнкция,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конъюнкция);</a:t>
                      </a:r>
                    </a:p>
                    <a:p>
                      <a:pPr algn="l"/>
                      <a:r>
                        <a:rPr lang="ru-RU" sz="2000" dirty="0" smtClean="0"/>
                        <a:t>определение, какая</a:t>
                      </a:r>
                    </a:p>
                    <a:p>
                      <a:pPr algn="l"/>
                      <a:r>
                        <a:rPr lang="ru-RU" sz="2000" dirty="0" smtClean="0"/>
                        <a:t>ветвь условного оператора</a:t>
                      </a:r>
                    </a:p>
                    <a:p>
                      <a:pPr algn="l"/>
                      <a:r>
                        <a:rPr lang="ru-RU" sz="2000" dirty="0" smtClean="0"/>
                        <a:t>выполняется при истинном</a:t>
                      </a:r>
                      <a:r>
                        <a:rPr lang="ru-RU" sz="2000" baseline="0" dirty="0" smtClean="0"/>
                        <a:t> у</a:t>
                      </a:r>
                      <a:r>
                        <a:rPr lang="ru-RU" sz="2000" dirty="0" smtClean="0"/>
                        <a:t>словии; определение строгого/нестрогого</a:t>
                      </a:r>
                    </a:p>
                    <a:p>
                      <a:pPr algn="l"/>
                      <a:r>
                        <a:rPr lang="ru-RU" sz="2000" dirty="0" smtClean="0"/>
                        <a:t>сравнения (если оно есть).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Необходимо провести</a:t>
                      </a:r>
                    </a:p>
                    <a:p>
                      <a:pPr algn="l"/>
                      <a:r>
                        <a:rPr lang="ru-RU" sz="2000" dirty="0" smtClean="0"/>
                        <a:t>простой анализ программы, выделив условие печати нужного ответа, и подсчитать, сколько пар удовлетворяют указанному условию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6320" y="4704080"/>
            <a:ext cx="8249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САО-2024</a:t>
            </a:r>
            <a:r>
              <a:rPr lang="ru-RU" sz="2000" dirty="0" smtClean="0"/>
              <a:t>. В </a:t>
            </a:r>
            <a:r>
              <a:rPr lang="ru-RU" sz="2000" dirty="0"/>
              <a:t>заданиях с параметром необходимо уделить внимание отработке различных вариантов задания: нахождению минимального (максимального) значения параметра А, нахождению количества значений параметра.</a:t>
            </a:r>
          </a:p>
        </p:txBody>
      </p:sp>
    </p:spTree>
    <p:extLst>
      <p:ext uri="{BB962C8B-B14F-4D97-AF65-F5344CB8AC3E}">
        <p14:creationId xmlns:p14="http://schemas.microsoft.com/office/powerpoint/2010/main" val="101146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Алгоритмы и программирование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922179"/>
              </p:ext>
            </p:extLst>
          </p:nvPr>
        </p:nvGraphicFramePr>
        <p:xfrm>
          <a:off x="3576320" y="863600"/>
          <a:ext cx="824992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83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625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15. Создавать и выполнять программы для заданного исполнителя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Алгоритм не работает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на различных допустимых тестах.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Сформулируйте условия движения Робота вдоль объектов и закрашивания им клеток, составьте алгоритм, запишите его в виде программы и проверьте правильность её работы в «</a:t>
                      </a:r>
                      <a:r>
                        <a:rPr lang="ru-RU" sz="2000" dirty="0" err="1" smtClean="0"/>
                        <a:t>КуМир</a:t>
                      </a:r>
                      <a:r>
                        <a:rPr lang="ru-RU" sz="2000" dirty="0" smtClean="0"/>
                        <a:t>»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6320" y="3424428"/>
            <a:ext cx="84061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САО-2024</a:t>
            </a:r>
            <a:r>
              <a:rPr lang="ru-RU" sz="2000" dirty="0"/>
              <a:t>. </a:t>
            </a:r>
            <a:r>
              <a:rPr lang="ru-RU" sz="2000" dirty="0" smtClean="0"/>
              <a:t>Одна </a:t>
            </a:r>
            <a:r>
              <a:rPr lang="ru-RU" sz="2000" dirty="0"/>
              <a:t>из наиболее распространенных ошибок </a:t>
            </a:r>
            <a:r>
              <a:rPr lang="ru-RU" sz="2000" dirty="0" smtClean="0"/>
              <a:t>- </a:t>
            </a:r>
            <a:r>
              <a:rPr lang="ru-RU" sz="2000" dirty="0"/>
              <a:t>невозврат Робота в исходное положение. </a:t>
            </a:r>
            <a:r>
              <a:rPr lang="ru-RU" sz="2000" dirty="0" smtClean="0"/>
              <a:t>Помимо </a:t>
            </a:r>
            <a:r>
              <a:rPr lang="ru-RU" sz="2000" dirty="0"/>
              <a:t>этого, многие ученики писали алгоритм для конкретно заданной обстановки, игнорируя </a:t>
            </a:r>
            <a:r>
              <a:rPr lang="ru-RU" sz="2000" dirty="0" smtClean="0"/>
              <a:t>произвольную длину стен и проходов между ними. </a:t>
            </a:r>
            <a:endParaRPr lang="ru-RU" sz="2000" dirty="0"/>
          </a:p>
          <a:p>
            <a:r>
              <a:rPr lang="ru-RU" sz="2000" dirty="0" smtClean="0"/>
              <a:t>При </a:t>
            </a:r>
            <a:r>
              <a:rPr lang="ru-RU" sz="2000" dirty="0"/>
              <a:t>подготовке стоит уделить внимание навыкам смыслового чтения и выделению ключевых условий в формулировке задания. </a:t>
            </a:r>
            <a:r>
              <a:rPr lang="ru-RU" sz="2000" dirty="0" smtClean="0"/>
              <a:t>Необходимо </a:t>
            </a:r>
            <a:r>
              <a:rPr lang="ru-RU" sz="2000" dirty="0"/>
              <a:t>тестировать </a:t>
            </a:r>
            <a:r>
              <a:rPr lang="ru-RU" sz="2000" dirty="0" smtClean="0"/>
              <a:t>алгоритм </a:t>
            </a:r>
            <a:r>
              <a:rPr lang="ru-RU" sz="2000" dirty="0"/>
              <a:t>на разных </a:t>
            </a:r>
            <a:r>
              <a:rPr lang="ru-RU" sz="2000" dirty="0" smtClean="0"/>
              <a:t>обстановках, </a:t>
            </a:r>
            <a:r>
              <a:rPr lang="ru-RU" sz="2000" dirty="0"/>
              <a:t>в том числе </a:t>
            </a:r>
            <a:r>
              <a:rPr lang="ru-RU" sz="2000" dirty="0" smtClean="0"/>
              <a:t>на обстановках </a:t>
            </a:r>
            <a:r>
              <a:rPr lang="ru-RU" sz="2000" dirty="0"/>
              <a:t>единичной </a:t>
            </a:r>
            <a:r>
              <a:rPr lang="ru-RU" sz="2000" dirty="0" smtClean="0"/>
              <a:t>длины. Ориентация </a:t>
            </a:r>
            <a:r>
              <a:rPr lang="ru-RU" sz="2000" dirty="0"/>
              <a:t>на имеющиеся в </a:t>
            </a:r>
            <a:r>
              <a:rPr lang="ru-RU" sz="2000" dirty="0" smtClean="0"/>
              <a:t>среде Кумир </a:t>
            </a:r>
            <a:r>
              <a:rPr lang="ru-RU" sz="2000" dirty="0"/>
              <a:t>стены, ограничивающие по периметру поле Робота, является ошибкой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728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Алгоритмы и программирование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667934"/>
              </p:ext>
            </p:extLst>
          </p:nvPr>
        </p:nvGraphicFramePr>
        <p:xfrm>
          <a:off x="3576320" y="863600"/>
          <a:ext cx="824992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013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16. Создавать и выполнять программы на универсальном языке программирования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Алгоритм не работает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на различных допустимых тестах.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Сформулируйте алгоритм, запишите его в виде программы, протестируйте её на различных исходных значениях.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48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18932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000" dirty="0"/>
              <a:t>Информационные</a:t>
            </a:r>
            <a:r>
              <a:rPr lang="ru-RU" dirty="0"/>
              <a:t> технологии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120173"/>
              </p:ext>
            </p:extLst>
          </p:nvPr>
        </p:nvGraphicFramePr>
        <p:xfrm>
          <a:off x="3576320" y="863600"/>
          <a:ext cx="824992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013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13. Создавать презентации (вариант задания 13.1) или текстовый документ (вариант задания 13.2)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13.1 Ошибкой является попытка включить весь или почти весь текст из исходных материалов в презентацию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13.1 Подумайте, что из материалов необходимо включить в презентацию. Можно отредактировать или переформулировать текст источника, не искажая его смысла. Не следует перегружать слайды спецэффектами.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6320" y="4094480"/>
            <a:ext cx="8249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САО 2024. </a:t>
            </a:r>
            <a:r>
              <a:rPr lang="ru-RU" dirty="0" smtClean="0"/>
              <a:t>Следует </a:t>
            </a:r>
            <a:r>
              <a:rPr lang="ru-RU" dirty="0"/>
              <a:t>обратить внимание </a:t>
            </a:r>
            <a:r>
              <a:rPr lang="ru-RU" dirty="0" smtClean="0"/>
              <a:t>на </a:t>
            </a:r>
            <a:r>
              <a:rPr lang="ru-RU" dirty="0"/>
              <a:t>выполнение основных критериев: макет слайда, размер шрифта на слайде, единый тип шрифта в презентации, отсутствие искажений изображений. </a:t>
            </a:r>
            <a:r>
              <a:rPr lang="ru-RU" dirty="0" smtClean="0"/>
              <a:t>Целесообразно </a:t>
            </a:r>
            <a:r>
              <a:rPr lang="ru-RU" dirty="0"/>
              <a:t>проводить занятия, на которых предлагать учащимся оценить работы других учеников на соответствие их критериям.  </a:t>
            </a:r>
          </a:p>
        </p:txBody>
      </p:sp>
    </p:spTree>
    <p:extLst>
      <p:ext uri="{BB962C8B-B14F-4D97-AF65-F5344CB8AC3E}">
        <p14:creationId xmlns:p14="http://schemas.microsoft.com/office/powerpoint/2010/main" val="172094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18932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000" dirty="0"/>
              <a:t>Информационные</a:t>
            </a:r>
            <a:r>
              <a:rPr lang="ru-RU" dirty="0"/>
              <a:t> технологии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481031"/>
              </p:ext>
            </p:extLst>
          </p:nvPr>
        </p:nvGraphicFramePr>
        <p:xfrm>
          <a:off x="3576320" y="863600"/>
          <a:ext cx="824992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5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13. Создавать презентации (вариант задания 13.1) или текстовый документ (вариант задания 13.2)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13.2 Распространённые ошибки оформления:</a:t>
                      </a:r>
                    </a:p>
                    <a:p>
                      <a:pPr algn="l"/>
                      <a:r>
                        <a:rPr lang="ru-RU" sz="2000" dirty="0" smtClean="0"/>
                        <a:t>• используется шрифт неверного размера; </a:t>
                      </a:r>
                    </a:p>
                    <a:p>
                      <a:pPr algn="l"/>
                      <a:r>
                        <a:rPr lang="ru-RU" sz="2000" dirty="0" smtClean="0"/>
                        <a:t>• отсутствует абзацный отступ в первой строке абзаца; </a:t>
                      </a:r>
                    </a:p>
                    <a:p>
                      <a:pPr algn="l"/>
                      <a:r>
                        <a:rPr lang="ru-RU" sz="2000" smtClean="0"/>
                        <a:t>• использование разрыва </a:t>
                      </a:r>
                      <a:r>
                        <a:rPr lang="ru-RU" sz="2000" dirty="0" smtClean="0"/>
                        <a:t>строки или конца абзаца для разбиения текста на строки; </a:t>
                      </a:r>
                    </a:p>
                    <a:p>
                      <a:pPr algn="l"/>
                      <a:r>
                        <a:rPr lang="ru-RU" sz="2000" dirty="0" smtClean="0"/>
                        <a:t>• абзацный отступ сделан при помощи пробелов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13.2 Строго соблюдать параметры оформления документа, представленные в образце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6320" y="5008880"/>
            <a:ext cx="8249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САО 2024.</a:t>
            </a:r>
            <a:r>
              <a:rPr lang="ru-RU" dirty="0" smtClean="0"/>
              <a:t>  </a:t>
            </a:r>
            <a:r>
              <a:rPr lang="ru-RU" dirty="0"/>
              <a:t>Типичные ошибки </a:t>
            </a:r>
            <a:r>
              <a:rPr lang="ru-RU" dirty="0" smtClean="0"/>
              <a:t>– </a:t>
            </a:r>
            <a:r>
              <a:rPr lang="ru-RU" dirty="0"/>
              <a:t>неверный вертикальный интервал между текстом и таблицей, неверное выравнивание в таблице, а также неверная ширина и выравнивание самой таблицы. </a:t>
            </a:r>
            <a:endParaRPr lang="ru-RU" dirty="0" smtClean="0"/>
          </a:p>
          <a:p>
            <a:r>
              <a:rPr lang="ru-RU" dirty="0" smtClean="0"/>
              <a:t>Уделяйте </a:t>
            </a:r>
            <a:r>
              <a:rPr lang="ru-RU" dirty="0"/>
              <a:t>внимание тщательному прочтению задания, поскольку именно оно содержит наибольшее количество требований, а невыполнение всего одного из них приводит к потере одного бала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717" y="183730"/>
            <a:ext cx="7834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№ 1 Ниже приведена программа, записанная на пяти языках программирования.</a:t>
            </a:r>
          </a:p>
          <a:p>
            <a:endParaRPr lang="ru-RU" sz="2000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164833"/>
              </p:ext>
            </p:extLst>
          </p:nvPr>
        </p:nvGraphicFramePr>
        <p:xfrm>
          <a:off x="220717" y="850187"/>
          <a:ext cx="6638400" cy="3913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Паскаль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Python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var</a:t>
                      </a:r>
                      <a:r>
                        <a:rPr lang="en-US" sz="2000" dirty="0">
                          <a:effectLst/>
                        </a:rPr>
                        <a:t> s, t, A: integer;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begin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readln</a:t>
                      </a:r>
                      <a:r>
                        <a:rPr lang="en-US" sz="2000" dirty="0">
                          <a:effectLst/>
                        </a:rPr>
                        <a:t>(s);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readln</a:t>
                      </a:r>
                      <a:r>
                        <a:rPr lang="en-US" sz="2000" dirty="0">
                          <a:effectLst/>
                        </a:rPr>
                        <a:t>(t);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readln</a:t>
                      </a:r>
                      <a:r>
                        <a:rPr lang="en-US" sz="2000" dirty="0">
                          <a:effectLst/>
                        </a:rPr>
                        <a:t>(A);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if (s &gt; A) or (t &gt; 12)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then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</a:t>
                      </a:r>
                      <a:r>
                        <a:rPr lang="en-US" sz="2000" dirty="0" err="1">
                          <a:effectLst/>
                        </a:rPr>
                        <a:t>writeln</a:t>
                      </a:r>
                      <a:r>
                        <a:rPr lang="en-US" sz="2000" dirty="0">
                          <a:effectLst/>
                        </a:rPr>
                        <a:t>("YES")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else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</a:t>
                      </a:r>
                      <a:r>
                        <a:rPr lang="en-US" sz="2000" dirty="0" err="1">
                          <a:effectLst/>
                        </a:rPr>
                        <a:t>writeln</a:t>
                      </a:r>
                      <a:r>
                        <a:rPr lang="en-US" sz="2000" dirty="0">
                          <a:effectLst/>
                        </a:rPr>
                        <a:t>("NO")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end.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 = </a:t>
                      </a:r>
                      <a:r>
                        <a:rPr lang="en-US" sz="2000" dirty="0" err="1">
                          <a:effectLst/>
                        </a:rPr>
                        <a:t>int</a:t>
                      </a:r>
                      <a:r>
                        <a:rPr lang="en-US" sz="2000" dirty="0">
                          <a:effectLst/>
                        </a:rPr>
                        <a:t>(input())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 = </a:t>
                      </a:r>
                      <a:r>
                        <a:rPr lang="en-US" sz="2000" dirty="0" err="1">
                          <a:effectLst/>
                        </a:rPr>
                        <a:t>int</a:t>
                      </a:r>
                      <a:r>
                        <a:rPr lang="en-US" sz="2000" dirty="0">
                          <a:effectLst/>
                        </a:rPr>
                        <a:t>(input())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 = </a:t>
                      </a:r>
                      <a:r>
                        <a:rPr lang="en-US" sz="2000" dirty="0" err="1">
                          <a:effectLst/>
                        </a:rPr>
                        <a:t>int</a:t>
                      </a:r>
                      <a:r>
                        <a:rPr lang="en-US" sz="2000" dirty="0">
                          <a:effectLst/>
                        </a:rPr>
                        <a:t>(input())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if (s &gt; A) or (t &gt; 12):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print("YES")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else: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print("NO")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0717" y="4763819"/>
            <a:ext cx="7834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Было проведено 9 запусков программы, при которых в качестве значений переменных </a:t>
            </a:r>
            <a:r>
              <a:rPr lang="en-US" dirty="0"/>
              <a:t>s </a:t>
            </a:r>
            <a:r>
              <a:rPr lang="ru-RU" dirty="0"/>
              <a:t>и </a:t>
            </a:r>
            <a:r>
              <a:rPr lang="en-US" dirty="0"/>
              <a:t>t </a:t>
            </a:r>
            <a:r>
              <a:rPr lang="ru-RU" dirty="0"/>
              <a:t>вводились следующие пары чисел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r>
              <a:rPr lang="ru-RU" dirty="0"/>
              <a:t>(13, 2); (11, 12); </a:t>
            </a:r>
            <a:r>
              <a:rPr lang="ru-RU" dirty="0" smtClean="0"/>
              <a:t>(–12</a:t>
            </a:r>
            <a:r>
              <a:rPr lang="ru-RU" dirty="0"/>
              <a:t>, 12); (2, </a:t>
            </a:r>
            <a:r>
              <a:rPr lang="ru-RU" dirty="0" smtClean="0"/>
              <a:t>–</a:t>
            </a:r>
            <a:r>
              <a:rPr lang="ru-RU" dirty="0"/>
              <a:t>2); </a:t>
            </a:r>
            <a:r>
              <a:rPr lang="ru-RU" dirty="0" smtClean="0"/>
              <a:t>(–10</a:t>
            </a:r>
            <a:r>
              <a:rPr lang="ru-RU" dirty="0"/>
              <a:t>, </a:t>
            </a:r>
            <a:r>
              <a:rPr lang="ru-RU" dirty="0" smtClean="0"/>
              <a:t>–10</a:t>
            </a:r>
            <a:r>
              <a:rPr lang="ru-RU" dirty="0"/>
              <a:t>); (6, </a:t>
            </a:r>
            <a:r>
              <a:rPr lang="ru-RU" dirty="0" smtClean="0"/>
              <a:t>–5</a:t>
            </a:r>
            <a:r>
              <a:rPr lang="ru-RU" dirty="0"/>
              <a:t>); (2, 8); (9, 10); (1, 13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/>
              <a:t>Укажите наибольшее целое значение параметра А, при котором для указанных входных данных программа напечатает «</a:t>
            </a:r>
            <a:r>
              <a:rPr lang="en-US" dirty="0"/>
              <a:t>YES» </a:t>
            </a:r>
            <a:r>
              <a:rPr lang="ru-RU" dirty="0"/>
              <a:t>четыре раза.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753350" y="850187"/>
            <a:ext cx="411808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Решение:</a:t>
            </a:r>
          </a:p>
          <a:p>
            <a:r>
              <a:rPr lang="ru-RU" sz="2000" dirty="0" smtClean="0"/>
              <a:t>Программа выведет </a:t>
            </a:r>
            <a:r>
              <a:rPr lang="en-US" sz="2000" dirty="0" smtClean="0"/>
              <a:t>YES</a:t>
            </a:r>
            <a:r>
              <a:rPr lang="ru-RU" sz="2000" dirty="0" smtClean="0"/>
              <a:t>, если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(s &gt; A) or (t &gt; 12</a:t>
            </a:r>
            <a:r>
              <a:rPr lang="en-US" sz="2000" dirty="0" smtClean="0"/>
              <a:t>)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smtClean="0"/>
              <a:t>Второе условие истинно: </a:t>
            </a:r>
          </a:p>
          <a:p>
            <a:r>
              <a:rPr lang="ru-RU" sz="2000" dirty="0"/>
              <a:t>(13, 2); (11, 12); </a:t>
            </a:r>
            <a:r>
              <a:rPr lang="ru-RU" sz="2000" dirty="0" smtClean="0"/>
              <a:t>(–12</a:t>
            </a:r>
            <a:r>
              <a:rPr lang="ru-RU" sz="2000" dirty="0"/>
              <a:t>, 12); (2, </a:t>
            </a:r>
            <a:r>
              <a:rPr lang="ru-RU" sz="2000" dirty="0" smtClean="0"/>
              <a:t>–</a:t>
            </a:r>
            <a:r>
              <a:rPr lang="ru-RU" sz="2000" dirty="0"/>
              <a:t>2);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(–10</a:t>
            </a:r>
            <a:r>
              <a:rPr lang="ru-RU" sz="2000" dirty="0"/>
              <a:t>, </a:t>
            </a:r>
            <a:r>
              <a:rPr lang="ru-RU" sz="2000" dirty="0" smtClean="0"/>
              <a:t>–10</a:t>
            </a:r>
            <a:r>
              <a:rPr lang="ru-RU" sz="2000" dirty="0"/>
              <a:t>); (6, </a:t>
            </a:r>
            <a:r>
              <a:rPr lang="ru-RU" sz="2000" dirty="0" smtClean="0"/>
              <a:t>–5</a:t>
            </a:r>
            <a:r>
              <a:rPr lang="ru-RU" sz="2000" dirty="0"/>
              <a:t>); (2, 8); (9, 10);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(</a:t>
            </a:r>
            <a:r>
              <a:rPr lang="ru-RU" sz="2000" dirty="0">
                <a:solidFill>
                  <a:srgbClr val="FF0000"/>
                </a:solidFill>
              </a:rPr>
              <a:t>1, 13)</a:t>
            </a:r>
            <a:r>
              <a:rPr lang="ru-RU" sz="2000" dirty="0"/>
              <a:t>.</a:t>
            </a:r>
          </a:p>
          <a:p>
            <a:endParaRPr lang="ru-RU" sz="2000" dirty="0" smtClean="0"/>
          </a:p>
          <a:p>
            <a:r>
              <a:rPr lang="ru-RU" sz="2000" dirty="0" smtClean="0"/>
              <a:t>Для обеспечения истинности первого условия выберем три наибольших значений переменной </a:t>
            </a:r>
            <a:r>
              <a:rPr lang="en-US" sz="2000" dirty="0" smtClean="0"/>
              <a:t>s</a:t>
            </a:r>
            <a:r>
              <a:rPr lang="ru-RU" sz="2000" dirty="0" smtClean="0"/>
              <a:t>: 13, 11, 9.</a:t>
            </a:r>
          </a:p>
          <a:p>
            <a:endParaRPr lang="ru-RU" sz="2000" dirty="0" smtClean="0"/>
          </a:p>
          <a:p>
            <a:r>
              <a:rPr lang="ru-RU" sz="2000" dirty="0" smtClean="0"/>
              <a:t>Наибольшее значение параметра А, при котором </a:t>
            </a:r>
            <a:r>
              <a:rPr lang="en-US" sz="2000" dirty="0" smtClean="0"/>
              <a:t>s &gt; A</a:t>
            </a:r>
            <a:r>
              <a:rPr lang="ru-RU" sz="2000" dirty="0" smtClean="0"/>
              <a:t>: 8.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93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18932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000" dirty="0"/>
              <a:t>Информационные</a:t>
            </a:r>
            <a:r>
              <a:rPr lang="ru-RU" dirty="0"/>
              <a:t> технологии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588558"/>
              </p:ext>
            </p:extLst>
          </p:nvPr>
        </p:nvGraphicFramePr>
        <p:xfrm>
          <a:off x="3576320" y="863600"/>
          <a:ext cx="824992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8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77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023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14. </a:t>
                      </a:r>
                      <a:r>
                        <a:rPr lang="ru-RU" sz="1800" dirty="0" smtClean="0">
                          <a:effectLst/>
                        </a:rPr>
                        <a:t>Обработка большого массива данных с использованием средств электронной таблицы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effectLst/>
                        </a:rPr>
                        <a:t>Использование «ручной» обработки большой таблицы</a:t>
                      </a:r>
                      <a:r>
                        <a:rPr lang="ru-RU" sz="1800" baseline="0" dirty="0" smtClean="0">
                          <a:effectLst/>
                        </a:rPr>
                        <a:t> приводит к большей вероятности допустить ошибку.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/>
                        <a:t>Записать приведённые в задании логические условия отбора нужных строк таблицы в виде формул, принятых в электронных таблицах, корректно используя абсолютную и относительную адресацию ячеек. В</a:t>
                      </a:r>
                      <a:r>
                        <a:rPr lang="ru-RU" sz="1800" baseline="0" dirty="0" smtClean="0"/>
                        <a:t> с</a:t>
                      </a:r>
                      <a:r>
                        <a:rPr lang="ru-RU" sz="1800" dirty="0" smtClean="0"/>
                        <a:t>озданную диаграмму добавить легенду, подписи данных . Не используйте формат CSV для сохранения результатов работы.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6320" y="4094480"/>
            <a:ext cx="8249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САО 2024.</a:t>
            </a:r>
            <a:r>
              <a:rPr lang="ru-RU" dirty="0"/>
              <a:t> </a:t>
            </a:r>
            <a:r>
              <a:rPr lang="ru-RU" dirty="0" smtClean="0"/>
              <a:t>Акцентировать </a:t>
            </a:r>
            <a:r>
              <a:rPr lang="ru-RU" dirty="0"/>
              <a:t>внимание учащихся на необходимость размещения на диаграмме легенды и подписей данных, а также уделить внимание требованию, касающемуся записи ответа на вопрос с надлежащей точностью (количество знаков после запятой). </a:t>
            </a:r>
          </a:p>
        </p:txBody>
      </p:sp>
    </p:spTree>
    <p:extLst>
      <p:ext uri="{BB962C8B-B14F-4D97-AF65-F5344CB8AC3E}">
        <p14:creationId xmlns:p14="http://schemas.microsoft.com/office/powerpoint/2010/main" val="153482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717" y="183730"/>
            <a:ext cx="78349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№ </a:t>
            </a:r>
            <a:r>
              <a:rPr lang="ru-RU" sz="2000" dirty="0" smtClean="0"/>
              <a:t>2 </a:t>
            </a:r>
            <a:r>
              <a:rPr lang="ru-RU" sz="2000" dirty="0"/>
              <a:t>Ниже приведена программа, записанная на пяти языках программирования.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20717" y="4448508"/>
            <a:ext cx="762280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Было проведено 9 запусков программы, при которых в качестве значений переменных </a:t>
            </a:r>
            <a:r>
              <a:rPr lang="en-US" dirty="0"/>
              <a:t>s </a:t>
            </a:r>
            <a:r>
              <a:rPr lang="ru-RU" dirty="0"/>
              <a:t>и </a:t>
            </a:r>
            <a:r>
              <a:rPr lang="en-US" dirty="0"/>
              <a:t>t </a:t>
            </a:r>
            <a:r>
              <a:rPr lang="ru-RU" dirty="0"/>
              <a:t>вводились следующие пары чисел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r>
              <a:rPr lang="ru-RU" dirty="0"/>
              <a:t>(1, 2); (11, 2); (1, 12); (11, 12); </a:t>
            </a:r>
            <a:r>
              <a:rPr lang="ru-RU" dirty="0" smtClean="0"/>
              <a:t>(–11</a:t>
            </a:r>
            <a:r>
              <a:rPr lang="ru-RU" dirty="0"/>
              <a:t>, </a:t>
            </a:r>
            <a:r>
              <a:rPr lang="ru-RU" dirty="0" smtClean="0"/>
              <a:t>–12</a:t>
            </a:r>
            <a:r>
              <a:rPr lang="ru-RU" dirty="0"/>
              <a:t>); </a:t>
            </a:r>
            <a:r>
              <a:rPr lang="ru-RU" dirty="0" smtClean="0"/>
              <a:t>(–11</a:t>
            </a:r>
            <a:r>
              <a:rPr lang="ru-RU" dirty="0"/>
              <a:t>, 12); </a:t>
            </a:r>
            <a:r>
              <a:rPr lang="ru-RU" dirty="0" smtClean="0"/>
              <a:t>(–</a:t>
            </a:r>
            <a:r>
              <a:rPr lang="ru-RU" dirty="0"/>
              <a:t>12, 11); (10, 10); (10, 5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 smtClean="0"/>
              <a:t>Укажите наименьшее </a:t>
            </a:r>
            <a:r>
              <a:rPr lang="ru-RU" dirty="0"/>
              <a:t>целое значение параметра А, при котором для указанных входных данных программа напечатает «</a:t>
            </a:r>
            <a:r>
              <a:rPr lang="en-US" dirty="0"/>
              <a:t>YES» </a:t>
            </a:r>
            <a:r>
              <a:rPr lang="ru-RU" dirty="0" smtClean="0"/>
              <a:t>шесть раз.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43521" y="966513"/>
            <a:ext cx="43484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Решение:</a:t>
            </a:r>
          </a:p>
          <a:p>
            <a:r>
              <a:rPr lang="ru-RU" sz="2000" dirty="0" smtClean="0"/>
              <a:t>Программа выведет </a:t>
            </a:r>
            <a:r>
              <a:rPr lang="en-US" sz="2000" dirty="0" smtClean="0"/>
              <a:t>YES</a:t>
            </a:r>
            <a:r>
              <a:rPr lang="ru-RU" sz="2000" dirty="0" smtClean="0"/>
              <a:t>, если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(s &gt; </a:t>
            </a:r>
            <a:r>
              <a:rPr lang="ru-RU" sz="2000" dirty="0" smtClean="0"/>
              <a:t>10</a:t>
            </a:r>
            <a:r>
              <a:rPr lang="en-US" sz="2000" dirty="0" smtClean="0"/>
              <a:t>) </a:t>
            </a:r>
            <a:r>
              <a:rPr lang="en-US" sz="2000" dirty="0"/>
              <a:t>or (t </a:t>
            </a:r>
            <a:r>
              <a:rPr lang="en-US" sz="2000" dirty="0" smtClean="0"/>
              <a:t>&gt;</a:t>
            </a:r>
            <a:r>
              <a:rPr lang="ru-RU" sz="2000" dirty="0" smtClean="0"/>
              <a:t>А</a:t>
            </a:r>
            <a:r>
              <a:rPr lang="en-US" sz="2000" dirty="0" smtClean="0"/>
              <a:t>)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Первое условие истинно: </a:t>
            </a:r>
          </a:p>
          <a:p>
            <a:r>
              <a:rPr lang="ru-RU" sz="2000" dirty="0"/>
              <a:t>(1, 2);</a:t>
            </a:r>
            <a:r>
              <a:rPr lang="ru-RU" sz="2000" dirty="0">
                <a:solidFill>
                  <a:srgbClr val="FF0000"/>
                </a:solidFill>
              </a:rPr>
              <a:t> (11, 2)</a:t>
            </a:r>
            <a:r>
              <a:rPr lang="ru-RU" sz="2000" dirty="0"/>
              <a:t>; (1, 12);</a:t>
            </a:r>
            <a:r>
              <a:rPr lang="ru-RU" sz="2000" dirty="0">
                <a:solidFill>
                  <a:srgbClr val="FF0000"/>
                </a:solidFill>
              </a:rPr>
              <a:t> (11, 12)</a:t>
            </a:r>
            <a:r>
              <a:rPr lang="ru-RU" sz="2000" dirty="0"/>
              <a:t>; </a:t>
            </a:r>
            <a:r>
              <a:rPr lang="ru-RU" sz="2000" dirty="0" smtClean="0"/>
              <a:t>(–</a:t>
            </a:r>
            <a:r>
              <a:rPr lang="ru-RU" sz="2000" dirty="0"/>
              <a:t>11, </a:t>
            </a:r>
            <a:r>
              <a:rPr lang="ru-RU" sz="2000" dirty="0" smtClean="0"/>
              <a:t>–12</a:t>
            </a:r>
            <a:r>
              <a:rPr lang="ru-RU" sz="2000" dirty="0"/>
              <a:t>); </a:t>
            </a:r>
            <a:r>
              <a:rPr lang="ru-RU" sz="2000" dirty="0" smtClean="0"/>
              <a:t>(–11</a:t>
            </a:r>
            <a:r>
              <a:rPr lang="ru-RU" sz="2000" dirty="0"/>
              <a:t>, 12); </a:t>
            </a:r>
            <a:r>
              <a:rPr lang="ru-RU" sz="2000" dirty="0" smtClean="0"/>
              <a:t>(–12</a:t>
            </a:r>
            <a:r>
              <a:rPr lang="ru-RU" sz="2000" dirty="0"/>
              <a:t>, 11); (10, 10); (10, 5).</a:t>
            </a:r>
          </a:p>
          <a:p>
            <a:endParaRPr lang="ru-RU" sz="2000" dirty="0" smtClean="0"/>
          </a:p>
          <a:p>
            <a:r>
              <a:rPr lang="ru-RU" sz="2000" dirty="0" smtClean="0"/>
              <a:t>Для обеспечения истинности второго</a:t>
            </a:r>
            <a:r>
              <a:rPr lang="en-US" sz="2000" dirty="0" smtClean="0"/>
              <a:t> </a:t>
            </a:r>
            <a:r>
              <a:rPr lang="ru-RU" sz="2000" dirty="0" smtClean="0"/>
              <a:t>условия выберем четыре пары чисел по наибольшим значениям переменной </a:t>
            </a:r>
            <a:r>
              <a:rPr lang="en-US" sz="2000" dirty="0" smtClean="0"/>
              <a:t>t</a:t>
            </a:r>
            <a:r>
              <a:rPr lang="ru-RU" sz="2000" dirty="0" smtClean="0"/>
              <a:t>: </a:t>
            </a:r>
          </a:p>
          <a:p>
            <a:r>
              <a:rPr lang="ru-RU" sz="2000" dirty="0"/>
              <a:t>(1, 2);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(</a:t>
            </a:r>
            <a:r>
              <a:rPr lang="ru-RU" sz="2000" dirty="0">
                <a:solidFill>
                  <a:srgbClr val="FF0000"/>
                </a:solidFill>
              </a:rPr>
              <a:t>1, 12)</a:t>
            </a:r>
            <a:r>
              <a:rPr lang="ru-RU" sz="2000" dirty="0"/>
              <a:t>;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(–11</a:t>
            </a:r>
            <a:r>
              <a:rPr lang="ru-RU" sz="2000" dirty="0"/>
              <a:t>, </a:t>
            </a:r>
            <a:r>
              <a:rPr lang="ru-RU" sz="2000" dirty="0" smtClean="0"/>
              <a:t>–12</a:t>
            </a:r>
            <a:r>
              <a:rPr lang="ru-RU" sz="2000" dirty="0"/>
              <a:t>); </a:t>
            </a:r>
            <a:r>
              <a:rPr lang="ru-RU" sz="2000" dirty="0" smtClean="0">
                <a:solidFill>
                  <a:srgbClr val="FF0000"/>
                </a:solidFill>
              </a:rPr>
              <a:t>(–11</a:t>
            </a:r>
            <a:r>
              <a:rPr lang="ru-RU" sz="2000" dirty="0">
                <a:solidFill>
                  <a:srgbClr val="FF0000"/>
                </a:solidFill>
              </a:rPr>
              <a:t>, 12</a:t>
            </a:r>
            <a:r>
              <a:rPr lang="ru-RU" sz="2000" dirty="0" smtClean="0">
                <a:solidFill>
                  <a:srgbClr val="FF0000"/>
                </a:solidFill>
              </a:rPr>
              <a:t>)</a:t>
            </a:r>
            <a:r>
              <a:rPr lang="ru-RU" sz="2000" dirty="0" smtClean="0"/>
              <a:t>;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(–12</a:t>
            </a:r>
            <a:r>
              <a:rPr lang="ru-RU" sz="2000" dirty="0" smtClean="0">
                <a:solidFill>
                  <a:srgbClr val="FF0000"/>
                </a:solidFill>
              </a:rPr>
              <a:t>, 11)</a:t>
            </a:r>
            <a:r>
              <a:rPr lang="ru-RU" sz="2000" dirty="0" smtClean="0"/>
              <a:t>; </a:t>
            </a:r>
            <a:r>
              <a:rPr lang="ru-RU" sz="2000" dirty="0">
                <a:solidFill>
                  <a:srgbClr val="FF0000"/>
                </a:solidFill>
              </a:rPr>
              <a:t>(10, 10)</a:t>
            </a:r>
            <a:r>
              <a:rPr lang="ru-RU" sz="2000" dirty="0"/>
              <a:t>; (10, 5).</a:t>
            </a:r>
          </a:p>
          <a:p>
            <a:endParaRPr lang="ru-RU" sz="2000" dirty="0" smtClean="0"/>
          </a:p>
          <a:p>
            <a:r>
              <a:rPr lang="ru-RU" sz="2000" dirty="0" smtClean="0"/>
              <a:t>Наименьшее значение параметра А, при котором условие </a:t>
            </a:r>
            <a:r>
              <a:rPr lang="en-US" sz="2000" dirty="0"/>
              <a:t> (t &gt; А</a:t>
            </a:r>
            <a:r>
              <a:rPr lang="en-US" sz="2000" dirty="0" smtClean="0"/>
              <a:t>)</a:t>
            </a:r>
            <a:r>
              <a:rPr lang="ru-RU" sz="2000" dirty="0" smtClean="0"/>
              <a:t> истинно: 5.</a:t>
            </a:r>
          </a:p>
          <a:p>
            <a:endParaRPr lang="ru-RU" sz="2000" dirty="0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907495"/>
              </p:ext>
            </p:extLst>
          </p:nvPr>
        </p:nvGraphicFramePr>
        <p:xfrm>
          <a:off x="220717" y="966513"/>
          <a:ext cx="6639560" cy="326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97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9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Паскаль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Python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var</a:t>
                      </a:r>
                      <a:r>
                        <a:rPr lang="en-US" sz="2000" dirty="0">
                          <a:effectLst/>
                        </a:rPr>
                        <a:t> s, t, A: integer;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begin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readln</a:t>
                      </a:r>
                      <a:r>
                        <a:rPr lang="en-US" sz="2000" dirty="0">
                          <a:effectLst/>
                        </a:rPr>
                        <a:t>(s);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readln</a:t>
                      </a:r>
                      <a:r>
                        <a:rPr lang="en-US" sz="2000" dirty="0">
                          <a:effectLst/>
                        </a:rPr>
                        <a:t>(t);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readln</a:t>
                      </a:r>
                      <a:r>
                        <a:rPr lang="en-US" sz="2000" dirty="0">
                          <a:effectLst/>
                        </a:rPr>
                        <a:t>(A);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if (s &gt; 10) or (t &gt; </a:t>
                      </a:r>
                      <a:r>
                        <a:rPr lang="ru-RU" sz="2000" dirty="0">
                          <a:effectLst/>
                        </a:rPr>
                        <a:t>А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then </a:t>
                      </a:r>
                      <a:r>
                        <a:rPr lang="en-US" sz="2000" dirty="0" err="1">
                          <a:effectLst/>
                        </a:rPr>
                        <a:t>writeln</a:t>
                      </a:r>
                      <a:r>
                        <a:rPr lang="en-US" sz="2000" dirty="0">
                          <a:effectLst/>
                        </a:rPr>
                        <a:t>("YES")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else </a:t>
                      </a:r>
                      <a:r>
                        <a:rPr lang="en-US" sz="2000" dirty="0" err="1">
                          <a:effectLst/>
                        </a:rPr>
                        <a:t>writeln</a:t>
                      </a:r>
                      <a:r>
                        <a:rPr lang="en-US" sz="2000" dirty="0">
                          <a:effectLst/>
                        </a:rPr>
                        <a:t>("NO")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end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 = </a:t>
                      </a:r>
                      <a:r>
                        <a:rPr lang="en-US" sz="2000" dirty="0" err="1">
                          <a:effectLst/>
                        </a:rPr>
                        <a:t>int</a:t>
                      </a:r>
                      <a:r>
                        <a:rPr lang="en-US" sz="2000" dirty="0">
                          <a:effectLst/>
                        </a:rPr>
                        <a:t>(input())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 = </a:t>
                      </a:r>
                      <a:r>
                        <a:rPr lang="en-US" sz="2000" dirty="0" err="1">
                          <a:effectLst/>
                        </a:rPr>
                        <a:t>int</a:t>
                      </a:r>
                      <a:r>
                        <a:rPr lang="en-US" sz="2000" dirty="0">
                          <a:effectLst/>
                        </a:rPr>
                        <a:t>(input())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 = </a:t>
                      </a:r>
                      <a:r>
                        <a:rPr lang="en-US" sz="2000" dirty="0" err="1">
                          <a:effectLst/>
                        </a:rPr>
                        <a:t>int</a:t>
                      </a:r>
                      <a:r>
                        <a:rPr lang="en-US" sz="2000" dirty="0">
                          <a:effectLst/>
                        </a:rPr>
                        <a:t>(input())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if (s &gt; 10) or (t &gt; А):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print("YES")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else: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print("NO")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5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565" y="276008"/>
            <a:ext cx="115351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№ 3 Гидрометцентр города N несколько дней подряд измерял температуру воздуха днём. Результаты измерений записывались в виде целого числа. Напишите программу, которая определяет количество дней, в которые температура воздуха была выше 10 градусов, и среднее значение температуры за всё время измерений.</a:t>
            </a:r>
          </a:p>
          <a:p>
            <a:r>
              <a:rPr lang="ru-RU" sz="2000" dirty="0"/>
              <a:t>Программа получает на вход количество дней, в которые проводились измерения, затем для каждого дня записывается его температурное значение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65" y="2293729"/>
            <a:ext cx="4617196" cy="437234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256" y="2293729"/>
            <a:ext cx="4192017" cy="386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910" y="178025"/>
            <a:ext cx="117400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№ 4 Напишите программу, которая определяет в последовательности целых чисел сумму всех, кратных 6 и оканчивающихся на 8.</a:t>
            </a:r>
          </a:p>
          <a:p>
            <a:r>
              <a:rPr lang="ru-RU" sz="2000" dirty="0"/>
              <a:t>Программа получает на вход не более 100 целых чисел, каждое из которых не больше 300. Число 0 — признак окончания ввода и в последовательность не входит.</a:t>
            </a:r>
          </a:p>
          <a:p>
            <a:r>
              <a:rPr lang="ru-RU" sz="2000" dirty="0"/>
              <a:t>Результатом работы программы должна быть сумма всех чисел, кратных 6 и оканчивающихся на 8.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10" y="1993857"/>
            <a:ext cx="6480062" cy="329039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844" y="1993856"/>
            <a:ext cx="4910353" cy="213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1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Цифровая грамотность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769480"/>
              </p:ext>
            </p:extLst>
          </p:nvPr>
        </p:nvGraphicFramePr>
        <p:xfrm>
          <a:off x="3576320" y="863600"/>
          <a:ext cx="824992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9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08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15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№ 7.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ринципы адресации в сети Интернет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Нетвёрдое знание правил построения адреса сетевого ресурса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Повторить правила адресации сетевых ресурсов (URL). </a:t>
                      </a:r>
                    </a:p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Найти среди предложенных фрагментов начало сетевого адреса (протокол). </a:t>
                      </a:r>
                    </a:p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Последовательно выбирать фрагменты, соответствующие следующему справа элементу адреса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№ 8.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Принципы  поиска информации в Интернете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Неверное применение формулы включений и исключений (когда нужно использовать операцию объединения, а когда – пересечения множеств)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Построить соответствующую условию задания диаграмму Эйлера – Венна, затем применить формулу включений и исключений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13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Цифровая грамотность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570295"/>
              </p:ext>
            </p:extLst>
          </p:nvPr>
        </p:nvGraphicFramePr>
        <p:xfrm>
          <a:off x="3576320" y="863600"/>
          <a:ext cx="824992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9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08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15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11. П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оиск информации в файлах и каталогах компьютера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Недостаточное овладение базовыми навыками работы с операционной системой персонального компьютера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Сначала найти требуемый каталог, затем в этом каталоге с помощью встроенных средств поиска операционной системы следует найти нужный файл по ключевому слову и, используя поисковые средства текстового редактора, найти ответ на вопрос задания.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11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Цифровая грамотность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994714"/>
              </p:ext>
            </p:extLst>
          </p:nvPr>
        </p:nvGraphicFramePr>
        <p:xfrm>
          <a:off x="3576320" y="863600"/>
          <a:ext cx="824992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9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15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12. Определять количество и информационный объём файлов, отобранных по некоторому условию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Недостаточное овладение базовыми навыками работы с операционной системой персонального компьютера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Сначала найти требуемый каталог, затем в этом каталоге с помощью файлового менеджера операционной системы отобрать файлы по указанному признаку и записать в ответе их количество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40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/>
              <a:t>Типичные ошибки и рекомендации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Теоретические основы информатики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944245"/>
              </p:ext>
            </p:extLst>
          </p:nvPr>
        </p:nvGraphicFramePr>
        <p:xfrm>
          <a:off x="3576320" y="863600"/>
          <a:ext cx="824992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9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15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Затруднения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№ 1. Оценивать объём памяти, необходимый для хранения текстовых данных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Затруднение может вызвать переход от измерения информации в битах к измерению в байтах, а также определение, сколько байт занимает код одного символа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Выразите все величины количества информации, встречающиеся в условии в байтах. Определите, сколькими байтами кодируется один символ. Выясните, на сколько символов уменьшилась строка, определите длину слова и выберите из предложенных вариантов ответа слово нужной длины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830</TotalTime>
  <Words>2022</Words>
  <Application>Microsoft Office PowerPoint</Application>
  <PresentationFormat>Широкоэкранный</PresentationFormat>
  <Paragraphs>214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Calibri</vt:lpstr>
      <vt:lpstr>Corbel</vt:lpstr>
      <vt:lpstr>Times New Roman</vt:lpstr>
      <vt:lpstr>Wingdings 2</vt:lpstr>
      <vt:lpstr>Рама</vt:lpstr>
      <vt:lpstr>Семинар «Решение задач ОГЭ по информатике».  Часть 2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Типичные ошибки и рекомендации  Цифровая грамотность</vt:lpstr>
      <vt:lpstr>Типичные ошибки и рекомендации  Цифровая грамотность</vt:lpstr>
      <vt:lpstr>Типичные ошибки и рекомендации  Цифровая грамотность</vt:lpstr>
      <vt:lpstr>Типичные ошибки и рекомендации  Теоретические основы информатики</vt:lpstr>
      <vt:lpstr>Типичные ошибки и рекомендации  Теоретические основы информатики</vt:lpstr>
      <vt:lpstr>Типичные ошибки и рекомендации  Теоретические основы информатики</vt:lpstr>
      <vt:lpstr>Типичные ошибки и рекомендации  Теоретические основы информатики</vt:lpstr>
      <vt:lpstr>Типичные ошибки и рекомендации  Теоретические основы информатики</vt:lpstr>
      <vt:lpstr>Типичные ошибки и рекомендации  Алгоритмы и программирование</vt:lpstr>
      <vt:lpstr>Типичные ошибки и рекомендации  Алгоритмы и программирование</vt:lpstr>
      <vt:lpstr>Типичные ошибки и рекомендации  Алгоритмы и программирование</vt:lpstr>
      <vt:lpstr>Типичные ошибки и рекомендации  Алгоритмы и программирование</vt:lpstr>
      <vt:lpstr>Типичные ошибки и рекомендации  Информационные технологии</vt:lpstr>
      <vt:lpstr>Типичные ошибки и рекомендации  Информационные технологии</vt:lpstr>
      <vt:lpstr>Типичные ошибки и рекомендации  Информационные технологии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заданий 13, 14 ОГЭ по информатике</dc:title>
  <dc:creator>Светлана Юрьевна Белянчева</dc:creator>
  <cp:lastModifiedBy>Светлана Юрьевна Белянчева</cp:lastModifiedBy>
  <cp:revision>55</cp:revision>
  <dcterms:created xsi:type="dcterms:W3CDTF">2025-03-19T07:51:40Z</dcterms:created>
  <dcterms:modified xsi:type="dcterms:W3CDTF">2025-03-26T06:56:46Z</dcterms:modified>
</cp:coreProperties>
</file>