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56" r:id="rId2"/>
    <p:sldId id="327" r:id="rId3"/>
    <p:sldId id="258" r:id="rId4"/>
    <p:sldId id="260" r:id="rId5"/>
    <p:sldId id="325" r:id="rId6"/>
    <p:sldId id="326" r:id="rId7"/>
    <p:sldId id="292" r:id="rId8"/>
    <p:sldId id="301" r:id="rId9"/>
    <p:sldId id="302" r:id="rId10"/>
    <p:sldId id="307" r:id="rId11"/>
    <p:sldId id="267" r:id="rId12"/>
    <p:sldId id="303" r:id="rId13"/>
    <p:sldId id="308" r:id="rId14"/>
    <p:sldId id="309" r:id="rId15"/>
    <p:sldId id="310" r:id="rId16"/>
    <p:sldId id="268" r:id="rId17"/>
    <p:sldId id="295" r:id="rId18"/>
    <p:sldId id="311" r:id="rId19"/>
    <p:sldId id="312" r:id="rId20"/>
    <p:sldId id="296" r:id="rId21"/>
    <p:sldId id="304" r:id="rId22"/>
    <p:sldId id="305" r:id="rId23"/>
    <p:sldId id="306" r:id="rId24"/>
    <p:sldId id="298" r:id="rId25"/>
    <p:sldId id="313" r:id="rId26"/>
    <p:sldId id="314" r:id="rId27"/>
    <p:sldId id="278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103" autoAdjust="0"/>
  </p:normalViewPr>
  <p:slideViewPr>
    <p:cSldViewPr snapToGrid="0">
      <p:cViewPr varScale="1">
        <p:scale>
          <a:sx n="81" d="100"/>
          <a:sy n="81" d="100"/>
        </p:scale>
        <p:origin x="65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8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Итоги и анализ результатов ОГЭ по информатике (2023-2024 гг.)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зад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B-41B0-9944-86DF4E162F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зад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B-41B0-9944-86DF4E162F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зад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45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FB-41B0-9944-86DF4E162FF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8 зад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42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FB-41B0-9944-86DF4E162FF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 зад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59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FB-41B0-9944-86DF4E162FF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15 зад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38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FB-41B0-9944-86DF4E162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258856"/>
        <c:axId val="456260168"/>
      </c:barChart>
      <c:catAx>
        <c:axId val="45625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260168"/>
        <c:crosses val="autoZero"/>
        <c:auto val="1"/>
        <c:lblAlgn val="ctr"/>
        <c:lblOffset val="100"/>
        <c:noMultiLvlLbl val="0"/>
      </c:catAx>
      <c:valAx>
        <c:axId val="45626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25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8F741-65DA-4AE6-8E04-27E64EA0CB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065DEF-1AE4-44D7-ACC5-0AC39DB1FC0F}">
      <dgm:prSet phldrT="[Текст]"/>
      <dgm:spPr/>
      <dgm:t>
        <a:bodyPr/>
        <a:lstStyle/>
        <a:p>
          <a:r>
            <a:rPr lang="ru-RU" dirty="0"/>
            <a:t>1. Введение</a:t>
          </a:r>
        </a:p>
      </dgm:t>
    </dgm:pt>
    <dgm:pt modelId="{82DC176A-4C04-4912-8D8B-ACB6128DBDAA}" type="parTrans" cxnId="{A9003B6D-6194-472D-BB58-41DBF633390D}">
      <dgm:prSet/>
      <dgm:spPr/>
      <dgm:t>
        <a:bodyPr/>
        <a:lstStyle/>
        <a:p>
          <a:endParaRPr lang="ru-RU"/>
        </a:p>
      </dgm:t>
    </dgm:pt>
    <dgm:pt modelId="{2874E0ED-E440-482D-B368-E04C774769A4}" type="sibTrans" cxnId="{A9003B6D-6194-472D-BB58-41DBF633390D}">
      <dgm:prSet/>
      <dgm:spPr/>
      <dgm:t>
        <a:bodyPr/>
        <a:lstStyle/>
        <a:p>
          <a:endParaRPr lang="ru-RU"/>
        </a:p>
      </dgm:t>
    </dgm:pt>
    <dgm:pt modelId="{5224BB1C-1112-4445-B652-FEA0FEB2201B}">
      <dgm:prSet phldrT="[Текст]"/>
      <dgm:spPr/>
      <dgm:t>
        <a:bodyPr/>
        <a:lstStyle/>
        <a:p>
          <a:r>
            <a:rPr lang="ru-RU" dirty="0"/>
            <a:t>2. Анализ заданий</a:t>
          </a:r>
        </a:p>
      </dgm:t>
    </dgm:pt>
    <dgm:pt modelId="{966AC13D-E0B7-4CA8-97E8-01AE5B6304FA}" type="parTrans" cxnId="{B07D9C2F-12AF-42C8-85B2-1A1ED0036A04}">
      <dgm:prSet/>
      <dgm:spPr/>
      <dgm:t>
        <a:bodyPr/>
        <a:lstStyle/>
        <a:p>
          <a:endParaRPr lang="ru-RU"/>
        </a:p>
      </dgm:t>
    </dgm:pt>
    <dgm:pt modelId="{0D645FE2-24C4-4474-800D-0C4E0877887B}" type="sibTrans" cxnId="{B07D9C2F-12AF-42C8-85B2-1A1ED0036A04}">
      <dgm:prSet/>
      <dgm:spPr/>
      <dgm:t>
        <a:bodyPr/>
        <a:lstStyle/>
        <a:p>
          <a:endParaRPr lang="ru-RU"/>
        </a:p>
      </dgm:t>
    </dgm:pt>
    <dgm:pt modelId="{D3E0FCCA-FA6E-4694-B426-50C056731DB0}">
      <dgm:prSet phldrT="[Текст]"/>
      <dgm:spPr/>
      <dgm:t>
        <a:bodyPr/>
        <a:lstStyle/>
        <a:p>
          <a:r>
            <a:rPr lang="ru-RU" dirty="0"/>
            <a:t>3. Методические приемы, средства</a:t>
          </a:r>
        </a:p>
      </dgm:t>
    </dgm:pt>
    <dgm:pt modelId="{B0FC7081-744D-47BE-A177-959C8EAC6747}" type="parTrans" cxnId="{0036A16E-4EB4-4ECC-81C7-FFE3AC3189B7}">
      <dgm:prSet/>
      <dgm:spPr/>
      <dgm:t>
        <a:bodyPr/>
        <a:lstStyle/>
        <a:p>
          <a:endParaRPr lang="ru-RU"/>
        </a:p>
      </dgm:t>
    </dgm:pt>
    <dgm:pt modelId="{B467A8ED-C21C-48E5-97D5-A6EF19FCEFE2}" type="sibTrans" cxnId="{0036A16E-4EB4-4ECC-81C7-FFE3AC3189B7}">
      <dgm:prSet/>
      <dgm:spPr/>
      <dgm:t>
        <a:bodyPr/>
        <a:lstStyle/>
        <a:p>
          <a:endParaRPr lang="ru-RU"/>
        </a:p>
      </dgm:t>
    </dgm:pt>
    <dgm:pt modelId="{DBBE15A0-F654-4FEA-8B40-FC9865FAE798}" type="pres">
      <dgm:prSet presAssocID="{B228F741-65DA-4AE6-8E04-27E64EA0CB4F}" presName="diagram" presStyleCnt="0">
        <dgm:presLayoutVars>
          <dgm:dir/>
          <dgm:resizeHandles val="exact"/>
        </dgm:presLayoutVars>
      </dgm:prSet>
      <dgm:spPr/>
    </dgm:pt>
    <dgm:pt modelId="{2B127094-8767-45E3-BE2D-DFFBC4A01EAD}" type="pres">
      <dgm:prSet presAssocID="{79065DEF-1AE4-44D7-ACC5-0AC39DB1FC0F}" presName="node" presStyleLbl="node1" presStyleIdx="0" presStyleCnt="3">
        <dgm:presLayoutVars>
          <dgm:bulletEnabled val="1"/>
        </dgm:presLayoutVars>
      </dgm:prSet>
      <dgm:spPr/>
    </dgm:pt>
    <dgm:pt modelId="{6EFAF27E-09B8-4D27-B828-CFC6DDF7ACA6}" type="pres">
      <dgm:prSet presAssocID="{2874E0ED-E440-482D-B368-E04C774769A4}" presName="sibTrans" presStyleCnt="0"/>
      <dgm:spPr/>
    </dgm:pt>
    <dgm:pt modelId="{88F9B1B2-8E6B-492D-95E3-E3E6801F2A15}" type="pres">
      <dgm:prSet presAssocID="{5224BB1C-1112-4445-B652-FEA0FEB2201B}" presName="node" presStyleLbl="node1" presStyleIdx="1" presStyleCnt="3">
        <dgm:presLayoutVars>
          <dgm:bulletEnabled val="1"/>
        </dgm:presLayoutVars>
      </dgm:prSet>
      <dgm:spPr/>
    </dgm:pt>
    <dgm:pt modelId="{BF4DF444-E847-4662-9D78-8F689EB1FF2F}" type="pres">
      <dgm:prSet presAssocID="{0D645FE2-24C4-4474-800D-0C4E0877887B}" presName="sibTrans" presStyleCnt="0"/>
      <dgm:spPr/>
    </dgm:pt>
    <dgm:pt modelId="{564AF71E-42C2-412D-B28B-B6F06C4B913D}" type="pres">
      <dgm:prSet presAssocID="{D3E0FCCA-FA6E-4694-B426-50C056731DB0}" presName="node" presStyleLbl="node1" presStyleIdx="2" presStyleCnt="3">
        <dgm:presLayoutVars>
          <dgm:bulletEnabled val="1"/>
        </dgm:presLayoutVars>
      </dgm:prSet>
      <dgm:spPr/>
    </dgm:pt>
  </dgm:ptLst>
  <dgm:cxnLst>
    <dgm:cxn modelId="{D183EB1B-BC0D-43AD-879A-A3DE87F2A2B0}" type="presOf" srcId="{D3E0FCCA-FA6E-4694-B426-50C056731DB0}" destId="{564AF71E-42C2-412D-B28B-B6F06C4B913D}" srcOrd="0" destOrd="0" presId="urn:microsoft.com/office/officeart/2005/8/layout/default"/>
    <dgm:cxn modelId="{B07D9C2F-12AF-42C8-85B2-1A1ED0036A04}" srcId="{B228F741-65DA-4AE6-8E04-27E64EA0CB4F}" destId="{5224BB1C-1112-4445-B652-FEA0FEB2201B}" srcOrd="1" destOrd="0" parTransId="{966AC13D-E0B7-4CA8-97E8-01AE5B6304FA}" sibTransId="{0D645FE2-24C4-4474-800D-0C4E0877887B}"/>
    <dgm:cxn modelId="{39684435-473A-43E7-BF70-BCB51706FA1C}" type="presOf" srcId="{5224BB1C-1112-4445-B652-FEA0FEB2201B}" destId="{88F9B1B2-8E6B-492D-95E3-E3E6801F2A15}" srcOrd="0" destOrd="0" presId="urn:microsoft.com/office/officeart/2005/8/layout/default"/>
    <dgm:cxn modelId="{A9003B6D-6194-472D-BB58-41DBF633390D}" srcId="{B228F741-65DA-4AE6-8E04-27E64EA0CB4F}" destId="{79065DEF-1AE4-44D7-ACC5-0AC39DB1FC0F}" srcOrd="0" destOrd="0" parTransId="{82DC176A-4C04-4912-8D8B-ACB6128DBDAA}" sibTransId="{2874E0ED-E440-482D-B368-E04C774769A4}"/>
    <dgm:cxn modelId="{0036A16E-4EB4-4ECC-81C7-FFE3AC3189B7}" srcId="{B228F741-65DA-4AE6-8E04-27E64EA0CB4F}" destId="{D3E0FCCA-FA6E-4694-B426-50C056731DB0}" srcOrd="2" destOrd="0" parTransId="{B0FC7081-744D-47BE-A177-959C8EAC6747}" sibTransId="{B467A8ED-C21C-48E5-97D5-A6EF19FCEFE2}"/>
    <dgm:cxn modelId="{2E48977F-5D2A-484D-9A5E-55B852EF116E}" type="presOf" srcId="{79065DEF-1AE4-44D7-ACC5-0AC39DB1FC0F}" destId="{2B127094-8767-45E3-BE2D-DFFBC4A01EAD}" srcOrd="0" destOrd="0" presId="urn:microsoft.com/office/officeart/2005/8/layout/default"/>
    <dgm:cxn modelId="{8C178383-AE99-4D8B-9D2F-E299E4349E6D}" type="presOf" srcId="{B228F741-65DA-4AE6-8E04-27E64EA0CB4F}" destId="{DBBE15A0-F654-4FEA-8B40-FC9865FAE798}" srcOrd="0" destOrd="0" presId="urn:microsoft.com/office/officeart/2005/8/layout/default"/>
    <dgm:cxn modelId="{785994B8-4820-459E-BDEC-DC991C7DB5F0}" type="presParOf" srcId="{DBBE15A0-F654-4FEA-8B40-FC9865FAE798}" destId="{2B127094-8767-45E3-BE2D-DFFBC4A01EAD}" srcOrd="0" destOrd="0" presId="urn:microsoft.com/office/officeart/2005/8/layout/default"/>
    <dgm:cxn modelId="{851F364F-E945-46AC-BD70-01CC24404C5B}" type="presParOf" srcId="{DBBE15A0-F654-4FEA-8B40-FC9865FAE798}" destId="{6EFAF27E-09B8-4D27-B828-CFC6DDF7ACA6}" srcOrd="1" destOrd="0" presId="urn:microsoft.com/office/officeart/2005/8/layout/default"/>
    <dgm:cxn modelId="{0C9F2A69-55D2-4291-A488-9266F5EA8C14}" type="presParOf" srcId="{DBBE15A0-F654-4FEA-8B40-FC9865FAE798}" destId="{88F9B1B2-8E6B-492D-95E3-E3E6801F2A15}" srcOrd="2" destOrd="0" presId="urn:microsoft.com/office/officeart/2005/8/layout/default"/>
    <dgm:cxn modelId="{73A1E750-025D-47DD-8BDC-37E611190BD4}" type="presParOf" srcId="{DBBE15A0-F654-4FEA-8B40-FC9865FAE798}" destId="{BF4DF444-E847-4662-9D78-8F689EB1FF2F}" srcOrd="3" destOrd="0" presId="urn:microsoft.com/office/officeart/2005/8/layout/default"/>
    <dgm:cxn modelId="{BB9ED81C-2E82-4190-80F7-EE1AFCCC3B08}" type="presParOf" srcId="{DBBE15A0-F654-4FEA-8B40-FC9865FAE798}" destId="{564AF71E-42C2-412D-B28B-B6F06C4B913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68C54-FAE1-444A-9D89-370A951BBF8D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73FADF0C-2FDB-4D78-871D-73A40298CA69}">
      <dgm:prSet phldrT="[Текст]"/>
      <dgm:spPr/>
      <dgm:t>
        <a:bodyPr/>
        <a:lstStyle/>
        <a:p>
          <a:r>
            <a:rPr lang="ru-RU" dirty="0"/>
            <a:t>Математическая логика</a:t>
          </a:r>
        </a:p>
      </dgm:t>
    </dgm:pt>
    <dgm:pt modelId="{965E4E9A-0918-4B3A-8E2D-F322D300DB38}" type="parTrans" cxnId="{CB344FA9-8163-4E95-9A2E-7448AE5BAD7F}">
      <dgm:prSet/>
      <dgm:spPr/>
      <dgm:t>
        <a:bodyPr/>
        <a:lstStyle/>
        <a:p>
          <a:endParaRPr lang="ru-RU"/>
        </a:p>
      </dgm:t>
    </dgm:pt>
    <dgm:pt modelId="{E071EDA1-096D-43A3-B6CF-E950DBC3A373}" type="sibTrans" cxnId="{CB344FA9-8163-4E95-9A2E-7448AE5BAD7F}">
      <dgm:prSet/>
      <dgm:spPr/>
      <dgm:t>
        <a:bodyPr/>
        <a:lstStyle/>
        <a:p>
          <a:endParaRPr lang="ru-RU"/>
        </a:p>
      </dgm:t>
    </dgm:pt>
    <dgm:pt modelId="{D85E390E-B39D-4FBB-86FE-B57DADF3CDBF}">
      <dgm:prSet phldrT="[Текст]"/>
      <dgm:spPr/>
      <dgm:t>
        <a:bodyPr/>
        <a:lstStyle/>
        <a:p>
          <a:r>
            <a:rPr lang="ru-RU" dirty="0"/>
            <a:t>Системы счисления</a:t>
          </a:r>
        </a:p>
      </dgm:t>
    </dgm:pt>
    <dgm:pt modelId="{E36DC710-DADC-4B04-8548-6B0763AF5831}" type="parTrans" cxnId="{924F4CD3-9F42-4999-BF7D-8D16C3D98AB3}">
      <dgm:prSet/>
      <dgm:spPr/>
      <dgm:t>
        <a:bodyPr/>
        <a:lstStyle/>
        <a:p>
          <a:endParaRPr lang="ru-RU"/>
        </a:p>
      </dgm:t>
    </dgm:pt>
    <dgm:pt modelId="{8F250C64-9007-45B8-923B-E41ADDEBEE7B}" type="sibTrans" cxnId="{924F4CD3-9F42-4999-BF7D-8D16C3D98AB3}">
      <dgm:prSet/>
      <dgm:spPr/>
      <dgm:t>
        <a:bodyPr/>
        <a:lstStyle/>
        <a:p>
          <a:endParaRPr lang="ru-RU"/>
        </a:p>
      </dgm:t>
    </dgm:pt>
    <dgm:pt modelId="{C42E84AF-CCF7-4901-843F-86768B2F1EAD}">
      <dgm:prSet phldrT="[Текст]"/>
      <dgm:spPr/>
      <dgm:t>
        <a:bodyPr/>
        <a:lstStyle/>
        <a:p>
          <a:r>
            <a:rPr lang="ru-RU" dirty="0"/>
            <a:t>Алгоритмизация и программирование</a:t>
          </a:r>
        </a:p>
      </dgm:t>
    </dgm:pt>
    <dgm:pt modelId="{7ED797B3-5C8A-4638-8BF2-35F60CCA9E3F}" type="parTrans" cxnId="{2F824E71-599B-47B7-AA9A-C4865A47FA58}">
      <dgm:prSet/>
      <dgm:spPr/>
      <dgm:t>
        <a:bodyPr/>
        <a:lstStyle/>
        <a:p>
          <a:endParaRPr lang="ru-RU"/>
        </a:p>
      </dgm:t>
    </dgm:pt>
    <dgm:pt modelId="{AA1B0C67-9D06-459A-9B69-E4CEF0730D50}" type="sibTrans" cxnId="{2F824E71-599B-47B7-AA9A-C4865A47FA58}">
      <dgm:prSet/>
      <dgm:spPr/>
      <dgm:t>
        <a:bodyPr/>
        <a:lstStyle/>
        <a:p>
          <a:endParaRPr lang="ru-RU"/>
        </a:p>
      </dgm:t>
    </dgm:pt>
    <dgm:pt modelId="{B057D41E-7782-4172-9D62-33A308CC3E3D}" type="pres">
      <dgm:prSet presAssocID="{ACD68C54-FAE1-444A-9D89-370A951BBF8D}" presName="Name0" presStyleCnt="0">
        <dgm:presLayoutVars>
          <dgm:dir/>
          <dgm:resizeHandles val="exact"/>
        </dgm:presLayoutVars>
      </dgm:prSet>
      <dgm:spPr/>
    </dgm:pt>
    <dgm:pt modelId="{5C4F4021-7558-4E63-8D88-320576C6B7B9}" type="pres">
      <dgm:prSet presAssocID="{73FADF0C-2FDB-4D78-871D-73A40298CA69}" presName="parTxOnly" presStyleLbl="node1" presStyleIdx="0" presStyleCnt="3">
        <dgm:presLayoutVars>
          <dgm:bulletEnabled val="1"/>
        </dgm:presLayoutVars>
      </dgm:prSet>
      <dgm:spPr/>
    </dgm:pt>
    <dgm:pt modelId="{81585560-5B74-40D9-829A-4420961448CE}" type="pres">
      <dgm:prSet presAssocID="{E071EDA1-096D-43A3-B6CF-E950DBC3A373}" presName="parSpace" presStyleCnt="0"/>
      <dgm:spPr/>
    </dgm:pt>
    <dgm:pt modelId="{8CFD4ACB-03A1-4DC9-AEF8-378E92C0BF5A}" type="pres">
      <dgm:prSet presAssocID="{D85E390E-B39D-4FBB-86FE-B57DADF3CDBF}" presName="parTxOnly" presStyleLbl="node1" presStyleIdx="1" presStyleCnt="3">
        <dgm:presLayoutVars>
          <dgm:bulletEnabled val="1"/>
        </dgm:presLayoutVars>
      </dgm:prSet>
      <dgm:spPr/>
    </dgm:pt>
    <dgm:pt modelId="{C6947B8D-3C1F-4AA9-8F6A-A9F48B738C0C}" type="pres">
      <dgm:prSet presAssocID="{8F250C64-9007-45B8-923B-E41ADDEBEE7B}" presName="parSpace" presStyleCnt="0"/>
      <dgm:spPr/>
    </dgm:pt>
    <dgm:pt modelId="{89303F9A-4B67-495C-B694-B073016F9030}" type="pres">
      <dgm:prSet presAssocID="{C42E84AF-CCF7-4901-843F-86768B2F1EAD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56F39E0B-C74D-4419-8396-F96A0A50EE23}" type="presOf" srcId="{C42E84AF-CCF7-4901-843F-86768B2F1EAD}" destId="{89303F9A-4B67-495C-B694-B073016F9030}" srcOrd="0" destOrd="0" presId="urn:microsoft.com/office/officeart/2005/8/layout/hChevron3"/>
    <dgm:cxn modelId="{B1C78C4D-31B8-49EA-B591-3396BA356468}" type="presOf" srcId="{ACD68C54-FAE1-444A-9D89-370A951BBF8D}" destId="{B057D41E-7782-4172-9D62-33A308CC3E3D}" srcOrd="0" destOrd="0" presId="urn:microsoft.com/office/officeart/2005/8/layout/hChevron3"/>
    <dgm:cxn modelId="{2F824E71-599B-47B7-AA9A-C4865A47FA58}" srcId="{ACD68C54-FAE1-444A-9D89-370A951BBF8D}" destId="{C42E84AF-CCF7-4901-843F-86768B2F1EAD}" srcOrd="2" destOrd="0" parTransId="{7ED797B3-5C8A-4638-8BF2-35F60CCA9E3F}" sibTransId="{AA1B0C67-9D06-459A-9B69-E4CEF0730D50}"/>
    <dgm:cxn modelId="{4DCA2353-7A5C-4B4B-8BAC-F31311A5D459}" type="presOf" srcId="{73FADF0C-2FDB-4D78-871D-73A40298CA69}" destId="{5C4F4021-7558-4E63-8D88-320576C6B7B9}" srcOrd="0" destOrd="0" presId="urn:microsoft.com/office/officeart/2005/8/layout/hChevron3"/>
    <dgm:cxn modelId="{5376947D-EC87-466F-89B7-D7792F563F69}" type="presOf" srcId="{D85E390E-B39D-4FBB-86FE-B57DADF3CDBF}" destId="{8CFD4ACB-03A1-4DC9-AEF8-378E92C0BF5A}" srcOrd="0" destOrd="0" presId="urn:microsoft.com/office/officeart/2005/8/layout/hChevron3"/>
    <dgm:cxn modelId="{CB344FA9-8163-4E95-9A2E-7448AE5BAD7F}" srcId="{ACD68C54-FAE1-444A-9D89-370A951BBF8D}" destId="{73FADF0C-2FDB-4D78-871D-73A40298CA69}" srcOrd="0" destOrd="0" parTransId="{965E4E9A-0918-4B3A-8E2D-F322D300DB38}" sibTransId="{E071EDA1-096D-43A3-B6CF-E950DBC3A373}"/>
    <dgm:cxn modelId="{924F4CD3-9F42-4999-BF7D-8D16C3D98AB3}" srcId="{ACD68C54-FAE1-444A-9D89-370A951BBF8D}" destId="{D85E390E-B39D-4FBB-86FE-B57DADF3CDBF}" srcOrd="1" destOrd="0" parTransId="{E36DC710-DADC-4B04-8548-6B0763AF5831}" sibTransId="{8F250C64-9007-45B8-923B-E41ADDEBEE7B}"/>
    <dgm:cxn modelId="{2D15CE71-B6A6-40FE-8996-DAE569D276B2}" type="presParOf" srcId="{B057D41E-7782-4172-9D62-33A308CC3E3D}" destId="{5C4F4021-7558-4E63-8D88-320576C6B7B9}" srcOrd="0" destOrd="0" presId="urn:microsoft.com/office/officeart/2005/8/layout/hChevron3"/>
    <dgm:cxn modelId="{DBC244C6-8B6E-4781-B1AB-8204587A6930}" type="presParOf" srcId="{B057D41E-7782-4172-9D62-33A308CC3E3D}" destId="{81585560-5B74-40D9-829A-4420961448CE}" srcOrd="1" destOrd="0" presId="urn:microsoft.com/office/officeart/2005/8/layout/hChevron3"/>
    <dgm:cxn modelId="{06F96F00-C1AF-4AB3-B8FA-C5135CD437CF}" type="presParOf" srcId="{B057D41E-7782-4172-9D62-33A308CC3E3D}" destId="{8CFD4ACB-03A1-4DC9-AEF8-378E92C0BF5A}" srcOrd="2" destOrd="0" presId="urn:microsoft.com/office/officeart/2005/8/layout/hChevron3"/>
    <dgm:cxn modelId="{7FBE1632-4626-4FA2-AE42-B7701E6B36AC}" type="presParOf" srcId="{B057D41E-7782-4172-9D62-33A308CC3E3D}" destId="{C6947B8D-3C1F-4AA9-8F6A-A9F48B738C0C}" srcOrd="3" destOrd="0" presId="urn:microsoft.com/office/officeart/2005/8/layout/hChevron3"/>
    <dgm:cxn modelId="{18118E60-0B3E-4C8F-817C-9143F38B98DC}" type="presParOf" srcId="{B057D41E-7782-4172-9D62-33A308CC3E3D}" destId="{89303F9A-4B67-495C-B694-B073016F903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7D75F5-0733-45B7-8F1F-54752B52DD5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6F6DC8-7E94-4BAE-AAA6-AE3ED9B702F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Значение логического выражения</a:t>
          </a:r>
          <a:endParaRPr lang="ru-RU" dirty="0"/>
        </a:p>
      </dgm:t>
    </dgm:pt>
    <dgm:pt modelId="{BD377B5A-BAED-4752-A37C-AE1B4C8F97ED}" type="parTrans" cxnId="{E02B0972-0173-4963-927C-7B6E927FD847}">
      <dgm:prSet/>
      <dgm:spPr/>
      <dgm:t>
        <a:bodyPr/>
        <a:lstStyle/>
        <a:p>
          <a:endParaRPr lang="ru-RU"/>
        </a:p>
      </dgm:t>
    </dgm:pt>
    <dgm:pt modelId="{02CE81C3-2483-4AEE-861A-9D0B44D005EC}" type="sibTrans" cxnId="{E02B0972-0173-4963-927C-7B6E927FD847}">
      <dgm:prSet/>
      <dgm:spPr/>
      <dgm:t>
        <a:bodyPr/>
        <a:lstStyle/>
        <a:p>
          <a:endParaRPr lang="ru-RU"/>
        </a:p>
      </dgm:t>
    </dgm:pt>
    <dgm:pt modelId="{B4440248-8CA3-49F0-B068-C2938C4F823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Простой линейный алгоритм для формального исполнителя</a:t>
          </a:r>
          <a:endParaRPr lang="ru-RU" dirty="0"/>
        </a:p>
      </dgm:t>
    </dgm:pt>
    <dgm:pt modelId="{2CDAC748-2011-4861-A4A0-9503D8574B32}" type="parTrans" cxnId="{7E294D06-910F-45B0-A24F-D1448633894E}">
      <dgm:prSet/>
      <dgm:spPr/>
      <dgm:t>
        <a:bodyPr/>
        <a:lstStyle/>
        <a:p>
          <a:endParaRPr lang="ru-RU"/>
        </a:p>
      </dgm:t>
    </dgm:pt>
    <dgm:pt modelId="{AF5A1CBA-2921-4164-9726-35A1ABE8E3AF}" type="sibTrans" cxnId="{7E294D06-910F-45B0-A24F-D1448633894E}">
      <dgm:prSet/>
      <dgm:spPr/>
      <dgm:t>
        <a:bodyPr/>
        <a:lstStyle/>
        <a:p>
          <a:endParaRPr lang="ru-RU"/>
        </a:p>
      </dgm:t>
    </dgm:pt>
    <dgm:pt modelId="{1128E195-DA1B-4D92-A684-CE4EBBD01D9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с условным оператором</a:t>
          </a:r>
          <a:endParaRPr lang="ru-RU" dirty="0"/>
        </a:p>
      </dgm:t>
    </dgm:pt>
    <dgm:pt modelId="{2DE2333A-B870-428E-B532-E7D8C3B968EB}" type="parTrans" cxnId="{32000DCD-A0E3-4B97-8719-E8DD077EFCCD}">
      <dgm:prSet/>
      <dgm:spPr/>
      <dgm:t>
        <a:bodyPr/>
        <a:lstStyle/>
        <a:p>
          <a:endParaRPr lang="ru-RU"/>
        </a:p>
      </dgm:t>
    </dgm:pt>
    <dgm:pt modelId="{CF27C9FD-B4D6-4FF0-B16A-9D2B72A80E55}" type="sibTrans" cxnId="{32000DCD-A0E3-4B97-8719-E8DD077EFCCD}">
      <dgm:prSet/>
      <dgm:spPr/>
      <dgm:t>
        <a:bodyPr/>
        <a:lstStyle/>
        <a:p>
          <a:endParaRPr lang="ru-RU"/>
        </a:p>
      </dgm:t>
    </dgm:pt>
    <dgm:pt modelId="{BFB8D62F-990A-47BE-AF68-36058A68C77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Запросы для поисковых систем с использованием логических выражений</a:t>
          </a:r>
          <a:endParaRPr lang="ru-RU" dirty="0"/>
        </a:p>
      </dgm:t>
    </dgm:pt>
    <dgm:pt modelId="{3174CACD-721E-4595-8EA2-4B21BCFFC233}" type="parTrans" cxnId="{9578534A-7309-44D3-997B-1C57E201EF29}">
      <dgm:prSet/>
      <dgm:spPr/>
      <dgm:t>
        <a:bodyPr/>
        <a:lstStyle/>
        <a:p>
          <a:endParaRPr lang="ru-RU"/>
        </a:p>
      </dgm:t>
    </dgm:pt>
    <dgm:pt modelId="{A30273AE-7234-4014-BAC8-DD31C8729736}" type="sibTrans" cxnId="{9578534A-7309-44D3-997B-1C57E201EF29}">
      <dgm:prSet/>
      <dgm:spPr/>
      <dgm:t>
        <a:bodyPr/>
        <a:lstStyle/>
        <a:p>
          <a:endParaRPr lang="ru-RU"/>
        </a:p>
      </dgm:t>
    </dgm:pt>
    <dgm:pt modelId="{40E21804-84C0-46D3-9E8A-6EE3384FF509}" type="pres">
      <dgm:prSet presAssocID="{487D75F5-0733-45B7-8F1F-54752B52DD5E}" presName="Name0" presStyleCnt="0">
        <dgm:presLayoutVars>
          <dgm:dir/>
          <dgm:animLvl val="lvl"/>
          <dgm:resizeHandles val="exact"/>
        </dgm:presLayoutVars>
      </dgm:prSet>
      <dgm:spPr/>
    </dgm:pt>
    <dgm:pt modelId="{4246FB3D-01DA-4C2D-BEF8-629F7B6824AC}" type="pres">
      <dgm:prSet presAssocID="{426F6DC8-7E94-4BAE-AAA6-AE3ED9B702F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39163BE-97D8-4F80-B26B-C1BFA2860959}" type="pres">
      <dgm:prSet presAssocID="{02CE81C3-2483-4AEE-861A-9D0B44D005EC}" presName="parTxOnlySpace" presStyleCnt="0"/>
      <dgm:spPr/>
    </dgm:pt>
    <dgm:pt modelId="{7C5613DE-F552-4027-85E6-FB0562A6C4DA}" type="pres">
      <dgm:prSet presAssocID="{B4440248-8CA3-49F0-B068-C2938C4F823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840E865-6E82-444B-955D-3834B2FE7C93}" type="pres">
      <dgm:prSet presAssocID="{AF5A1CBA-2921-4164-9726-35A1ABE8E3AF}" presName="parTxOnlySpace" presStyleCnt="0"/>
      <dgm:spPr/>
    </dgm:pt>
    <dgm:pt modelId="{9CC6C1C7-2742-4BD7-9741-468B91E75A19}" type="pres">
      <dgm:prSet presAssocID="{1128E195-DA1B-4D92-A684-CE4EBBD01D9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349FF1F-A76E-4234-8CFA-557228633A05}" type="pres">
      <dgm:prSet presAssocID="{CF27C9FD-B4D6-4FF0-B16A-9D2B72A80E55}" presName="parTxOnlySpace" presStyleCnt="0"/>
      <dgm:spPr/>
    </dgm:pt>
    <dgm:pt modelId="{ECD177CE-0450-4AEC-8967-42CBAB929A10}" type="pres">
      <dgm:prSet presAssocID="{BFB8D62F-990A-47BE-AF68-36058A68C77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E294D06-910F-45B0-A24F-D1448633894E}" srcId="{487D75F5-0733-45B7-8F1F-54752B52DD5E}" destId="{B4440248-8CA3-49F0-B068-C2938C4F8236}" srcOrd="1" destOrd="0" parTransId="{2CDAC748-2011-4861-A4A0-9503D8574B32}" sibTransId="{AF5A1CBA-2921-4164-9726-35A1ABE8E3AF}"/>
    <dgm:cxn modelId="{9578534A-7309-44D3-997B-1C57E201EF29}" srcId="{487D75F5-0733-45B7-8F1F-54752B52DD5E}" destId="{BFB8D62F-990A-47BE-AF68-36058A68C776}" srcOrd="3" destOrd="0" parTransId="{3174CACD-721E-4595-8EA2-4B21BCFFC233}" sibTransId="{A30273AE-7234-4014-BAC8-DD31C8729736}"/>
    <dgm:cxn modelId="{E02B0972-0173-4963-927C-7B6E927FD847}" srcId="{487D75F5-0733-45B7-8F1F-54752B52DD5E}" destId="{426F6DC8-7E94-4BAE-AAA6-AE3ED9B702FC}" srcOrd="0" destOrd="0" parTransId="{BD377B5A-BAED-4752-A37C-AE1B4C8F97ED}" sibTransId="{02CE81C3-2483-4AEE-861A-9D0B44D005EC}"/>
    <dgm:cxn modelId="{0D950582-AC06-4F70-989E-80F0D2792191}" type="presOf" srcId="{1128E195-DA1B-4D92-A684-CE4EBBD01D96}" destId="{9CC6C1C7-2742-4BD7-9741-468B91E75A19}" srcOrd="0" destOrd="0" presId="urn:microsoft.com/office/officeart/2005/8/layout/chevron1"/>
    <dgm:cxn modelId="{3A0EB482-31E1-407C-82E9-24F4BD655EC9}" type="presOf" srcId="{B4440248-8CA3-49F0-B068-C2938C4F8236}" destId="{7C5613DE-F552-4027-85E6-FB0562A6C4DA}" srcOrd="0" destOrd="0" presId="urn:microsoft.com/office/officeart/2005/8/layout/chevron1"/>
    <dgm:cxn modelId="{32000DCD-A0E3-4B97-8719-E8DD077EFCCD}" srcId="{487D75F5-0733-45B7-8F1F-54752B52DD5E}" destId="{1128E195-DA1B-4D92-A684-CE4EBBD01D96}" srcOrd="2" destOrd="0" parTransId="{2DE2333A-B870-428E-B532-E7D8C3B968EB}" sibTransId="{CF27C9FD-B4D6-4FF0-B16A-9D2B72A80E55}"/>
    <dgm:cxn modelId="{FCEFBEDE-CFFE-436D-8A6E-D8C7D92AE14A}" type="presOf" srcId="{BFB8D62F-990A-47BE-AF68-36058A68C776}" destId="{ECD177CE-0450-4AEC-8967-42CBAB929A10}" srcOrd="0" destOrd="0" presId="urn:microsoft.com/office/officeart/2005/8/layout/chevron1"/>
    <dgm:cxn modelId="{5D9BF5FA-595B-47A8-9ADA-383D71D1AC67}" type="presOf" srcId="{487D75F5-0733-45B7-8F1F-54752B52DD5E}" destId="{40E21804-84C0-46D3-9E8A-6EE3384FF509}" srcOrd="0" destOrd="0" presId="urn:microsoft.com/office/officeart/2005/8/layout/chevron1"/>
    <dgm:cxn modelId="{A93B65FD-B975-4FF8-9377-3CBE1963B564}" type="presOf" srcId="{426F6DC8-7E94-4BAE-AAA6-AE3ED9B702FC}" destId="{4246FB3D-01DA-4C2D-BEF8-629F7B6824AC}" srcOrd="0" destOrd="0" presId="urn:microsoft.com/office/officeart/2005/8/layout/chevron1"/>
    <dgm:cxn modelId="{0D951D7E-B98E-4F2F-AE0C-D00C6BB45FEE}" type="presParOf" srcId="{40E21804-84C0-46D3-9E8A-6EE3384FF509}" destId="{4246FB3D-01DA-4C2D-BEF8-629F7B6824AC}" srcOrd="0" destOrd="0" presId="urn:microsoft.com/office/officeart/2005/8/layout/chevron1"/>
    <dgm:cxn modelId="{BFD12DAC-9DC2-4B0E-B1E5-F5891025AD18}" type="presParOf" srcId="{40E21804-84C0-46D3-9E8A-6EE3384FF509}" destId="{039163BE-97D8-4F80-B26B-C1BFA2860959}" srcOrd="1" destOrd="0" presId="urn:microsoft.com/office/officeart/2005/8/layout/chevron1"/>
    <dgm:cxn modelId="{ABCCF003-A4BF-4709-9807-D256F08D9FFB}" type="presParOf" srcId="{40E21804-84C0-46D3-9E8A-6EE3384FF509}" destId="{7C5613DE-F552-4027-85E6-FB0562A6C4DA}" srcOrd="2" destOrd="0" presId="urn:microsoft.com/office/officeart/2005/8/layout/chevron1"/>
    <dgm:cxn modelId="{DDCF4284-D8BC-426D-B54B-32CCB2E0CC02}" type="presParOf" srcId="{40E21804-84C0-46D3-9E8A-6EE3384FF509}" destId="{E840E865-6E82-444B-955D-3834B2FE7C93}" srcOrd="3" destOrd="0" presId="urn:microsoft.com/office/officeart/2005/8/layout/chevron1"/>
    <dgm:cxn modelId="{9AB7428D-976F-4E70-9564-DDCCF17848F5}" type="presParOf" srcId="{40E21804-84C0-46D3-9E8A-6EE3384FF509}" destId="{9CC6C1C7-2742-4BD7-9741-468B91E75A19}" srcOrd="4" destOrd="0" presId="urn:microsoft.com/office/officeart/2005/8/layout/chevron1"/>
    <dgm:cxn modelId="{64CCE8BC-A31F-45BC-A061-BDBB286932B1}" type="presParOf" srcId="{40E21804-84C0-46D3-9E8A-6EE3384FF509}" destId="{0349FF1F-A76E-4234-8CFA-557228633A05}" srcOrd="5" destOrd="0" presId="urn:microsoft.com/office/officeart/2005/8/layout/chevron1"/>
    <dgm:cxn modelId="{A805A9D1-54B9-4481-B76A-FA28E98E4BEB}" type="presParOf" srcId="{40E21804-84C0-46D3-9E8A-6EE3384FF509}" destId="{ECD177CE-0450-4AEC-8967-42CBAB929A1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7D75F5-0733-45B7-8F1F-54752B52DD5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6F6DC8-7E94-4BAE-AAA6-AE3ED9B702F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сравнение чисел в различных системах счисления</a:t>
          </a:r>
          <a:endParaRPr lang="ru-RU" dirty="0"/>
        </a:p>
      </dgm:t>
    </dgm:pt>
    <dgm:pt modelId="{BD377B5A-BAED-4752-A37C-AE1B4C8F97ED}" type="parTrans" cxnId="{E02B0972-0173-4963-927C-7B6E927FD847}">
      <dgm:prSet/>
      <dgm:spPr/>
      <dgm:t>
        <a:bodyPr/>
        <a:lstStyle/>
        <a:p>
          <a:endParaRPr lang="ru-RU"/>
        </a:p>
      </dgm:t>
    </dgm:pt>
    <dgm:pt modelId="{02CE81C3-2483-4AEE-861A-9D0B44D005EC}" type="sibTrans" cxnId="{E02B0972-0173-4963-927C-7B6E927FD847}">
      <dgm:prSet/>
      <dgm:spPr/>
      <dgm:t>
        <a:bodyPr/>
        <a:lstStyle/>
        <a:p>
          <a:endParaRPr lang="ru-RU"/>
        </a:p>
      </dgm:t>
    </dgm:pt>
    <dgm:pt modelId="{B4440248-8CA3-49F0-B068-C2938C4F823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Короткий алгоритм в различных средах исполнителя</a:t>
          </a:r>
          <a:endParaRPr lang="ru-RU" dirty="0"/>
        </a:p>
      </dgm:t>
    </dgm:pt>
    <dgm:pt modelId="{2CDAC748-2011-4861-A4A0-9503D8574B32}" type="parTrans" cxnId="{7E294D06-910F-45B0-A24F-D1448633894E}">
      <dgm:prSet/>
      <dgm:spPr/>
      <dgm:t>
        <a:bodyPr/>
        <a:lstStyle/>
        <a:p>
          <a:endParaRPr lang="ru-RU"/>
        </a:p>
      </dgm:t>
    </dgm:pt>
    <dgm:pt modelId="{AF5A1CBA-2921-4164-9726-35A1ABE8E3AF}" type="sibTrans" cxnId="{7E294D06-910F-45B0-A24F-D1448633894E}">
      <dgm:prSet/>
      <dgm:spPr/>
      <dgm:t>
        <a:bodyPr/>
        <a:lstStyle/>
        <a:p>
          <a:endParaRPr lang="ru-RU"/>
        </a:p>
      </dgm:t>
    </dgm:pt>
    <dgm:pt modelId="{1128E195-DA1B-4D92-A684-CE4EBBD01D9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Программирование</a:t>
          </a:r>
          <a:endParaRPr lang="ru-RU" dirty="0"/>
        </a:p>
      </dgm:t>
    </dgm:pt>
    <dgm:pt modelId="{2DE2333A-B870-428E-B532-E7D8C3B968EB}" type="parTrans" cxnId="{32000DCD-A0E3-4B97-8719-E8DD077EFCCD}">
      <dgm:prSet/>
      <dgm:spPr/>
      <dgm:t>
        <a:bodyPr/>
        <a:lstStyle/>
        <a:p>
          <a:endParaRPr lang="ru-RU"/>
        </a:p>
      </dgm:t>
    </dgm:pt>
    <dgm:pt modelId="{CF27C9FD-B4D6-4FF0-B16A-9D2B72A80E55}" type="sibTrans" cxnId="{32000DCD-A0E3-4B97-8719-E8DD077EFCCD}">
      <dgm:prSet/>
      <dgm:spPr/>
      <dgm:t>
        <a:bodyPr/>
        <a:lstStyle/>
        <a:p>
          <a:endParaRPr lang="ru-RU"/>
        </a:p>
      </dgm:t>
    </dgm:pt>
    <dgm:pt modelId="{40E21804-84C0-46D3-9E8A-6EE3384FF509}" type="pres">
      <dgm:prSet presAssocID="{487D75F5-0733-45B7-8F1F-54752B52DD5E}" presName="Name0" presStyleCnt="0">
        <dgm:presLayoutVars>
          <dgm:dir/>
          <dgm:animLvl val="lvl"/>
          <dgm:resizeHandles val="exact"/>
        </dgm:presLayoutVars>
      </dgm:prSet>
      <dgm:spPr/>
    </dgm:pt>
    <dgm:pt modelId="{4246FB3D-01DA-4C2D-BEF8-629F7B6824AC}" type="pres">
      <dgm:prSet presAssocID="{426F6DC8-7E94-4BAE-AAA6-AE3ED9B702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39163BE-97D8-4F80-B26B-C1BFA2860959}" type="pres">
      <dgm:prSet presAssocID="{02CE81C3-2483-4AEE-861A-9D0B44D005EC}" presName="parTxOnlySpace" presStyleCnt="0"/>
      <dgm:spPr/>
    </dgm:pt>
    <dgm:pt modelId="{7C5613DE-F552-4027-85E6-FB0562A6C4DA}" type="pres">
      <dgm:prSet presAssocID="{B4440248-8CA3-49F0-B068-C2938C4F823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840E865-6E82-444B-955D-3834B2FE7C93}" type="pres">
      <dgm:prSet presAssocID="{AF5A1CBA-2921-4164-9726-35A1ABE8E3AF}" presName="parTxOnlySpace" presStyleCnt="0"/>
      <dgm:spPr/>
    </dgm:pt>
    <dgm:pt modelId="{9CC6C1C7-2742-4BD7-9741-468B91E75A19}" type="pres">
      <dgm:prSet presAssocID="{1128E195-DA1B-4D92-A684-CE4EBBD01D9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E294D06-910F-45B0-A24F-D1448633894E}" srcId="{487D75F5-0733-45B7-8F1F-54752B52DD5E}" destId="{B4440248-8CA3-49F0-B068-C2938C4F8236}" srcOrd="1" destOrd="0" parTransId="{2CDAC748-2011-4861-A4A0-9503D8574B32}" sibTransId="{AF5A1CBA-2921-4164-9726-35A1ABE8E3AF}"/>
    <dgm:cxn modelId="{E02B0972-0173-4963-927C-7B6E927FD847}" srcId="{487D75F5-0733-45B7-8F1F-54752B52DD5E}" destId="{426F6DC8-7E94-4BAE-AAA6-AE3ED9B702FC}" srcOrd="0" destOrd="0" parTransId="{BD377B5A-BAED-4752-A37C-AE1B4C8F97ED}" sibTransId="{02CE81C3-2483-4AEE-861A-9D0B44D005EC}"/>
    <dgm:cxn modelId="{0D950582-AC06-4F70-989E-80F0D2792191}" type="presOf" srcId="{1128E195-DA1B-4D92-A684-CE4EBBD01D96}" destId="{9CC6C1C7-2742-4BD7-9741-468B91E75A19}" srcOrd="0" destOrd="0" presId="urn:microsoft.com/office/officeart/2005/8/layout/chevron1"/>
    <dgm:cxn modelId="{3A0EB482-31E1-407C-82E9-24F4BD655EC9}" type="presOf" srcId="{B4440248-8CA3-49F0-B068-C2938C4F8236}" destId="{7C5613DE-F552-4027-85E6-FB0562A6C4DA}" srcOrd="0" destOrd="0" presId="urn:microsoft.com/office/officeart/2005/8/layout/chevron1"/>
    <dgm:cxn modelId="{32000DCD-A0E3-4B97-8719-E8DD077EFCCD}" srcId="{487D75F5-0733-45B7-8F1F-54752B52DD5E}" destId="{1128E195-DA1B-4D92-A684-CE4EBBD01D96}" srcOrd="2" destOrd="0" parTransId="{2DE2333A-B870-428E-B532-E7D8C3B968EB}" sibTransId="{CF27C9FD-B4D6-4FF0-B16A-9D2B72A80E55}"/>
    <dgm:cxn modelId="{5D9BF5FA-595B-47A8-9ADA-383D71D1AC67}" type="presOf" srcId="{487D75F5-0733-45B7-8F1F-54752B52DD5E}" destId="{40E21804-84C0-46D3-9E8A-6EE3384FF509}" srcOrd="0" destOrd="0" presId="urn:microsoft.com/office/officeart/2005/8/layout/chevron1"/>
    <dgm:cxn modelId="{A93B65FD-B975-4FF8-9377-3CBE1963B564}" type="presOf" srcId="{426F6DC8-7E94-4BAE-AAA6-AE3ED9B702FC}" destId="{4246FB3D-01DA-4C2D-BEF8-629F7B6824AC}" srcOrd="0" destOrd="0" presId="urn:microsoft.com/office/officeart/2005/8/layout/chevron1"/>
    <dgm:cxn modelId="{0D951D7E-B98E-4F2F-AE0C-D00C6BB45FEE}" type="presParOf" srcId="{40E21804-84C0-46D3-9E8A-6EE3384FF509}" destId="{4246FB3D-01DA-4C2D-BEF8-629F7B6824AC}" srcOrd="0" destOrd="0" presId="urn:microsoft.com/office/officeart/2005/8/layout/chevron1"/>
    <dgm:cxn modelId="{BFD12DAC-9DC2-4B0E-B1E5-F5891025AD18}" type="presParOf" srcId="{40E21804-84C0-46D3-9E8A-6EE3384FF509}" destId="{039163BE-97D8-4F80-B26B-C1BFA2860959}" srcOrd="1" destOrd="0" presId="urn:microsoft.com/office/officeart/2005/8/layout/chevron1"/>
    <dgm:cxn modelId="{ABCCF003-A4BF-4709-9807-D256F08D9FFB}" type="presParOf" srcId="{40E21804-84C0-46D3-9E8A-6EE3384FF509}" destId="{7C5613DE-F552-4027-85E6-FB0562A6C4DA}" srcOrd="2" destOrd="0" presId="urn:microsoft.com/office/officeart/2005/8/layout/chevron1"/>
    <dgm:cxn modelId="{DDCF4284-D8BC-426D-B54B-32CCB2E0CC02}" type="presParOf" srcId="{40E21804-84C0-46D3-9E8A-6EE3384FF509}" destId="{E840E865-6E82-444B-955D-3834B2FE7C93}" srcOrd="3" destOrd="0" presId="urn:microsoft.com/office/officeart/2005/8/layout/chevron1"/>
    <dgm:cxn modelId="{9AB7428D-976F-4E70-9564-DDCCF17848F5}" type="presParOf" srcId="{40E21804-84C0-46D3-9E8A-6EE3384FF509}" destId="{9CC6C1C7-2742-4BD7-9741-468B91E75A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578CC8-9E50-4ED0-907A-0589D88F199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6CB6BD0-26F5-4316-9832-3521BAEF6A7A}">
      <dgm:prSet phldrT="[Текст]"/>
      <dgm:spPr/>
      <dgm:t>
        <a:bodyPr/>
        <a:lstStyle/>
        <a:p>
          <a:r>
            <a:rPr lang="ru-RU" dirty="0"/>
            <a:t>1. Анализ условия задания</a:t>
          </a:r>
        </a:p>
      </dgm:t>
    </dgm:pt>
    <dgm:pt modelId="{D638916C-4C3E-46D9-BC7D-03686E82BF89}" type="parTrans" cxnId="{A5A28985-D710-4D0A-9B00-C04AEDB73EC6}">
      <dgm:prSet/>
      <dgm:spPr/>
      <dgm:t>
        <a:bodyPr/>
        <a:lstStyle/>
        <a:p>
          <a:endParaRPr lang="ru-RU"/>
        </a:p>
      </dgm:t>
    </dgm:pt>
    <dgm:pt modelId="{36F00392-48C8-4BDA-9D2A-2BE9945DF4AC}" type="sibTrans" cxnId="{A5A28985-D710-4D0A-9B00-C04AEDB73EC6}">
      <dgm:prSet/>
      <dgm:spPr/>
      <dgm:t>
        <a:bodyPr/>
        <a:lstStyle/>
        <a:p>
          <a:endParaRPr lang="ru-RU"/>
        </a:p>
      </dgm:t>
    </dgm:pt>
    <dgm:pt modelId="{A9610FE6-85E0-491B-B70B-50D090F81640}">
      <dgm:prSet phldrT="[Текст]"/>
      <dgm:spPr/>
      <dgm:t>
        <a:bodyPr/>
        <a:lstStyle/>
        <a:p>
          <a:r>
            <a:rPr lang="ru-RU" dirty="0"/>
            <a:t>2. Сокращение условия задания (если возможно)</a:t>
          </a:r>
        </a:p>
      </dgm:t>
    </dgm:pt>
    <dgm:pt modelId="{178E1A41-3309-4184-9122-47DE4DEAB3E2}" type="parTrans" cxnId="{58CBB180-63F3-48F0-B4AE-D8E2052084D5}">
      <dgm:prSet/>
      <dgm:spPr/>
      <dgm:t>
        <a:bodyPr/>
        <a:lstStyle/>
        <a:p>
          <a:endParaRPr lang="ru-RU"/>
        </a:p>
      </dgm:t>
    </dgm:pt>
    <dgm:pt modelId="{D09CFBCF-5D2E-430C-BE26-5B709F974D3F}" type="sibTrans" cxnId="{58CBB180-63F3-48F0-B4AE-D8E2052084D5}">
      <dgm:prSet/>
      <dgm:spPr/>
      <dgm:t>
        <a:bodyPr/>
        <a:lstStyle/>
        <a:p>
          <a:endParaRPr lang="ru-RU"/>
        </a:p>
      </dgm:t>
    </dgm:pt>
    <dgm:pt modelId="{B6BA6ED3-F23D-4A81-9BE2-AF425569DF0D}">
      <dgm:prSet phldrT="[Текст]"/>
      <dgm:spPr/>
      <dgm:t>
        <a:bodyPr/>
        <a:lstStyle/>
        <a:p>
          <a:r>
            <a:rPr lang="ru-RU" dirty="0"/>
            <a:t>3. Визуализация задания</a:t>
          </a:r>
        </a:p>
      </dgm:t>
    </dgm:pt>
    <dgm:pt modelId="{5C03D0E1-DACF-4D80-8462-50F3133F8420}" type="parTrans" cxnId="{6142F56E-EE9B-49D1-AD0A-3D35E359B3F5}">
      <dgm:prSet/>
      <dgm:spPr/>
      <dgm:t>
        <a:bodyPr/>
        <a:lstStyle/>
        <a:p>
          <a:endParaRPr lang="ru-RU"/>
        </a:p>
      </dgm:t>
    </dgm:pt>
    <dgm:pt modelId="{468DEF33-66B8-4C35-85B1-8541037F3D53}" type="sibTrans" cxnId="{6142F56E-EE9B-49D1-AD0A-3D35E359B3F5}">
      <dgm:prSet/>
      <dgm:spPr/>
      <dgm:t>
        <a:bodyPr/>
        <a:lstStyle/>
        <a:p>
          <a:endParaRPr lang="ru-RU"/>
        </a:p>
      </dgm:t>
    </dgm:pt>
    <dgm:pt modelId="{7F03B0CA-84FD-413D-87C1-90DC28A21CCE}" type="pres">
      <dgm:prSet presAssocID="{0D578CC8-9E50-4ED0-907A-0589D88F1996}" presName="Name0" presStyleCnt="0">
        <dgm:presLayoutVars>
          <dgm:dir/>
          <dgm:animLvl val="lvl"/>
          <dgm:resizeHandles val="exact"/>
        </dgm:presLayoutVars>
      </dgm:prSet>
      <dgm:spPr/>
    </dgm:pt>
    <dgm:pt modelId="{3AB4838A-5287-4B81-8083-14582926C64F}" type="pres">
      <dgm:prSet presAssocID="{0D578CC8-9E50-4ED0-907A-0589D88F1996}" presName="dummy" presStyleCnt="0"/>
      <dgm:spPr/>
    </dgm:pt>
    <dgm:pt modelId="{2A53AB61-98A7-49CF-B42F-BA2A89496F40}" type="pres">
      <dgm:prSet presAssocID="{0D578CC8-9E50-4ED0-907A-0589D88F1996}" presName="linH" presStyleCnt="0"/>
      <dgm:spPr/>
    </dgm:pt>
    <dgm:pt modelId="{74D886CD-1147-4B27-AF71-91102CA0B702}" type="pres">
      <dgm:prSet presAssocID="{0D578CC8-9E50-4ED0-907A-0589D88F1996}" presName="padding1" presStyleCnt="0"/>
      <dgm:spPr/>
    </dgm:pt>
    <dgm:pt modelId="{ADFB9B25-4081-4BE5-925B-DA39144586A5}" type="pres">
      <dgm:prSet presAssocID="{F6CB6BD0-26F5-4316-9832-3521BAEF6A7A}" presName="linV" presStyleCnt="0"/>
      <dgm:spPr/>
    </dgm:pt>
    <dgm:pt modelId="{037C4C96-8FB2-495C-B986-0B2E45EEE604}" type="pres">
      <dgm:prSet presAssocID="{F6CB6BD0-26F5-4316-9832-3521BAEF6A7A}" presName="spVertical1" presStyleCnt="0"/>
      <dgm:spPr/>
    </dgm:pt>
    <dgm:pt modelId="{A2C6B777-D013-4C83-BBF6-97A41D97F60E}" type="pres">
      <dgm:prSet presAssocID="{F6CB6BD0-26F5-4316-9832-3521BAEF6A7A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DAACC62-43B1-4E70-860B-6BDD191E719A}" type="pres">
      <dgm:prSet presAssocID="{F6CB6BD0-26F5-4316-9832-3521BAEF6A7A}" presName="spVertical2" presStyleCnt="0"/>
      <dgm:spPr/>
    </dgm:pt>
    <dgm:pt modelId="{CE5997B8-C92F-420D-B32F-0179F60C0D2A}" type="pres">
      <dgm:prSet presAssocID="{F6CB6BD0-26F5-4316-9832-3521BAEF6A7A}" presName="spVertical3" presStyleCnt="0"/>
      <dgm:spPr/>
    </dgm:pt>
    <dgm:pt modelId="{0CB871DC-A22A-4EFF-8267-3FF1B29F068E}" type="pres">
      <dgm:prSet presAssocID="{36F00392-48C8-4BDA-9D2A-2BE9945DF4AC}" presName="space" presStyleCnt="0"/>
      <dgm:spPr/>
    </dgm:pt>
    <dgm:pt modelId="{5E4E0183-CFCD-4652-9B17-416624681060}" type="pres">
      <dgm:prSet presAssocID="{A9610FE6-85E0-491B-B70B-50D090F81640}" presName="linV" presStyleCnt="0"/>
      <dgm:spPr/>
    </dgm:pt>
    <dgm:pt modelId="{96B63CF0-D344-4E00-8621-C0AE878ACD7E}" type="pres">
      <dgm:prSet presAssocID="{A9610FE6-85E0-491B-B70B-50D090F81640}" presName="spVertical1" presStyleCnt="0"/>
      <dgm:spPr/>
    </dgm:pt>
    <dgm:pt modelId="{C09EBAE7-BF89-484C-9386-88FE0A6EDB13}" type="pres">
      <dgm:prSet presAssocID="{A9610FE6-85E0-491B-B70B-50D090F81640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47B2647-3BAD-4005-8D21-C1A43E12A0EA}" type="pres">
      <dgm:prSet presAssocID="{A9610FE6-85E0-491B-B70B-50D090F81640}" presName="spVertical2" presStyleCnt="0"/>
      <dgm:spPr/>
    </dgm:pt>
    <dgm:pt modelId="{4AEEB679-8723-4AEE-AEAA-30C6A2CCCD86}" type="pres">
      <dgm:prSet presAssocID="{A9610FE6-85E0-491B-B70B-50D090F81640}" presName="spVertical3" presStyleCnt="0"/>
      <dgm:spPr/>
    </dgm:pt>
    <dgm:pt modelId="{6B6DAB52-BA1C-4EF5-AC7E-D7698B4658B9}" type="pres">
      <dgm:prSet presAssocID="{D09CFBCF-5D2E-430C-BE26-5B709F974D3F}" presName="space" presStyleCnt="0"/>
      <dgm:spPr/>
    </dgm:pt>
    <dgm:pt modelId="{CEE4FBFE-F8BE-4750-B559-D4D87202381B}" type="pres">
      <dgm:prSet presAssocID="{B6BA6ED3-F23D-4A81-9BE2-AF425569DF0D}" presName="linV" presStyleCnt="0"/>
      <dgm:spPr/>
    </dgm:pt>
    <dgm:pt modelId="{6BAA5B72-1A9C-4D26-B75C-B72797DF18C4}" type="pres">
      <dgm:prSet presAssocID="{B6BA6ED3-F23D-4A81-9BE2-AF425569DF0D}" presName="spVertical1" presStyleCnt="0"/>
      <dgm:spPr/>
    </dgm:pt>
    <dgm:pt modelId="{FF9D25B3-DE60-4E2F-91BD-980F27D827F2}" type="pres">
      <dgm:prSet presAssocID="{B6BA6ED3-F23D-4A81-9BE2-AF425569DF0D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D404154-7CDA-43F7-8FE9-9DEA802E80C3}" type="pres">
      <dgm:prSet presAssocID="{B6BA6ED3-F23D-4A81-9BE2-AF425569DF0D}" presName="spVertical2" presStyleCnt="0"/>
      <dgm:spPr/>
    </dgm:pt>
    <dgm:pt modelId="{A6A5FFE0-E94C-42C8-837E-8DDAA2FCA63C}" type="pres">
      <dgm:prSet presAssocID="{B6BA6ED3-F23D-4A81-9BE2-AF425569DF0D}" presName="spVertical3" presStyleCnt="0"/>
      <dgm:spPr/>
    </dgm:pt>
    <dgm:pt modelId="{EF9E867F-E990-48DC-AEAF-D49BE8B1E83E}" type="pres">
      <dgm:prSet presAssocID="{0D578CC8-9E50-4ED0-907A-0589D88F1996}" presName="padding2" presStyleCnt="0"/>
      <dgm:spPr/>
    </dgm:pt>
    <dgm:pt modelId="{01995300-4975-4070-ADF5-5F2518A5A78D}" type="pres">
      <dgm:prSet presAssocID="{0D578CC8-9E50-4ED0-907A-0589D88F1996}" presName="negArrow" presStyleCnt="0"/>
      <dgm:spPr/>
    </dgm:pt>
    <dgm:pt modelId="{BA6153CD-83DA-44DB-AE66-7CCCEE30E92B}" type="pres">
      <dgm:prSet presAssocID="{0D578CC8-9E50-4ED0-907A-0589D88F1996}" presName="backgroundArrow" presStyleLbl="node1" presStyleIdx="0" presStyleCnt="1"/>
      <dgm:spPr/>
    </dgm:pt>
  </dgm:ptLst>
  <dgm:cxnLst>
    <dgm:cxn modelId="{CF01AF1A-2E1E-499D-B680-D20D46540522}" type="presOf" srcId="{0D578CC8-9E50-4ED0-907A-0589D88F1996}" destId="{7F03B0CA-84FD-413D-87C1-90DC28A21CCE}" srcOrd="0" destOrd="0" presId="urn:microsoft.com/office/officeart/2005/8/layout/hProcess3"/>
    <dgm:cxn modelId="{752C4522-4509-4623-8A86-E362FDDA377A}" type="presOf" srcId="{A9610FE6-85E0-491B-B70B-50D090F81640}" destId="{C09EBAE7-BF89-484C-9386-88FE0A6EDB13}" srcOrd="0" destOrd="0" presId="urn:microsoft.com/office/officeart/2005/8/layout/hProcess3"/>
    <dgm:cxn modelId="{7155E028-523C-44E6-B6EC-CBBB054AD888}" type="presOf" srcId="{B6BA6ED3-F23D-4A81-9BE2-AF425569DF0D}" destId="{FF9D25B3-DE60-4E2F-91BD-980F27D827F2}" srcOrd="0" destOrd="0" presId="urn:microsoft.com/office/officeart/2005/8/layout/hProcess3"/>
    <dgm:cxn modelId="{6142F56E-EE9B-49D1-AD0A-3D35E359B3F5}" srcId="{0D578CC8-9E50-4ED0-907A-0589D88F1996}" destId="{B6BA6ED3-F23D-4A81-9BE2-AF425569DF0D}" srcOrd="2" destOrd="0" parTransId="{5C03D0E1-DACF-4D80-8462-50F3133F8420}" sibTransId="{468DEF33-66B8-4C35-85B1-8541037F3D53}"/>
    <dgm:cxn modelId="{214FB256-5B6C-4769-B585-6D073612CFB4}" type="presOf" srcId="{F6CB6BD0-26F5-4316-9832-3521BAEF6A7A}" destId="{A2C6B777-D013-4C83-BBF6-97A41D97F60E}" srcOrd="0" destOrd="0" presId="urn:microsoft.com/office/officeart/2005/8/layout/hProcess3"/>
    <dgm:cxn modelId="{58CBB180-63F3-48F0-B4AE-D8E2052084D5}" srcId="{0D578CC8-9E50-4ED0-907A-0589D88F1996}" destId="{A9610FE6-85E0-491B-B70B-50D090F81640}" srcOrd="1" destOrd="0" parTransId="{178E1A41-3309-4184-9122-47DE4DEAB3E2}" sibTransId="{D09CFBCF-5D2E-430C-BE26-5B709F974D3F}"/>
    <dgm:cxn modelId="{A5A28985-D710-4D0A-9B00-C04AEDB73EC6}" srcId="{0D578CC8-9E50-4ED0-907A-0589D88F1996}" destId="{F6CB6BD0-26F5-4316-9832-3521BAEF6A7A}" srcOrd="0" destOrd="0" parTransId="{D638916C-4C3E-46D9-BC7D-03686E82BF89}" sibTransId="{36F00392-48C8-4BDA-9D2A-2BE9945DF4AC}"/>
    <dgm:cxn modelId="{B5290D77-3F96-4B29-8DAA-AD92A23335CC}" type="presParOf" srcId="{7F03B0CA-84FD-413D-87C1-90DC28A21CCE}" destId="{3AB4838A-5287-4B81-8083-14582926C64F}" srcOrd="0" destOrd="0" presId="urn:microsoft.com/office/officeart/2005/8/layout/hProcess3"/>
    <dgm:cxn modelId="{F65E68BF-FF6F-4628-A480-63C4C78BC0CA}" type="presParOf" srcId="{7F03B0CA-84FD-413D-87C1-90DC28A21CCE}" destId="{2A53AB61-98A7-49CF-B42F-BA2A89496F40}" srcOrd="1" destOrd="0" presId="urn:microsoft.com/office/officeart/2005/8/layout/hProcess3"/>
    <dgm:cxn modelId="{8EB2BA83-7DEE-4928-AC8F-E69D77393E57}" type="presParOf" srcId="{2A53AB61-98A7-49CF-B42F-BA2A89496F40}" destId="{74D886CD-1147-4B27-AF71-91102CA0B702}" srcOrd="0" destOrd="0" presId="urn:microsoft.com/office/officeart/2005/8/layout/hProcess3"/>
    <dgm:cxn modelId="{371F2752-167A-4BF9-A399-743CAE1AD398}" type="presParOf" srcId="{2A53AB61-98A7-49CF-B42F-BA2A89496F40}" destId="{ADFB9B25-4081-4BE5-925B-DA39144586A5}" srcOrd="1" destOrd="0" presId="urn:microsoft.com/office/officeart/2005/8/layout/hProcess3"/>
    <dgm:cxn modelId="{F485D694-A73B-44B0-80BD-BC0BB5CA3FE2}" type="presParOf" srcId="{ADFB9B25-4081-4BE5-925B-DA39144586A5}" destId="{037C4C96-8FB2-495C-B986-0B2E45EEE604}" srcOrd="0" destOrd="0" presId="urn:microsoft.com/office/officeart/2005/8/layout/hProcess3"/>
    <dgm:cxn modelId="{816BF272-6B49-42BA-B746-3A18EB533270}" type="presParOf" srcId="{ADFB9B25-4081-4BE5-925B-DA39144586A5}" destId="{A2C6B777-D013-4C83-BBF6-97A41D97F60E}" srcOrd="1" destOrd="0" presId="urn:microsoft.com/office/officeart/2005/8/layout/hProcess3"/>
    <dgm:cxn modelId="{6094C8FD-9B6E-41BB-8527-6BC3FF332ABE}" type="presParOf" srcId="{ADFB9B25-4081-4BE5-925B-DA39144586A5}" destId="{0DAACC62-43B1-4E70-860B-6BDD191E719A}" srcOrd="2" destOrd="0" presId="urn:microsoft.com/office/officeart/2005/8/layout/hProcess3"/>
    <dgm:cxn modelId="{57FF6FF3-854F-4635-8147-64F71DEFB32C}" type="presParOf" srcId="{ADFB9B25-4081-4BE5-925B-DA39144586A5}" destId="{CE5997B8-C92F-420D-B32F-0179F60C0D2A}" srcOrd="3" destOrd="0" presId="urn:microsoft.com/office/officeart/2005/8/layout/hProcess3"/>
    <dgm:cxn modelId="{1FE633F4-8366-42CB-A3D4-AA0D9A85343E}" type="presParOf" srcId="{2A53AB61-98A7-49CF-B42F-BA2A89496F40}" destId="{0CB871DC-A22A-4EFF-8267-3FF1B29F068E}" srcOrd="2" destOrd="0" presId="urn:microsoft.com/office/officeart/2005/8/layout/hProcess3"/>
    <dgm:cxn modelId="{FF97BC10-7BFF-47F6-9A2C-4F8E44703C6E}" type="presParOf" srcId="{2A53AB61-98A7-49CF-B42F-BA2A89496F40}" destId="{5E4E0183-CFCD-4652-9B17-416624681060}" srcOrd="3" destOrd="0" presId="urn:microsoft.com/office/officeart/2005/8/layout/hProcess3"/>
    <dgm:cxn modelId="{DD5382C3-1662-4B12-9786-20507DB07453}" type="presParOf" srcId="{5E4E0183-CFCD-4652-9B17-416624681060}" destId="{96B63CF0-D344-4E00-8621-C0AE878ACD7E}" srcOrd="0" destOrd="0" presId="urn:microsoft.com/office/officeart/2005/8/layout/hProcess3"/>
    <dgm:cxn modelId="{709F849B-7A5D-45F8-9A54-E9E5BD142BB2}" type="presParOf" srcId="{5E4E0183-CFCD-4652-9B17-416624681060}" destId="{C09EBAE7-BF89-484C-9386-88FE0A6EDB13}" srcOrd="1" destOrd="0" presId="urn:microsoft.com/office/officeart/2005/8/layout/hProcess3"/>
    <dgm:cxn modelId="{09B98AB4-5C3B-49DD-8693-23EB4C024BC6}" type="presParOf" srcId="{5E4E0183-CFCD-4652-9B17-416624681060}" destId="{047B2647-3BAD-4005-8D21-C1A43E12A0EA}" srcOrd="2" destOrd="0" presId="urn:microsoft.com/office/officeart/2005/8/layout/hProcess3"/>
    <dgm:cxn modelId="{B1ACD2C0-4D7E-4C51-A8C9-A4313D9A6418}" type="presParOf" srcId="{5E4E0183-CFCD-4652-9B17-416624681060}" destId="{4AEEB679-8723-4AEE-AEAA-30C6A2CCCD86}" srcOrd="3" destOrd="0" presId="urn:microsoft.com/office/officeart/2005/8/layout/hProcess3"/>
    <dgm:cxn modelId="{C8A1575B-09FC-4C6C-BFAE-295C1ECF4B10}" type="presParOf" srcId="{2A53AB61-98A7-49CF-B42F-BA2A89496F40}" destId="{6B6DAB52-BA1C-4EF5-AC7E-D7698B4658B9}" srcOrd="4" destOrd="0" presId="urn:microsoft.com/office/officeart/2005/8/layout/hProcess3"/>
    <dgm:cxn modelId="{88F032EE-4C80-405D-835D-63C7FFED130C}" type="presParOf" srcId="{2A53AB61-98A7-49CF-B42F-BA2A89496F40}" destId="{CEE4FBFE-F8BE-4750-B559-D4D87202381B}" srcOrd="5" destOrd="0" presId="urn:microsoft.com/office/officeart/2005/8/layout/hProcess3"/>
    <dgm:cxn modelId="{46BB467B-27BB-49E6-B0DE-10B308D0EB8F}" type="presParOf" srcId="{CEE4FBFE-F8BE-4750-B559-D4D87202381B}" destId="{6BAA5B72-1A9C-4D26-B75C-B72797DF18C4}" srcOrd="0" destOrd="0" presId="urn:microsoft.com/office/officeart/2005/8/layout/hProcess3"/>
    <dgm:cxn modelId="{894A669A-4C87-47C8-84A7-D9CBDD8AAF78}" type="presParOf" srcId="{CEE4FBFE-F8BE-4750-B559-D4D87202381B}" destId="{FF9D25B3-DE60-4E2F-91BD-980F27D827F2}" srcOrd="1" destOrd="0" presId="urn:microsoft.com/office/officeart/2005/8/layout/hProcess3"/>
    <dgm:cxn modelId="{6CBC8688-A399-4F47-AE83-EB9DCE4F007C}" type="presParOf" srcId="{CEE4FBFE-F8BE-4750-B559-D4D87202381B}" destId="{DD404154-7CDA-43F7-8FE9-9DEA802E80C3}" srcOrd="2" destOrd="0" presId="urn:microsoft.com/office/officeart/2005/8/layout/hProcess3"/>
    <dgm:cxn modelId="{FD6879A4-8ABF-4B48-9A78-BCFD319C0F3B}" type="presParOf" srcId="{CEE4FBFE-F8BE-4750-B559-D4D87202381B}" destId="{A6A5FFE0-E94C-42C8-837E-8DDAA2FCA63C}" srcOrd="3" destOrd="0" presId="urn:microsoft.com/office/officeart/2005/8/layout/hProcess3"/>
    <dgm:cxn modelId="{73178B92-2C06-41F7-9216-27558DB73A87}" type="presParOf" srcId="{2A53AB61-98A7-49CF-B42F-BA2A89496F40}" destId="{EF9E867F-E990-48DC-AEAF-D49BE8B1E83E}" srcOrd="6" destOrd="0" presId="urn:microsoft.com/office/officeart/2005/8/layout/hProcess3"/>
    <dgm:cxn modelId="{21461503-D9B4-445B-AD1B-D84683E9F776}" type="presParOf" srcId="{2A53AB61-98A7-49CF-B42F-BA2A89496F40}" destId="{01995300-4975-4070-ADF5-5F2518A5A78D}" srcOrd="7" destOrd="0" presId="urn:microsoft.com/office/officeart/2005/8/layout/hProcess3"/>
    <dgm:cxn modelId="{6B6DA16C-8A05-4B4C-BB5A-57E05252A64B}" type="presParOf" srcId="{2A53AB61-98A7-49CF-B42F-BA2A89496F40}" destId="{BA6153CD-83DA-44DB-AE66-7CCCEE30E92B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27094-8767-45E3-BE2D-DFFBC4A01EAD}">
      <dsp:nvSpPr>
        <dsp:cNvPr id="0" name=""/>
        <dsp:cNvSpPr/>
      </dsp:nvSpPr>
      <dsp:spPr>
        <a:xfrm>
          <a:off x="0" y="1032700"/>
          <a:ext cx="3262205" cy="195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1. Введение</a:t>
          </a:r>
        </a:p>
      </dsp:txBody>
      <dsp:txXfrm>
        <a:off x="0" y="1032700"/>
        <a:ext cx="3262205" cy="1957323"/>
      </dsp:txXfrm>
    </dsp:sp>
    <dsp:sp modelId="{88F9B1B2-8E6B-492D-95E3-E3E6801F2A15}">
      <dsp:nvSpPr>
        <dsp:cNvPr id="0" name=""/>
        <dsp:cNvSpPr/>
      </dsp:nvSpPr>
      <dsp:spPr>
        <a:xfrm>
          <a:off x="3588425" y="1032700"/>
          <a:ext cx="3262205" cy="195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2. Анализ заданий</a:t>
          </a:r>
        </a:p>
      </dsp:txBody>
      <dsp:txXfrm>
        <a:off x="3588425" y="1032700"/>
        <a:ext cx="3262205" cy="1957323"/>
      </dsp:txXfrm>
    </dsp:sp>
    <dsp:sp modelId="{564AF71E-42C2-412D-B28B-B6F06C4B913D}">
      <dsp:nvSpPr>
        <dsp:cNvPr id="0" name=""/>
        <dsp:cNvSpPr/>
      </dsp:nvSpPr>
      <dsp:spPr>
        <a:xfrm>
          <a:off x="7176851" y="1032700"/>
          <a:ext cx="3262205" cy="1957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3. Методические приемы, средства</a:t>
          </a:r>
        </a:p>
      </dsp:txBody>
      <dsp:txXfrm>
        <a:off x="7176851" y="1032700"/>
        <a:ext cx="3262205" cy="1957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F4021-7558-4E63-8D88-320576C6B7B9}">
      <dsp:nvSpPr>
        <dsp:cNvPr id="0" name=""/>
        <dsp:cNvSpPr/>
      </dsp:nvSpPr>
      <dsp:spPr>
        <a:xfrm>
          <a:off x="4271" y="775715"/>
          <a:ext cx="3735276" cy="14941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Математическая логика</a:t>
          </a:r>
        </a:p>
      </dsp:txBody>
      <dsp:txXfrm>
        <a:off x="4271" y="775715"/>
        <a:ext cx="3361749" cy="1494110"/>
      </dsp:txXfrm>
    </dsp:sp>
    <dsp:sp modelId="{8CFD4ACB-03A1-4DC9-AEF8-378E92C0BF5A}">
      <dsp:nvSpPr>
        <dsp:cNvPr id="0" name=""/>
        <dsp:cNvSpPr/>
      </dsp:nvSpPr>
      <dsp:spPr>
        <a:xfrm>
          <a:off x="2992492" y="775715"/>
          <a:ext cx="3735276" cy="1494110"/>
        </a:xfrm>
        <a:prstGeom prst="chevron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Системы счисления</a:t>
          </a:r>
        </a:p>
      </dsp:txBody>
      <dsp:txXfrm>
        <a:off x="3739547" y="775715"/>
        <a:ext cx="2241166" cy="1494110"/>
      </dsp:txXfrm>
    </dsp:sp>
    <dsp:sp modelId="{89303F9A-4B67-495C-B694-B073016F9030}">
      <dsp:nvSpPr>
        <dsp:cNvPr id="0" name=""/>
        <dsp:cNvSpPr/>
      </dsp:nvSpPr>
      <dsp:spPr>
        <a:xfrm>
          <a:off x="5980713" y="775715"/>
          <a:ext cx="3735276" cy="1494110"/>
        </a:xfrm>
        <a:prstGeom prst="chevron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Алгоритмизация и программирование</a:t>
          </a:r>
        </a:p>
      </dsp:txBody>
      <dsp:txXfrm>
        <a:off x="6727768" y="775715"/>
        <a:ext cx="2241166" cy="1494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FB3D-01DA-4C2D-BEF8-629F7B6824AC}">
      <dsp:nvSpPr>
        <dsp:cNvPr id="0" name=""/>
        <dsp:cNvSpPr/>
      </dsp:nvSpPr>
      <dsp:spPr>
        <a:xfrm>
          <a:off x="3770" y="723994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Значение логического выражения</a:t>
          </a:r>
          <a:endParaRPr lang="ru-RU" sz="1200" kern="1200" dirty="0"/>
        </a:p>
      </dsp:txBody>
      <dsp:txXfrm>
        <a:off x="442714" y="723994"/>
        <a:ext cx="1316831" cy="877887"/>
      </dsp:txXfrm>
    </dsp:sp>
    <dsp:sp modelId="{7C5613DE-F552-4027-85E6-FB0562A6C4DA}">
      <dsp:nvSpPr>
        <dsp:cNvPr id="0" name=""/>
        <dsp:cNvSpPr/>
      </dsp:nvSpPr>
      <dsp:spPr>
        <a:xfrm>
          <a:off x="1979017" y="723994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Простой линейный алгоритм для формального исполнителя</a:t>
          </a:r>
          <a:endParaRPr lang="ru-RU" sz="1200" kern="1200" dirty="0"/>
        </a:p>
      </dsp:txBody>
      <dsp:txXfrm>
        <a:off x="2417961" y="723994"/>
        <a:ext cx="1316831" cy="877887"/>
      </dsp:txXfrm>
    </dsp:sp>
    <dsp:sp modelId="{9CC6C1C7-2742-4BD7-9741-468B91E75A19}">
      <dsp:nvSpPr>
        <dsp:cNvPr id="0" name=""/>
        <dsp:cNvSpPr/>
      </dsp:nvSpPr>
      <dsp:spPr>
        <a:xfrm>
          <a:off x="3954264" y="723994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с условным оператором</a:t>
          </a:r>
          <a:endParaRPr lang="ru-RU" sz="1200" kern="1200" dirty="0"/>
        </a:p>
      </dsp:txBody>
      <dsp:txXfrm>
        <a:off x="4393208" y="723994"/>
        <a:ext cx="1316831" cy="877887"/>
      </dsp:txXfrm>
    </dsp:sp>
    <dsp:sp modelId="{ECD177CE-0450-4AEC-8967-42CBAB929A10}">
      <dsp:nvSpPr>
        <dsp:cNvPr id="0" name=""/>
        <dsp:cNvSpPr/>
      </dsp:nvSpPr>
      <dsp:spPr>
        <a:xfrm>
          <a:off x="5929510" y="723994"/>
          <a:ext cx="2194718" cy="877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Запросы для поисковых систем с использованием логических выражений</a:t>
          </a:r>
          <a:endParaRPr lang="ru-RU" sz="1200" kern="1200" dirty="0"/>
        </a:p>
      </dsp:txBody>
      <dsp:txXfrm>
        <a:off x="6368454" y="723994"/>
        <a:ext cx="1316831" cy="877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FB3D-01DA-4C2D-BEF8-629F7B6824AC}">
      <dsp:nvSpPr>
        <dsp:cNvPr id="0" name=""/>
        <dsp:cNvSpPr/>
      </dsp:nvSpPr>
      <dsp:spPr>
        <a:xfrm>
          <a:off x="2381" y="582706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сравнение чисел в различных системах счисления</a:t>
          </a:r>
          <a:endParaRPr lang="ru-RU" sz="1500" kern="1200" dirty="0"/>
        </a:p>
      </dsp:txBody>
      <dsp:txXfrm>
        <a:off x="582612" y="582706"/>
        <a:ext cx="1740694" cy="1160462"/>
      </dsp:txXfrm>
    </dsp:sp>
    <dsp:sp modelId="{7C5613DE-F552-4027-85E6-FB0562A6C4DA}">
      <dsp:nvSpPr>
        <dsp:cNvPr id="0" name=""/>
        <dsp:cNvSpPr/>
      </dsp:nvSpPr>
      <dsp:spPr>
        <a:xfrm>
          <a:off x="2613421" y="582706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Короткий алгоритм в различных средах исполнителя</a:t>
          </a:r>
          <a:endParaRPr lang="ru-RU" sz="1500" kern="1200" dirty="0"/>
        </a:p>
      </dsp:txBody>
      <dsp:txXfrm>
        <a:off x="3193652" y="582706"/>
        <a:ext cx="1740694" cy="1160462"/>
      </dsp:txXfrm>
    </dsp:sp>
    <dsp:sp modelId="{9CC6C1C7-2742-4BD7-9741-468B91E75A19}">
      <dsp:nvSpPr>
        <dsp:cNvPr id="0" name=""/>
        <dsp:cNvSpPr/>
      </dsp:nvSpPr>
      <dsp:spPr>
        <a:xfrm>
          <a:off x="5224462" y="582706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Программирование</a:t>
          </a:r>
          <a:endParaRPr lang="ru-RU" sz="1500" kern="1200" dirty="0"/>
        </a:p>
      </dsp:txBody>
      <dsp:txXfrm>
        <a:off x="5804693" y="582706"/>
        <a:ext cx="1740694" cy="1160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153CD-83DA-44DB-AE66-7CCCEE30E92B}">
      <dsp:nvSpPr>
        <dsp:cNvPr id="0" name=""/>
        <dsp:cNvSpPr/>
      </dsp:nvSpPr>
      <dsp:spPr>
        <a:xfrm>
          <a:off x="0" y="448633"/>
          <a:ext cx="9720262" cy="312545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D25B3-DE60-4E2F-91BD-980F27D827F2}">
      <dsp:nvSpPr>
        <dsp:cNvPr id="0" name=""/>
        <dsp:cNvSpPr/>
      </dsp:nvSpPr>
      <dsp:spPr>
        <a:xfrm>
          <a:off x="6405975" y="1229998"/>
          <a:ext cx="2342260" cy="156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3. Визуализация задания</a:t>
          </a:r>
        </a:p>
      </dsp:txBody>
      <dsp:txXfrm>
        <a:off x="6405975" y="1229998"/>
        <a:ext cx="2342260" cy="1562728"/>
      </dsp:txXfrm>
    </dsp:sp>
    <dsp:sp modelId="{C09EBAE7-BF89-484C-9386-88FE0A6EDB13}">
      <dsp:nvSpPr>
        <dsp:cNvPr id="0" name=""/>
        <dsp:cNvSpPr/>
      </dsp:nvSpPr>
      <dsp:spPr>
        <a:xfrm>
          <a:off x="3595262" y="1229998"/>
          <a:ext cx="2342260" cy="156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2. Сокращение условия задания (если возможно)</a:t>
          </a:r>
        </a:p>
      </dsp:txBody>
      <dsp:txXfrm>
        <a:off x="3595262" y="1229998"/>
        <a:ext cx="2342260" cy="1562728"/>
      </dsp:txXfrm>
    </dsp:sp>
    <dsp:sp modelId="{A2C6B777-D013-4C83-BBF6-97A41D97F60E}">
      <dsp:nvSpPr>
        <dsp:cNvPr id="0" name=""/>
        <dsp:cNvSpPr/>
      </dsp:nvSpPr>
      <dsp:spPr>
        <a:xfrm>
          <a:off x="784550" y="1229998"/>
          <a:ext cx="2342260" cy="156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1. Анализ условия задания</a:t>
          </a:r>
        </a:p>
      </dsp:txBody>
      <dsp:txXfrm>
        <a:off x="784550" y="1229998"/>
        <a:ext cx="2342260" cy="1562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75810-B875-4EA4-9EAA-AD3F2B1E9D1A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26EC3-D8CF-4D7D-8DE6-9DF874184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7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203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0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94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053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89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25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43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69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03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9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23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39118E-033B-4980-8D72-95EA392F82A2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D01683-2DD8-4579-87A8-3EE1DAC0597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3255/start/" TargetMode="External"/><Relationship Id="rId2" Type="http://schemas.openxmlformats.org/officeDocument/2006/relationships/hyperlink" Target="https://resh.edu.ru/subject/lesson/3256/start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" TargetMode="Externa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Решение задач ОГЭ по информатике 2025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Смирнов Никита Алексеевич, учитель информатики</a:t>
            </a:r>
          </a:p>
          <a:p>
            <a:r>
              <a:rPr lang="ru-RU" dirty="0"/>
              <a:t>Средняя школа №91 «ИнТех»</a:t>
            </a:r>
          </a:p>
        </p:txBody>
      </p:sp>
    </p:spTree>
    <p:extLst>
      <p:ext uri="{BB962C8B-B14F-4D97-AF65-F5344CB8AC3E}">
        <p14:creationId xmlns:p14="http://schemas.microsoft.com/office/powerpoint/2010/main" val="832007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993" y="365125"/>
            <a:ext cx="10935959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логического выражения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1A3CC-08AE-418E-AA25-B4833A31F1E2}"/>
              </a:ext>
            </a:extLst>
          </p:cNvPr>
          <p:cNvSpPr txBox="1"/>
          <p:nvPr/>
        </p:nvSpPr>
        <p:spPr>
          <a:xfrm>
            <a:off x="744132" y="1948583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3. ВИЗУАЛИЗАЦИЯ 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9D603-5169-4893-A392-2A9662B2221D}"/>
              </a:ext>
            </a:extLst>
          </p:cNvPr>
          <p:cNvSpPr txBox="1"/>
          <p:nvPr/>
        </p:nvSpPr>
        <p:spPr>
          <a:xfrm>
            <a:off x="5154955" y="3793078"/>
            <a:ext cx="3060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X&gt;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&lt;=6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4E0CBD-ADD8-4667-BD9C-1CDC26F7C586}"/>
              </a:ext>
            </a:extLst>
          </p:cNvPr>
          <p:cNvCxnSpPr/>
          <p:nvPr/>
        </p:nvCxnSpPr>
        <p:spPr>
          <a:xfrm>
            <a:off x="2106273" y="5599912"/>
            <a:ext cx="8298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ED0E9AE2-6BD7-4571-AB79-8CF3CAFCDEA5}"/>
              </a:ext>
            </a:extLst>
          </p:cNvPr>
          <p:cNvSpPr/>
          <p:nvPr/>
        </p:nvSpPr>
        <p:spPr>
          <a:xfrm>
            <a:off x="7270673" y="5533586"/>
            <a:ext cx="132430" cy="1324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A1ECB09-A02C-4B5F-AE46-8D8D0787FE01}"/>
              </a:ext>
            </a:extLst>
          </p:cNvPr>
          <p:cNvSpPr/>
          <p:nvPr/>
        </p:nvSpPr>
        <p:spPr>
          <a:xfrm>
            <a:off x="4035631" y="5533586"/>
            <a:ext cx="132430" cy="1324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8F3CD2EA-C514-4E29-ADE6-318781B01815}"/>
              </a:ext>
            </a:extLst>
          </p:cNvPr>
          <p:cNvSpPr/>
          <p:nvPr/>
        </p:nvSpPr>
        <p:spPr>
          <a:xfrm rot="16200000">
            <a:off x="9049141" y="3225041"/>
            <a:ext cx="1174531" cy="461709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85A01211-EBE9-4951-A767-68830C773704}"/>
              </a:ext>
            </a:extLst>
          </p:cNvPr>
          <p:cNvSpPr/>
          <p:nvPr/>
        </p:nvSpPr>
        <p:spPr>
          <a:xfrm>
            <a:off x="186713" y="5108049"/>
            <a:ext cx="3911585" cy="85107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2C804-F5F1-49A5-BBE0-B9CCC74CF40D}"/>
              </a:ext>
            </a:extLst>
          </p:cNvPr>
          <p:cNvSpPr txBox="1"/>
          <p:nvPr/>
        </p:nvSpPr>
        <p:spPr>
          <a:xfrm>
            <a:off x="3927526" y="5681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462E0-3B5B-47E8-97B0-5C9C7A210B50}"/>
              </a:ext>
            </a:extLst>
          </p:cNvPr>
          <p:cNvSpPr txBox="1"/>
          <p:nvPr/>
        </p:nvSpPr>
        <p:spPr>
          <a:xfrm>
            <a:off x="7205043" y="5676089"/>
            <a:ext cx="30168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32A87AB-6252-478A-B120-FB77E56512E5}"/>
              </a:ext>
            </a:extLst>
          </p:cNvPr>
          <p:cNvCxnSpPr/>
          <p:nvPr/>
        </p:nvCxnSpPr>
        <p:spPr>
          <a:xfrm>
            <a:off x="4306969" y="5405284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202CEBF-5876-49A0-A6FA-03807AA8C365}"/>
              </a:ext>
            </a:extLst>
          </p:cNvPr>
          <p:cNvCxnSpPr/>
          <p:nvPr/>
        </p:nvCxnSpPr>
        <p:spPr>
          <a:xfrm>
            <a:off x="4507513" y="5389970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7A86446-3BA7-48BC-A1FF-61BEDA65EE2E}"/>
              </a:ext>
            </a:extLst>
          </p:cNvPr>
          <p:cNvCxnSpPr/>
          <p:nvPr/>
        </p:nvCxnSpPr>
        <p:spPr>
          <a:xfrm>
            <a:off x="4741164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981DD96-DEFA-48E8-A982-8BF95488192A}"/>
              </a:ext>
            </a:extLst>
          </p:cNvPr>
          <p:cNvCxnSpPr/>
          <p:nvPr/>
        </p:nvCxnSpPr>
        <p:spPr>
          <a:xfrm>
            <a:off x="4994957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4ED41BA-D85C-47CC-BBEA-6B000EA068A6}"/>
              </a:ext>
            </a:extLst>
          </p:cNvPr>
          <p:cNvCxnSpPr/>
          <p:nvPr/>
        </p:nvCxnSpPr>
        <p:spPr>
          <a:xfrm>
            <a:off x="5264531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223A641-8297-45E2-81D0-ADF40EFD7848}"/>
              </a:ext>
            </a:extLst>
          </p:cNvPr>
          <p:cNvCxnSpPr>
            <a:cxnSpLocks/>
          </p:cNvCxnSpPr>
          <p:nvPr/>
        </p:nvCxnSpPr>
        <p:spPr>
          <a:xfrm>
            <a:off x="5534919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1816AEC-F2BD-4D10-A4B3-027A775C838E}"/>
              </a:ext>
            </a:extLst>
          </p:cNvPr>
          <p:cNvCxnSpPr/>
          <p:nvPr/>
        </p:nvCxnSpPr>
        <p:spPr>
          <a:xfrm>
            <a:off x="5799727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9D93894-B944-4878-8C82-059701F35FCC}"/>
              </a:ext>
            </a:extLst>
          </p:cNvPr>
          <p:cNvCxnSpPr>
            <a:cxnSpLocks/>
          </p:cNvCxnSpPr>
          <p:nvPr/>
        </p:nvCxnSpPr>
        <p:spPr>
          <a:xfrm>
            <a:off x="6081216" y="5393372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D05094E-D41C-476F-B8A9-D448C91C1C4A}"/>
              </a:ext>
            </a:extLst>
          </p:cNvPr>
          <p:cNvCxnSpPr/>
          <p:nvPr/>
        </p:nvCxnSpPr>
        <p:spPr>
          <a:xfrm>
            <a:off x="6345125" y="5389970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E18A6C5-F939-4C24-8B87-4ED5D0FE5C5C}"/>
              </a:ext>
            </a:extLst>
          </p:cNvPr>
          <p:cNvCxnSpPr/>
          <p:nvPr/>
        </p:nvCxnSpPr>
        <p:spPr>
          <a:xfrm>
            <a:off x="6600837" y="5397627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89482E2-9218-4CA2-B4DF-93971C9AEA90}"/>
              </a:ext>
            </a:extLst>
          </p:cNvPr>
          <p:cNvSpPr txBox="1"/>
          <p:nvPr/>
        </p:nvSpPr>
        <p:spPr>
          <a:xfrm>
            <a:off x="9156612" y="6186389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 7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F4AA60D-2C11-44D5-A099-97EB9C83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35" y="2562334"/>
            <a:ext cx="8410575" cy="1095375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8763145-BEFB-4DEE-B28F-85406AEFDD69}"/>
              </a:ext>
            </a:extLst>
          </p:cNvPr>
          <p:cNvCxnSpPr>
            <a:cxnSpLocks/>
          </p:cNvCxnSpPr>
          <p:nvPr/>
        </p:nvCxnSpPr>
        <p:spPr>
          <a:xfrm>
            <a:off x="4994957" y="2960763"/>
            <a:ext cx="11740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5831F0D-3DA6-426E-B3EC-FA74075676C8}"/>
              </a:ext>
            </a:extLst>
          </p:cNvPr>
          <p:cNvSpPr txBox="1"/>
          <p:nvPr/>
        </p:nvSpPr>
        <p:spPr>
          <a:xfrm>
            <a:off x="10304098" y="558459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421416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132" y="910086"/>
            <a:ext cx="11276023" cy="12094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линейный алгоритм для формального исполнителя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23" y="2621357"/>
            <a:ext cx="9576335" cy="16152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21ACD9-158E-4568-9F2F-8B9477766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46316"/>
            <a:ext cx="10329753" cy="1765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89463-1380-489B-B702-1E5748C40A1A}"/>
              </a:ext>
            </a:extLst>
          </p:cNvPr>
          <p:cNvSpPr txBox="1"/>
          <p:nvPr/>
        </p:nvSpPr>
        <p:spPr>
          <a:xfrm>
            <a:off x="744132" y="1948583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53FEF12-C372-439E-913E-62ABA91FC1DC}"/>
              </a:ext>
            </a:extLst>
          </p:cNvPr>
          <p:cNvCxnSpPr>
            <a:cxnSpLocks/>
          </p:cNvCxnSpPr>
          <p:nvPr/>
        </p:nvCxnSpPr>
        <p:spPr>
          <a:xfrm>
            <a:off x="2036905" y="4303985"/>
            <a:ext cx="51710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A9A980F-AED3-45F1-87E0-4FA918C69D24}"/>
              </a:ext>
            </a:extLst>
          </p:cNvPr>
          <p:cNvCxnSpPr>
            <a:cxnSpLocks/>
          </p:cNvCxnSpPr>
          <p:nvPr/>
        </p:nvCxnSpPr>
        <p:spPr>
          <a:xfrm>
            <a:off x="3936124" y="6045549"/>
            <a:ext cx="65479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16F8C1F-1032-4C94-A643-147AB83F5B7E}"/>
              </a:ext>
            </a:extLst>
          </p:cNvPr>
          <p:cNvCxnSpPr>
            <a:cxnSpLocks/>
          </p:cNvCxnSpPr>
          <p:nvPr/>
        </p:nvCxnSpPr>
        <p:spPr>
          <a:xfrm>
            <a:off x="1320100" y="2822553"/>
            <a:ext cx="0" cy="6064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C1DB297-B937-4A11-9C3D-A9298DAF4CAA}"/>
              </a:ext>
            </a:extLst>
          </p:cNvPr>
          <p:cNvCxnSpPr>
            <a:cxnSpLocks/>
          </p:cNvCxnSpPr>
          <p:nvPr/>
        </p:nvCxnSpPr>
        <p:spPr>
          <a:xfrm>
            <a:off x="921664" y="4772222"/>
            <a:ext cx="0" cy="6064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EAFA009-75F1-44A6-8105-F06F9E800DB7}"/>
              </a:ext>
            </a:extLst>
          </p:cNvPr>
          <p:cNvCxnSpPr>
            <a:cxnSpLocks/>
          </p:cNvCxnSpPr>
          <p:nvPr/>
        </p:nvCxnSpPr>
        <p:spPr>
          <a:xfrm>
            <a:off x="5892099" y="6045549"/>
            <a:ext cx="201588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6B11AF5-129B-4CFA-8B72-C8C721FB1273}"/>
              </a:ext>
            </a:extLst>
          </p:cNvPr>
          <p:cNvCxnSpPr>
            <a:cxnSpLocks/>
          </p:cNvCxnSpPr>
          <p:nvPr/>
        </p:nvCxnSpPr>
        <p:spPr>
          <a:xfrm>
            <a:off x="3488383" y="4303985"/>
            <a:ext cx="157550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79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1263"/>
            <a:ext cx="10515600" cy="12094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линейного алгоритма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39" y="2720725"/>
            <a:ext cx="8866528" cy="3493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025C10-9876-4253-9F93-4641846D84FE}"/>
              </a:ext>
            </a:extLst>
          </p:cNvPr>
          <p:cNvSpPr txBox="1"/>
          <p:nvPr/>
        </p:nvSpPr>
        <p:spPr>
          <a:xfrm>
            <a:off x="744132" y="1948583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8D9DC66-9446-4A5B-86DD-478FE719C753}"/>
              </a:ext>
            </a:extLst>
          </p:cNvPr>
          <p:cNvCxnSpPr>
            <a:cxnSpLocks/>
          </p:cNvCxnSpPr>
          <p:nvPr/>
        </p:nvCxnSpPr>
        <p:spPr>
          <a:xfrm>
            <a:off x="1692166" y="2904534"/>
            <a:ext cx="0" cy="6064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4884A9C-3FCA-4C2A-9948-70A4AD8F8C56}"/>
              </a:ext>
            </a:extLst>
          </p:cNvPr>
          <p:cNvCxnSpPr>
            <a:cxnSpLocks/>
          </p:cNvCxnSpPr>
          <p:nvPr/>
        </p:nvCxnSpPr>
        <p:spPr>
          <a:xfrm>
            <a:off x="4396477" y="3900388"/>
            <a:ext cx="157550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44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132" y="910086"/>
            <a:ext cx="11276023" cy="12094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линейный алгоритм для формального исполнителя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23" y="2621357"/>
            <a:ext cx="9576335" cy="1615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89463-1380-489B-B702-1E5748C40A1A}"/>
              </a:ext>
            </a:extLst>
          </p:cNvPr>
          <p:cNvSpPr txBox="1"/>
          <p:nvPr/>
        </p:nvSpPr>
        <p:spPr>
          <a:xfrm>
            <a:off x="744132" y="1948583"/>
            <a:ext cx="466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ВИЗУАЛИЗАЦИЯ ЗАДАНИЯ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A1B5B-B1D8-4D45-BBB1-64BE9A8BAD11}"/>
              </a:ext>
            </a:extLst>
          </p:cNvPr>
          <p:cNvSpPr txBox="1"/>
          <p:nvPr/>
        </p:nvSpPr>
        <p:spPr>
          <a:xfrm>
            <a:off x="1160342" y="4565694"/>
            <a:ext cx="260446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(6+1+1)*</a:t>
            </a:r>
            <a:r>
              <a:rPr lang="en-US" sz="2000" dirty="0"/>
              <a:t>b+1+1=82</a:t>
            </a:r>
          </a:p>
          <a:p>
            <a:r>
              <a:rPr lang="en-US" sz="2000" dirty="0"/>
              <a:t>8b+2=82</a:t>
            </a:r>
          </a:p>
          <a:p>
            <a:r>
              <a:rPr lang="en-US" sz="2000" dirty="0"/>
              <a:t>8b=80</a:t>
            </a:r>
          </a:p>
          <a:p>
            <a:r>
              <a:rPr lang="en-US" sz="2000" dirty="0"/>
              <a:t>b=10</a:t>
            </a:r>
          </a:p>
          <a:p>
            <a:r>
              <a:rPr lang="ru-RU" sz="2000" dirty="0"/>
              <a:t>Ответ: 10</a:t>
            </a:r>
          </a:p>
        </p:txBody>
      </p:sp>
    </p:spTree>
    <p:extLst>
      <p:ext uri="{BB962C8B-B14F-4D97-AF65-F5344CB8AC3E}">
        <p14:creationId xmlns:p14="http://schemas.microsoft.com/office/powerpoint/2010/main" val="1978581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132" y="910086"/>
            <a:ext cx="11276023" cy="12094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линейный алгоритм для формального исполнителя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89463-1380-489B-B702-1E5748C40A1A}"/>
              </a:ext>
            </a:extLst>
          </p:cNvPr>
          <p:cNvSpPr txBox="1"/>
          <p:nvPr/>
        </p:nvSpPr>
        <p:spPr>
          <a:xfrm>
            <a:off x="744132" y="1948583"/>
            <a:ext cx="466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ВИЗУАЛИЗАЦИЯ ЗАДАНИЯ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A1B5B-B1D8-4D45-BBB1-64BE9A8BAD11}"/>
              </a:ext>
            </a:extLst>
          </p:cNvPr>
          <p:cNvSpPr txBox="1"/>
          <p:nvPr/>
        </p:nvSpPr>
        <p:spPr>
          <a:xfrm>
            <a:off x="1160342" y="4565694"/>
            <a:ext cx="260446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(2</a:t>
            </a:r>
            <a:r>
              <a:rPr lang="en-US" sz="2000" baseline="30000" dirty="0"/>
              <a:t>2</a:t>
            </a:r>
            <a:r>
              <a:rPr lang="en-US" sz="2000" dirty="0"/>
              <a:t>+b+b)</a:t>
            </a:r>
            <a:r>
              <a:rPr lang="en-US" sz="2000" baseline="30000" dirty="0"/>
              <a:t>2</a:t>
            </a:r>
            <a:r>
              <a:rPr lang="en-US" sz="2000" dirty="0"/>
              <a:t>+b=37</a:t>
            </a:r>
          </a:p>
          <a:p>
            <a:r>
              <a:rPr lang="en-US" sz="2000" dirty="0"/>
              <a:t>(4+2b)</a:t>
            </a:r>
            <a:r>
              <a:rPr lang="en-US" sz="2000" baseline="30000" dirty="0"/>
              <a:t>2 </a:t>
            </a:r>
            <a:r>
              <a:rPr lang="en-US" sz="2000" dirty="0"/>
              <a:t>+b=37</a:t>
            </a:r>
          </a:p>
          <a:p>
            <a:r>
              <a:rPr lang="en-US" sz="2000" dirty="0"/>
              <a:t>16+16b+4b</a:t>
            </a:r>
            <a:r>
              <a:rPr lang="en-US" sz="2000" baseline="30000" dirty="0"/>
              <a:t>2</a:t>
            </a:r>
            <a:r>
              <a:rPr lang="en-US" sz="2000" dirty="0"/>
              <a:t> +b=37</a:t>
            </a:r>
          </a:p>
          <a:p>
            <a:r>
              <a:rPr lang="en-US" sz="2000" dirty="0"/>
              <a:t>4b</a:t>
            </a:r>
            <a:r>
              <a:rPr lang="en-US" sz="2000" baseline="30000" dirty="0"/>
              <a:t>2 </a:t>
            </a:r>
            <a:r>
              <a:rPr lang="en-US" sz="2000" dirty="0"/>
              <a:t>+17b-21=0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1BBC57-3954-4B61-85D0-30D5F9BC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9" y="2636099"/>
            <a:ext cx="10329753" cy="17652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D1CDA5-3BE2-4793-803D-CC3EE22576FF}"/>
              </a:ext>
            </a:extLst>
          </p:cNvPr>
          <p:cNvSpPr txBox="1"/>
          <p:nvPr/>
        </p:nvSpPr>
        <p:spPr>
          <a:xfrm>
            <a:off x="4669313" y="4565693"/>
            <a:ext cx="576115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4b</a:t>
            </a:r>
            <a:r>
              <a:rPr lang="en-US" sz="2000" baseline="30000" dirty="0"/>
              <a:t>2 </a:t>
            </a:r>
            <a:r>
              <a:rPr lang="en-US" sz="2000" dirty="0"/>
              <a:t>+17b-21=0</a:t>
            </a:r>
          </a:p>
          <a:p>
            <a:r>
              <a:rPr lang="en-US" sz="2000" dirty="0"/>
              <a:t>D=17</a:t>
            </a:r>
            <a:r>
              <a:rPr lang="en-US" sz="2000" baseline="30000" dirty="0"/>
              <a:t>2</a:t>
            </a:r>
            <a:r>
              <a:rPr lang="en-US" sz="2000" dirty="0"/>
              <a:t>-4*4*(-21)=289+336=625</a:t>
            </a:r>
          </a:p>
          <a:p>
            <a:r>
              <a:rPr lang="en-US" sz="2000" dirty="0"/>
              <a:t>X=1</a:t>
            </a:r>
          </a:p>
          <a:p>
            <a:r>
              <a:rPr lang="en-US" sz="2000" dirty="0"/>
              <a:t>X=-5,25 – </a:t>
            </a:r>
            <a:r>
              <a:rPr lang="ru-RU" sz="2000" dirty="0"/>
              <a:t>не подходит, так как </a:t>
            </a:r>
            <a:r>
              <a:rPr lang="en-US" sz="2000" dirty="0"/>
              <a:t>b – </a:t>
            </a:r>
            <a:r>
              <a:rPr lang="ru-RU" sz="2000" dirty="0"/>
              <a:t>натуральное число</a:t>
            </a:r>
          </a:p>
          <a:p>
            <a:r>
              <a:rPr lang="ru-RU" sz="2000" dirty="0"/>
              <a:t>Ответ: 1</a:t>
            </a:r>
          </a:p>
        </p:txBody>
      </p:sp>
    </p:spTree>
    <p:extLst>
      <p:ext uri="{BB962C8B-B14F-4D97-AF65-F5344CB8AC3E}">
        <p14:creationId xmlns:p14="http://schemas.microsoft.com/office/powerpoint/2010/main" val="1611900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132" y="910086"/>
            <a:ext cx="11276023" cy="12094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линейный алгоритм для формального исполнителя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89463-1380-489B-B702-1E5748C40A1A}"/>
              </a:ext>
            </a:extLst>
          </p:cNvPr>
          <p:cNvSpPr txBox="1"/>
          <p:nvPr/>
        </p:nvSpPr>
        <p:spPr>
          <a:xfrm>
            <a:off x="744132" y="1948583"/>
            <a:ext cx="466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ВИЗУАЛИЗАЦИЯ ЗАДАНИЯ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7D4ADA-CF19-4369-BED2-9014A9846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288"/>
          <a:stretch/>
        </p:blipFill>
        <p:spPr>
          <a:xfrm>
            <a:off x="1210789" y="2387676"/>
            <a:ext cx="8866528" cy="1422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A0C40-1269-4E9F-B962-1E7AB099FD47}"/>
              </a:ext>
            </a:extLst>
          </p:cNvPr>
          <p:cNvSpPr txBox="1"/>
          <p:nvPr/>
        </p:nvSpPr>
        <p:spPr>
          <a:xfrm>
            <a:off x="5404319" y="3810129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70C25-518B-461D-89A2-71ADAC4D95F9}"/>
              </a:ext>
            </a:extLst>
          </p:cNvPr>
          <p:cNvSpPr txBox="1"/>
          <p:nvPr/>
        </p:nvSpPr>
        <p:spPr>
          <a:xfrm>
            <a:off x="4724299" y="4233696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412BD-76EB-49B1-A12F-D32F739C6E0A}"/>
              </a:ext>
            </a:extLst>
          </p:cNvPr>
          <p:cNvSpPr txBox="1"/>
          <p:nvPr/>
        </p:nvSpPr>
        <p:spPr>
          <a:xfrm>
            <a:off x="6036314" y="4233696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D9E45-ECBF-41BF-AA25-FCF267A1A975}"/>
              </a:ext>
            </a:extLst>
          </p:cNvPr>
          <p:cNvSpPr txBox="1"/>
          <p:nvPr/>
        </p:nvSpPr>
        <p:spPr>
          <a:xfrm>
            <a:off x="5644053" y="4779123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68022-AF2A-4916-80EE-22FE602EDA5E}"/>
              </a:ext>
            </a:extLst>
          </p:cNvPr>
          <p:cNvSpPr txBox="1"/>
          <p:nvPr/>
        </p:nvSpPr>
        <p:spPr>
          <a:xfrm>
            <a:off x="6560781" y="4779123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FF671-D537-45F0-8BCD-E25A9A7F299A}"/>
              </a:ext>
            </a:extLst>
          </p:cNvPr>
          <p:cNvSpPr txBox="1"/>
          <p:nvPr/>
        </p:nvSpPr>
        <p:spPr>
          <a:xfrm>
            <a:off x="7047410" y="5366651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717303-F706-4A67-8FF1-910CD9C83382}"/>
              </a:ext>
            </a:extLst>
          </p:cNvPr>
          <p:cNvSpPr txBox="1"/>
          <p:nvPr/>
        </p:nvSpPr>
        <p:spPr>
          <a:xfrm>
            <a:off x="7545601" y="5871148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CCE284-698E-4EA0-B3E6-0BEDC8BD7B46}"/>
              </a:ext>
            </a:extLst>
          </p:cNvPr>
          <p:cNvSpPr txBox="1"/>
          <p:nvPr/>
        </p:nvSpPr>
        <p:spPr>
          <a:xfrm>
            <a:off x="8100546" y="6356726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25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2684576-6D0B-4928-B95A-116AB428D3A1}"/>
              </a:ext>
            </a:extLst>
          </p:cNvPr>
          <p:cNvCxnSpPr>
            <a:stCxn id="9" idx="1"/>
            <a:endCxn id="10" idx="0"/>
          </p:cNvCxnSpPr>
          <p:nvPr/>
        </p:nvCxnSpPr>
        <p:spPr>
          <a:xfrm flipH="1">
            <a:off x="4875142" y="3994795"/>
            <a:ext cx="529177" cy="238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9B1D00A-3748-4324-8913-FA5A1FDA049E}"/>
              </a:ext>
            </a:extLst>
          </p:cNvPr>
          <p:cNvCxnSpPr>
            <a:stCxn id="9" idx="3"/>
            <a:endCxn id="11" idx="0"/>
          </p:cNvCxnSpPr>
          <p:nvPr/>
        </p:nvCxnSpPr>
        <p:spPr>
          <a:xfrm>
            <a:off x="5706005" y="3994795"/>
            <a:ext cx="481152" cy="238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6673733-5EFD-4D38-98C7-F7316633D049}"/>
              </a:ext>
            </a:extLst>
          </p:cNvPr>
          <p:cNvCxnSpPr>
            <a:stCxn id="11" idx="1"/>
            <a:endCxn id="12" idx="0"/>
          </p:cNvCxnSpPr>
          <p:nvPr/>
        </p:nvCxnSpPr>
        <p:spPr>
          <a:xfrm flipH="1">
            <a:off x="5794896" y="4418362"/>
            <a:ext cx="241418" cy="360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B09C620-E79E-4DE8-BF96-47714182F8DB}"/>
              </a:ext>
            </a:extLst>
          </p:cNvPr>
          <p:cNvCxnSpPr>
            <a:stCxn id="11" idx="3"/>
            <a:endCxn id="13" idx="0"/>
          </p:cNvCxnSpPr>
          <p:nvPr/>
        </p:nvCxnSpPr>
        <p:spPr>
          <a:xfrm>
            <a:off x="6338000" y="4418362"/>
            <a:ext cx="432133" cy="360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AECC143-AE72-4F3F-8CFE-FBE8E8E19052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>
            <a:off x="6979485" y="4963789"/>
            <a:ext cx="277277" cy="4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57EDAC3-C295-45CA-B847-6FA1A1C4AB46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>
            <a:off x="7466114" y="5551317"/>
            <a:ext cx="288839" cy="31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21043BC-8BE6-4BD7-8D57-5FDDA8BB12C6}"/>
              </a:ext>
            </a:extLst>
          </p:cNvPr>
          <p:cNvCxnSpPr>
            <a:stCxn id="15" idx="3"/>
            <a:endCxn id="16" idx="0"/>
          </p:cNvCxnSpPr>
          <p:nvPr/>
        </p:nvCxnSpPr>
        <p:spPr>
          <a:xfrm>
            <a:off x="7964305" y="6055814"/>
            <a:ext cx="345593" cy="300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49DACC0C-FC34-470C-A89D-ECD007E84F66}"/>
              </a:ext>
            </a:extLst>
          </p:cNvPr>
          <p:cNvSpPr/>
          <p:nvPr/>
        </p:nvSpPr>
        <p:spPr>
          <a:xfrm>
            <a:off x="5875129" y="3753023"/>
            <a:ext cx="271552" cy="2715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9072984-AA81-44EE-8F98-8FCD1F02CA4F}"/>
              </a:ext>
            </a:extLst>
          </p:cNvPr>
          <p:cNvSpPr/>
          <p:nvPr/>
        </p:nvSpPr>
        <p:spPr>
          <a:xfrm>
            <a:off x="6560781" y="4207407"/>
            <a:ext cx="271552" cy="2715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BD8AE9F-D178-44B2-8880-F0EBBFC0023F}"/>
              </a:ext>
            </a:extLst>
          </p:cNvPr>
          <p:cNvSpPr/>
          <p:nvPr/>
        </p:nvSpPr>
        <p:spPr>
          <a:xfrm>
            <a:off x="7187774" y="4861543"/>
            <a:ext cx="271552" cy="2715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56934A5-BE54-4912-A0D9-9F28A29E76CD}"/>
              </a:ext>
            </a:extLst>
          </p:cNvPr>
          <p:cNvSpPr/>
          <p:nvPr/>
        </p:nvSpPr>
        <p:spPr>
          <a:xfrm>
            <a:off x="7692753" y="5384169"/>
            <a:ext cx="271552" cy="2715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8EE1052-6CB0-423C-9582-302800E01A5E}"/>
              </a:ext>
            </a:extLst>
          </p:cNvPr>
          <p:cNvSpPr/>
          <p:nvPr/>
        </p:nvSpPr>
        <p:spPr>
          <a:xfrm>
            <a:off x="8247233" y="5827705"/>
            <a:ext cx="271552" cy="2715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8321DC-D6A0-4DBD-85C3-267EB46A577F}"/>
              </a:ext>
            </a:extLst>
          </p:cNvPr>
          <p:cNvSpPr txBox="1"/>
          <p:nvPr/>
        </p:nvSpPr>
        <p:spPr>
          <a:xfrm>
            <a:off x="9156612" y="6186389"/>
            <a:ext cx="144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 21222</a:t>
            </a:r>
          </a:p>
        </p:txBody>
      </p:sp>
    </p:spTree>
    <p:extLst>
      <p:ext uri="{BB962C8B-B14F-4D97-AF65-F5344CB8AC3E}">
        <p14:creationId xmlns:p14="http://schemas.microsoft.com/office/powerpoint/2010/main" val="3683892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50088"/>
            <a:ext cx="10711063" cy="149961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 условным оператором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F78FB2-64E0-4231-B0B7-0335CFE7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20" y="2326990"/>
            <a:ext cx="2837793" cy="425669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BD68556-30AE-48F3-BC1B-29A390440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595" y="2424010"/>
            <a:ext cx="60261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Было проведено 9 запусков программы, при которых в качестве значений переменных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вводились следующие пары чисел: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(1, 1); (10, 7); (6, −12); (6, 6); (5, 2); (−10, −8); (−10, 11); (3, 1); (12, 8).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Сколько было запусков, при которых программа напечатала «ДА»?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F0467-4330-4A6D-AA39-37E319744D9A}"/>
              </a:ext>
            </a:extLst>
          </p:cNvPr>
          <p:cNvSpPr txBox="1"/>
          <p:nvPr/>
        </p:nvSpPr>
        <p:spPr>
          <a:xfrm>
            <a:off x="737826" y="1803770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FC350EE-9F10-432D-B2BA-3C4421638FBD}"/>
              </a:ext>
            </a:extLst>
          </p:cNvPr>
          <p:cNvCxnSpPr>
            <a:cxnSpLocks/>
          </p:cNvCxnSpPr>
          <p:nvPr/>
        </p:nvCxnSpPr>
        <p:spPr>
          <a:xfrm>
            <a:off x="840302" y="2973902"/>
            <a:ext cx="0" cy="6064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560DA4-AC17-4350-945F-3FE614768475}"/>
              </a:ext>
            </a:extLst>
          </p:cNvPr>
          <p:cNvCxnSpPr>
            <a:cxnSpLocks/>
          </p:cNvCxnSpPr>
          <p:nvPr/>
        </p:nvCxnSpPr>
        <p:spPr>
          <a:xfrm>
            <a:off x="4610889" y="4147381"/>
            <a:ext cx="510067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9DFE954-EA94-4ACF-BAB6-07D8FAACF52A}"/>
              </a:ext>
            </a:extLst>
          </p:cNvPr>
          <p:cNvCxnSpPr>
            <a:cxnSpLocks/>
          </p:cNvCxnSpPr>
          <p:nvPr/>
        </p:nvCxnSpPr>
        <p:spPr>
          <a:xfrm>
            <a:off x="4610889" y="4459538"/>
            <a:ext cx="184036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114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985" y="0"/>
            <a:ext cx="9720072" cy="149961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 условным оператором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A5FB05-E48F-4D36-9C90-91F62A4F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58" y="2286000"/>
            <a:ext cx="2518799" cy="4313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1B47B-F75F-4E43-AB0B-184727373D2A}"/>
              </a:ext>
            </a:extLst>
          </p:cNvPr>
          <p:cNvSpPr txBox="1"/>
          <p:nvPr/>
        </p:nvSpPr>
        <p:spPr>
          <a:xfrm>
            <a:off x="725213" y="1762780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0756A1A-FF5C-4D04-99BD-E63BAA9B74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34163" y="2342312"/>
            <a:ext cx="53476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Было проведено 9 запусков программы, при которых в качестве значений переменных </a:t>
            </a:r>
            <a:r>
              <a:rPr kumimoji="0" lang="ru-RU" altLang="ru-RU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ru-RU" altLang="ru-RU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вводились следующие пары чисел: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(1, 2); (11, 2); (1, 12); (11, 12); (−11, −12); (−11, 12); (−12, 11); (10, 10); (10, 5).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Укажите количество целых значений параметра </a:t>
            </a:r>
            <a:r>
              <a:rPr kumimoji="0" lang="ru-RU" altLang="ru-RU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при которых для указанных входных данных программа напечатает «NO» три раза.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0FFD3F-A8ED-4D8A-AF58-6A7C68443144}"/>
              </a:ext>
            </a:extLst>
          </p:cNvPr>
          <p:cNvCxnSpPr>
            <a:cxnSpLocks/>
          </p:cNvCxnSpPr>
          <p:nvPr/>
        </p:nvCxnSpPr>
        <p:spPr>
          <a:xfrm>
            <a:off x="1250732" y="2973902"/>
            <a:ext cx="0" cy="6064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E3E76C0-2164-4553-9223-4DD47546D3EA}"/>
              </a:ext>
            </a:extLst>
          </p:cNvPr>
          <p:cNvCxnSpPr>
            <a:cxnSpLocks/>
          </p:cNvCxnSpPr>
          <p:nvPr/>
        </p:nvCxnSpPr>
        <p:spPr>
          <a:xfrm>
            <a:off x="4617195" y="4071707"/>
            <a:ext cx="526463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87DF65-43F4-4B10-815A-159932655D43}"/>
              </a:ext>
            </a:extLst>
          </p:cNvPr>
          <p:cNvCxnSpPr>
            <a:cxnSpLocks/>
          </p:cNvCxnSpPr>
          <p:nvPr/>
        </p:nvCxnSpPr>
        <p:spPr>
          <a:xfrm>
            <a:off x="4617195" y="4330261"/>
            <a:ext cx="509436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6F65537-8DEE-49DC-9653-9B3554E8B170}"/>
              </a:ext>
            </a:extLst>
          </p:cNvPr>
          <p:cNvCxnSpPr>
            <a:cxnSpLocks/>
          </p:cNvCxnSpPr>
          <p:nvPr/>
        </p:nvCxnSpPr>
        <p:spPr>
          <a:xfrm>
            <a:off x="4617195" y="4650636"/>
            <a:ext cx="404753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53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50088"/>
            <a:ext cx="10711063" cy="149961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 условным оператором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F78FB2-64E0-4231-B0B7-0335CFE7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20" y="2326990"/>
            <a:ext cx="2837793" cy="425669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BD68556-30AE-48F3-BC1B-29A390440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595" y="2380342"/>
            <a:ext cx="60261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Было проведено 9 запусков программы, при которых в качестве значений переменных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вводились следующие пары чисел: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(1, 1)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sz="18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(10, 7)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sz="1800" b="0" i="0" u="non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(6, −12)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(6, 6); (5, 2); (−10, −8); </a:t>
            </a:r>
            <a:r>
              <a:rPr kumimoji="0" lang="ru-RU" altLang="ru-RU" sz="18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(−10, 11)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(3, 1); </a:t>
            </a:r>
            <a:r>
              <a:rPr kumimoji="0" lang="ru-RU" altLang="ru-RU" sz="18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(12, 8)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Сколько было запусков, при которых программа напечатала «ДА»?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Ответ: 6 запусков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F0467-4330-4A6D-AA39-37E319744D9A}"/>
              </a:ext>
            </a:extLst>
          </p:cNvPr>
          <p:cNvSpPr txBox="1"/>
          <p:nvPr/>
        </p:nvSpPr>
        <p:spPr>
          <a:xfrm>
            <a:off x="737826" y="1803770"/>
            <a:ext cx="466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ВИЗУАЛИЗАЦИЯ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629159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985" y="0"/>
            <a:ext cx="9720072" cy="149961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 условным оператором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A5FB05-E48F-4D36-9C90-91F62A4F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58" y="2286000"/>
            <a:ext cx="2518799" cy="4313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1B47B-F75F-4E43-AB0B-184727373D2A}"/>
              </a:ext>
            </a:extLst>
          </p:cNvPr>
          <p:cNvSpPr txBox="1"/>
          <p:nvPr/>
        </p:nvSpPr>
        <p:spPr>
          <a:xfrm>
            <a:off x="725213" y="1762780"/>
            <a:ext cx="466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ВИЗУАЛИЗАЦИЯ ЗАДАНИЯ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0756A1A-FF5C-4D04-99BD-E63BAA9B74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6382" y="2439889"/>
            <a:ext cx="8059332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Было проведено 9 запусков программы, при которых в качестве значений переменных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вводились следующие пары чисел: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(1, 2); </a:t>
            </a:r>
            <a:r>
              <a:rPr kumimoji="0" lang="ru-RU" altLang="ru-RU" sz="16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(11, 2);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(1, 12); </a:t>
            </a:r>
            <a:r>
              <a:rPr kumimoji="0" lang="ru-RU" altLang="ru-RU" sz="16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(11, 12)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(−11, −12); (−11, 12); (−12, 11); (10, 10); (10, 5).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Укажите количество целых значений параметра </a:t>
            </a:r>
            <a:r>
              <a:rPr kumimoji="0" lang="ru-RU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при которых для указанных входных данных программа напечатает «NO» три раза.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altLang="ru-RU" sz="1600" dirty="0">
                <a:latin typeface="Arial" panose="020B0604020202020204" pitchFamily="34" charset="0"/>
              </a:rPr>
              <a:t>Проверяем первое число в паре на соответствие условию </a:t>
            </a:r>
            <a:r>
              <a:rPr lang="en-US" altLang="ru-RU" sz="1600" dirty="0">
                <a:latin typeface="Arial" panose="020B0604020202020204" pitchFamily="34" charset="0"/>
              </a:rPr>
              <a:t>s&gt;10</a:t>
            </a:r>
            <a:r>
              <a:rPr lang="ru-RU" altLang="ru-RU" sz="1600" dirty="0">
                <a:latin typeface="Arial" panose="020B0604020202020204" pitchFamily="34" charset="0"/>
              </a:rPr>
              <a:t>, так как оно должно не должно быть истинным, иначе напишите «</a:t>
            </a:r>
            <a:r>
              <a:rPr lang="en-US" altLang="ru-RU" sz="1600" dirty="0">
                <a:latin typeface="Arial" panose="020B0604020202020204" pitchFamily="34" charset="0"/>
              </a:rPr>
              <a:t>Yes</a:t>
            </a:r>
            <a:r>
              <a:rPr lang="ru-RU" altLang="ru-RU" sz="1600" dirty="0">
                <a:latin typeface="Arial" panose="020B0604020202020204" pitchFamily="34" charset="0"/>
              </a:rPr>
              <a:t>»;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altLang="ru-RU" sz="1600" dirty="0">
                <a:latin typeface="Arial" panose="020B0604020202020204" pitchFamily="34" charset="0"/>
              </a:rPr>
              <a:t>Визуализируем задание: на одну ось располагаем значения переменной </a:t>
            </a:r>
            <a:r>
              <a:rPr lang="en-US" altLang="ru-RU" sz="1600" dirty="0">
                <a:latin typeface="Arial" panose="020B0604020202020204" pitchFamily="34" charset="0"/>
              </a:rPr>
              <a:t>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altLang="ru-RU" sz="1600" dirty="0">
                <a:latin typeface="Arial" panose="020B0604020202020204" pitchFamily="34" charset="0"/>
              </a:rPr>
              <a:t>Чтобы выводилось «</a:t>
            </a:r>
            <a:r>
              <a:rPr lang="en-US" altLang="ru-RU" sz="1600" dirty="0">
                <a:latin typeface="Arial" panose="020B0604020202020204" pitchFamily="34" charset="0"/>
              </a:rPr>
              <a:t>No</a:t>
            </a:r>
            <a:r>
              <a:rPr lang="ru-RU" altLang="ru-RU" sz="1600" dirty="0">
                <a:latin typeface="Arial" panose="020B0604020202020204" pitchFamily="34" charset="0"/>
              </a:rPr>
              <a:t>» необходимо соблюдение условия </a:t>
            </a:r>
            <a:r>
              <a:rPr lang="en-US" altLang="ru-RU" sz="1600" dirty="0">
                <a:latin typeface="Arial" panose="020B0604020202020204" pitchFamily="34" charset="0"/>
              </a:rPr>
              <a:t>t&lt;=A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0FFD3F-A8ED-4D8A-AF58-6A7C68443144}"/>
              </a:ext>
            </a:extLst>
          </p:cNvPr>
          <p:cNvCxnSpPr>
            <a:cxnSpLocks/>
          </p:cNvCxnSpPr>
          <p:nvPr/>
        </p:nvCxnSpPr>
        <p:spPr>
          <a:xfrm>
            <a:off x="1250732" y="2973902"/>
            <a:ext cx="0" cy="6064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6AA8A20-556B-40F4-B6D6-6B973C5C8601}"/>
              </a:ext>
            </a:extLst>
          </p:cNvPr>
          <p:cNvCxnSpPr/>
          <p:nvPr/>
        </p:nvCxnSpPr>
        <p:spPr>
          <a:xfrm>
            <a:off x="3716746" y="5757567"/>
            <a:ext cx="8298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1ACBEF86-93D5-4250-92AF-FDDA847D14DC}"/>
              </a:ext>
            </a:extLst>
          </p:cNvPr>
          <p:cNvSpPr/>
          <p:nvPr/>
        </p:nvSpPr>
        <p:spPr>
          <a:xfrm>
            <a:off x="4512801" y="5705956"/>
            <a:ext cx="132430" cy="1324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25187CA-BA6A-49A2-AB6B-AF34EC931BF4}"/>
              </a:ext>
            </a:extLst>
          </p:cNvPr>
          <p:cNvSpPr/>
          <p:nvPr/>
        </p:nvSpPr>
        <p:spPr>
          <a:xfrm>
            <a:off x="5606927" y="5705956"/>
            <a:ext cx="132430" cy="1324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BB7EDCB-D30D-4A26-8033-77FCB86ABBED}"/>
              </a:ext>
            </a:extLst>
          </p:cNvPr>
          <p:cNvSpPr/>
          <p:nvPr/>
        </p:nvSpPr>
        <p:spPr>
          <a:xfrm>
            <a:off x="6568623" y="5705956"/>
            <a:ext cx="132430" cy="1324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E192306-AC39-4403-AB90-77DC4660B05E}"/>
              </a:ext>
            </a:extLst>
          </p:cNvPr>
          <p:cNvSpPr/>
          <p:nvPr/>
        </p:nvSpPr>
        <p:spPr>
          <a:xfrm>
            <a:off x="7652240" y="5705956"/>
            <a:ext cx="132430" cy="1324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8DB8B92-41A1-4639-B207-33464E9FE1F6}"/>
              </a:ext>
            </a:extLst>
          </p:cNvPr>
          <p:cNvSpPr/>
          <p:nvPr/>
        </p:nvSpPr>
        <p:spPr>
          <a:xfrm>
            <a:off x="8684145" y="5705956"/>
            <a:ext cx="132430" cy="1324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576ACDB-D3D0-4E2D-8E25-F65E661EB3E0}"/>
              </a:ext>
            </a:extLst>
          </p:cNvPr>
          <p:cNvSpPr/>
          <p:nvPr/>
        </p:nvSpPr>
        <p:spPr>
          <a:xfrm>
            <a:off x="9804759" y="5705956"/>
            <a:ext cx="132430" cy="1324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07BE515-2959-4277-B203-CA6DB60CDE66}"/>
              </a:ext>
            </a:extLst>
          </p:cNvPr>
          <p:cNvSpPr/>
          <p:nvPr/>
        </p:nvSpPr>
        <p:spPr>
          <a:xfrm>
            <a:off x="11003989" y="5705956"/>
            <a:ext cx="132430" cy="1324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23788-9A1F-44D7-99E4-3C6EA445D7BA}"/>
              </a:ext>
            </a:extLst>
          </p:cNvPr>
          <p:cNvSpPr txBox="1"/>
          <p:nvPr/>
        </p:nvSpPr>
        <p:spPr>
          <a:xfrm>
            <a:off x="5526587" y="58235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9E8BAE-9177-4F98-B178-0045CA90311F}"/>
              </a:ext>
            </a:extLst>
          </p:cNvPr>
          <p:cNvSpPr txBox="1"/>
          <p:nvPr/>
        </p:nvSpPr>
        <p:spPr>
          <a:xfrm>
            <a:off x="9672749" y="582831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52143B-F81F-45AA-8168-4EBE6373D459}"/>
              </a:ext>
            </a:extLst>
          </p:cNvPr>
          <p:cNvSpPr txBox="1"/>
          <p:nvPr/>
        </p:nvSpPr>
        <p:spPr>
          <a:xfrm>
            <a:off x="4316544" y="5809179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-12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313B36-6E2D-4BFB-BBCE-B03218DAE7A9}"/>
              </a:ext>
            </a:extLst>
          </p:cNvPr>
          <p:cNvSpPr txBox="1"/>
          <p:nvPr/>
        </p:nvSpPr>
        <p:spPr>
          <a:xfrm>
            <a:off x="10851234" y="582831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9F49D4-502A-40CA-9BB1-19F182A6E4BB}"/>
              </a:ext>
            </a:extLst>
          </p:cNvPr>
          <p:cNvSpPr txBox="1"/>
          <p:nvPr/>
        </p:nvSpPr>
        <p:spPr>
          <a:xfrm>
            <a:off x="8560168" y="582831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C5B48F-AFE1-4156-9CA7-8D11BE03B504}"/>
              </a:ext>
            </a:extLst>
          </p:cNvPr>
          <p:cNvSpPr txBox="1"/>
          <p:nvPr/>
        </p:nvSpPr>
        <p:spPr>
          <a:xfrm>
            <a:off x="7497395" y="584237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F1B20C-0EA1-4AD2-ABE8-AFE5684F7A1D}"/>
              </a:ext>
            </a:extLst>
          </p:cNvPr>
          <p:cNvSpPr txBox="1"/>
          <p:nvPr/>
        </p:nvSpPr>
        <p:spPr>
          <a:xfrm>
            <a:off x="6479902" y="584237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5F529E-FD67-41D9-81D1-E000117E9C64}"/>
              </a:ext>
            </a:extLst>
          </p:cNvPr>
          <p:cNvSpPr txBox="1"/>
          <p:nvPr/>
        </p:nvSpPr>
        <p:spPr>
          <a:xfrm>
            <a:off x="6612003" y="629651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5&lt;=</a:t>
            </a:r>
            <a:r>
              <a:rPr lang="ru-RU" dirty="0"/>
              <a:t>А</a:t>
            </a:r>
            <a:r>
              <a:rPr lang="en-US" dirty="0"/>
              <a:t>&lt;=9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F98AA3-7138-4C7B-8A31-DA00358652AA}"/>
              </a:ext>
            </a:extLst>
          </p:cNvPr>
          <p:cNvSpPr txBox="1"/>
          <p:nvPr/>
        </p:nvSpPr>
        <p:spPr>
          <a:xfrm>
            <a:off x="10154523" y="6243702"/>
            <a:ext cx="98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D9FD7-D049-423E-ADE3-9895455D997B}"/>
              </a:ext>
            </a:extLst>
          </p:cNvPr>
          <p:cNvSpPr txBox="1"/>
          <p:nvPr/>
        </p:nvSpPr>
        <p:spPr>
          <a:xfrm>
            <a:off x="3956382" y="5271433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76BB7B-3D2A-45D8-A46A-BEA2C9820800}"/>
              </a:ext>
            </a:extLst>
          </p:cNvPr>
          <p:cNvSpPr txBox="1"/>
          <p:nvPr/>
        </p:nvSpPr>
        <p:spPr>
          <a:xfrm>
            <a:off x="5000800" y="5271433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2F3BBF-2038-4E6D-B805-74D40E3541D7}"/>
              </a:ext>
            </a:extLst>
          </p:cNvPr>
          <p:cNvSpPr txBox="1"/>
          <p:nvPr/>
        </p:nvSpPr>
        <p:spPr>
          <a:xfrm>
            <a:off x="6025039" y="5271433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3DA398-4A80-4F81-B5CF-EEDD9A5DAFF9}"/>
              </a:ext>
            </a:extLst>
          </p:cNvPr>
          <p:cNvSpPr txBox="1"/>
          <p:nvPr/>
        </p:nvSpPr>
        <p:spPr>
          <a:xfrm>
            <a:off x="7054431" y="5271433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1962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34D62-4E0C-4F90-A0D3-C73CDB58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выступления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545AD4B-1604-4505-ACCE-A5655510C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56247"/>
              </p:ext>
            </p:extLst>
          </p:nvPr>
        </p:nvGraphicFramePr>
        <p:xfrm>
          <a:off x="1023938" y="2286000"/>
          <a:ext cx="10439056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915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47" y="585216"/>
            <a:ext cx="11685401" cy="149961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для поисковых систем с использованием логических выражений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27" y="2859596"/>
            <a:ext cx="8738485" cy="3601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22B559-E7B1-403C-96F0-8E630A57801D}"/>
              </a:ext>
            </a:extLst>
          </p:cNvPr>
          <p:cNvSpPr txBox="1"/>
          <p:nvPr/>
        </p:nvSpPr>
        <p:spPr>
          <a:xfrm>
            <a:off x="756745" y="2214812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819823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05417" cy="149961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для поисковых систем с использованием логических выражений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E1A18-5DA1-481C-B8A0-C072CADD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97" y="2868012"/>
            <a:ext cx="11521748" cy="3404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DB22A-2EAB-41D0-9B29-929E216F6AF3}"/>
              </a:ext>
            </a:extLst>
          </p:cNvPr>
          <p:cNvSpPr txBox="1"/>
          <p:nvPr/>
        </p:nvSpPr>
        <p:spPr>
          <a:xfrm>
            <a:off x="756745" y="2214812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450789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05417" cy="149961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для поисковых систем с использованием логических выражений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86AD95-FAFD-45BD-A4B8-9C21B351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91" y="2875506"/>
            <a:ext cx="9465721" cy="37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9E0CA-FA6A-48EA-A101-F059437A34A3}"/>
              </a:ext>
            </a:extLst>
          </p:cNvPr>
          <p:cNvSpPr txBox="1"/>
          <p:nvPr/>
        </p:nvSpPr>
        <p:spPr>
          <a:xfrm>
            <a:off x="756745" y="2214812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870767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05417" cy="149961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для поисковых систем с использованием логических выражений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9E0CA-FA6A-48EA-A101-F059437A34A3}"/>
              </a:ext>
            </a:extLst>
          </p:cNvPr>
          <p:cNvSpPr txBox="1"/>
          <p:nvPr/>
        </p:nvSpPr>
        <p:spPr>
          <a:xfrm>
            <a:off x="756745" y="2214812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ВИЗУАЛИЗАЦИЯ ЗАДАЧИ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13D2EF4-0626-44F9-AECA-35A31AF07527}"/>
              </a:ext>
            </a:extLst>
          </p:cNvPr>
          <p:cNvCxnSpPr/>
          <p:nvPr/>
        </p:nvCxnSpPr>
        <p:spPr>
          <a:xfrm>
            <a:off x="2320684" y="3121572"/>
            <a:ext cx="0" cy="314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1623D01B-E12F-4892-AE3A-8006C6AE9C9F}"/>
              </a:ext>
            </a:extLst>
          </p:cNvPr>
          <p:cNvSpPr/>
          <p:nvPr/>
        </p:nvSpPr>
        <p:spPr>
          <a:xfrm>
            <a:off x="7977352" y="2396359"/>
            <a:ext cx="1526102" cy="1526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4E09609-BD8B-4081-BB7F-8B0907875A66}"/>
              </a:ext>
            </a:extLst>
          </p:cNvPr>
          <p:cNvSpPr/>
          <p:nvPr/>
        </p:nvSpPr>
        <p:spPr>
          <a:xfrm>
            <a:off x="10061184" y="2396359"/>
            <a:ext cx="1526102" cy="1526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CFD00A0-BEE1-4152-A7B5-D7A435F131C3}"/>
              </a:ext>
            </a:extLst>
          </p:cNvPr>
          <p:cNvSpPr/>
          <p:nvPr/>
        </p:nvSpPr>
        <p:spPr>
          <a:xfrm>
            <a:off x="9019268" y="2920825"/>
            <a:ext cx="1526102" cy="1526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17DED-9929-454E-B1A4-ED971C8C6140}"/>
              </a:ext>
            </a:extLst>
          </p:cNvPr>
          <p:cNvSpPr txBox="1"/>
          <p:nvPr/>
        </p:nvSpPr>
        <p:spPr>
          <a:xfrm>
            <a:off x="8620585" y="303328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7BFD1-857A-4E44-B8EE-F52788B0EFA4}"/>
              </a:ext>
            </a:extLst>
          </p:cNvPr>
          <p:cNvSpPr txBox="1"/>
          <p:nvPr/>
        </p:nvSpPr>
        <p:spPr>
          <a:xfrm>
            <a:off x="9145405" y="32298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D2BDD-DE72-4F44-87D4-5DD7A6D71410}"/>
              </a:ext>
            </a:extLst>
          </p:cNvPr>
          <p:cNvSpPr txBox="1"/>
          <p:nvPr/>
        </p:nvSpPr>
        <p:spPr>
          <a:xfrm>
            <a:off x="9653169" y="36454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92405-2837-46E4-BB5A-C1922C3EC5AF}"/>
              </a:ext>
            </a:extLst>
          </p:cNvPr>
          <p:cNvSpPr txBox="1"/>
          <p:nvPr/>
        </p:nvSpPr>
        <p:spPr>
          <a:xfrm>
            <a:off x="10197967" y="32298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7BEE2-78E1-4DA3-9B45-DA9B94ABBA5C}"/>
              </a:ext>
            </a:extLst>
          </p:cNvPr>
          <p:cNvSpPr txBox="1"/>
          <p:nvPr/>
        </p:nvSpPr>
        <p:spPr>
          <a:xfrm>
            <a:off x="10809983" y="303328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183A7-8584-4B65-9B87-2A1B0494BC5E}"/>
              </a:ext>
            </a:extLst>
          </p:cNvPr>
          <p:cNvSpPr txBox="1"/>
          <p:nvPr/>
        </p:nvSpPr>
        <p:spPr>
          <a:xfrm>
            <a:off x="7397070" y="2162399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Вагнер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40F5B-DA45-43AF-B62C-3A301F703129}"/>
              </a:ext>
            </a:extLst>
          </p:cNvPr>
          <p:cNvSpPr txBox="1"/>
          <p:nvPr/>
        </p:nvSpPr>
        <p:spPr>
          <a:xfrm>
            <a:off x="9408619" y="448590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Валькирия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362AC-DAED-415B-AB90-9E7B63E02A1F}"/>
              </a:ext>
            </a:extLst>
          </p:cNvPr>
          <p:cNvSpPr txBox="1"/>
          <p:nvPr/>
        </p:nvSpPr>
        <p:spPr>
          <a:xfrm>
            <a:off x="11314276" y="2181886"/>
            <a:ext cx="66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E4A86F-F737-4978-8BD8-6E97C2E59FF3}"/>
              </a:ext>
            </a:extLst>
          </p:cNvPr>
          <p:cNvSpPr txBox="1"/>
          <p:nvPr/>
        </p:nvSpPr>
        <p:spPr>
          <a:xfrm>
            <a:off x="466668" y="3108723"/>
            <a:ext cx="1769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Дано:</a:t>
            </a:r>
          </a:p>
          <a:p>
            <a:endParaRPr lang="ru-RU" dirty="0"/>
          </a:p>
          <a:p>
            <a:r>
              <a:rPr lang="ru-RU" dirty="0"/>
              <a:t>1+2=95</a:t>
            </a:r>
          </a:p>
          <a:p>
            <a:r>
              <a:rPr lang="ru-RU" dirty="0"/>
              <a:t>2+3+4=39</a:t>
            </a:r>
          </a:p>
          <a:p>
            <a:r>
              <a:rPr lang="ru-RU" dirty="0"/>
              <a:t>4+5=53</a:t>
            </a:r>
          </a:p>
          <a:p>
            <a:r>
              <a:rPr lang="ru-RU" dirty="0"/>
              <a:t>1+2+3+4+5=159</a:t>
            </a:r>
          </a:p>
          <a:p>
            <a:r>
              <a:rPr lang="ru-RU" dirty="0"/>
              <a:t>2=9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3F97533-9083-4FB4-8855-E2FE1165B56D}"/>
              </a:ext>
            </a:extLst>
          </p:cNvPr>
          <p:cNvCxnSpPr/>
          <p:nvPr/>
        </p:nvCxnSpPr>
        <p:spPr>
          <a:xfrm>
            <a:off x="554946" y="5360276"/>
            <a:ext cx="1765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4FE01C6-F94A-461A-AD7D-5C4921A608AF}"/>
              </a:ext>
            </a:extLst>
          </p:cNvPr>
          <p:cNvSpPr txBox="1"/>
          <p:nvPr/>
        </p:nvSpPr>
        <p:spPr>
          <a:xfrm>
            <a:off x="466668" y="5510739"/>
            <a:ext cx="176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Найти:    4-?</a:t>
            </a:r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AA362C-B8A9-4C00-A52A-9FD65D9AA769}"/>
              </a:ext>
            </a:extLst>
          </p:cNvPr>
          <p:cNvSpPr txBox="1"/>
          <p:nvPr/>
        </p:nvSpPr>
        <p:spPr>
          <a:xfrm>
            <a:off x="2585298" y="3121572"/>
            <a:ext cx="3197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Решение:</a:t>
            </a:r>
          </a:p>
          <a:p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1 = 95-9 = </a:t>
            </a:r>
            <a:r>
              <a:rPr lang="ru-RU" u="sng" dirty="0"/>
              <a:t>86</a:t>
            </a:r>
          </a:p>
          <a:p>
            <a:pPr marL="342900" indent="-342900">
              <a:buAutoNum type="arabicParenR"/>
            </a:pPr>
            <a:r>
              <a:rPr lang="ru-RU" dirty="0"/>
              <a:t>3 = 159-53-95 = </a:t>
            </a:r>
            <a:r>
              <a:rPr lang="ru-RU" u="sng" dirty="0"/>
              <a:t>11</a:t>
            </a:r>
          </a:p>
          <a:p>
            <a:pPr marL="342900" indent="-342900">
              <a:buAutoNum type="arabicParenR"/>
            </a:pPr>
            <a:r>
              <a:rPr lang="ru-RU" dirty="0"/>
              <a:t>4 = 39-9-11 = </a:t>
            </a:r>
            <a:r>
              <a:rPr lang="ru-RU" u="sng" dirty="0"/>
              <a:t>19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dirty="0"/>
              <a:t>Ответ: 19 тыс. страниц</a:t>
            </a:r>
          </a:p>
        </p:txBody>
      </p:sp>
    </p:spTree>
    <p:extLst>
      <p:ext uri="{BB962C8B-B14F-4D97-AF65-F5344CB8AC3E}">
        <p14:creationId xmlns:p14="http://schemas.microsoft.com/office/powerpoint/2010/main" val="3529365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чисел в различных системах счисления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4210"/>
          <a:stretch/>
        </p:blipFill>
        <p:spPr>
          <a:xfrm>
            <a:off x="813280" y="2822758"/>
            <a:ext cx="9458325" cy="490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75" y="3635990"/>
            <a:ext cx="10510938" cy="1332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13" y="5123642"/>
            <a:ext cx="11271735" cy="1420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2D8E8F-CDCA-4878-8138-573C7157AB1D}"/>
              </a:ext>
            </a:extLst>
          </p:cNvPr>
          <p:cNvSpPr txBox="1"/>
          <p:nvPr/>
        </p:nvSpPr>
        <p:spPr>
          <a:xfrm>
            <a:off x="756745" y="2214812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8C98C9-CA81-4891-B548-488C7DC37A85}"/>
              </a:ext>
            </a:extLst>
          </p:cNvPr>
          <p:cNvCxnSpPr>
            <a:cxnSpLocks/>
          </p:cNvCxnSpPr>
          <p:nvPr/>
        </p:nvCxnSpPr>
        <p:spPr>
          <a:xfrm>
            <a:off x="1359365" y="3313045"/>
            <a:ext cx="264702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C614A9E-68CC-40CD-82C8-6D494A4A788A}"/>
              </a:ext>
            </a:extLst>
          </p:cNvPr>
          <p:cNvCxnSpPr>
            <a:cxnSpLocks/>
          </p:cNvCxnSpPr>
          <p:nvPr/>
        </p:nvCxnSpPr>
        <p:spPr>
          <a:xfrm>
            <a:off x="6185889" y="3313045"/>
            <a:ext cx="156294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AF5022-1EA6-4B3F-8716-FCE4B50F215D}"/>
              </a:ext>
            </a:extLst>
          </p:cNvPr>
          <p:cNvCxnSpPr>
            <a:cxnSpLocks/>
          </p:cNvCxnSpPr>
          <p:nvPr/>
        </p:nvCxnSpPr>
        <p:spPr>
          <a:xfrm>
            <a:off x="813280" y="4177536"/>
            <a:ext cx="141144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303DB31-15B4-4D12-A14A-C8E0378601B2}"/>
              </a:ext>
            </a:extLst>
          </p:cNvPr>
          <p:cNvCxnSpPr>
            <a:cxnSpLocks/>
          </p:cNvCxnSpPr>
          <p:nvPr/>
        </p:nvCxnSpPr>
        <p:spPr>
          <a:xfrm>
            <a:off x="4591099" y="5761239"/>
            <a:ext cx="35536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429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чисел в различных системах счисления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1" y="2868012"/>
            <a:ext cx="10510938" cy="1332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2D8E8F-CDCA-4878-8138-573C7157AB1D}"/>
              </a:ext>
            </a:extLst>
          </p:cNvPr>
          <p:cNvSpPr txBox="1"/>
          <p:nvPr/>
        </p:nvSpPr>
        <p:spPr>
          <a:xfrm>
            <a:off x="756745" y="2214812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ВИЗУАЛИЗАЦИЯ 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89C1B-A9FC-4457-8C33-1382163C4293}"/>
              </a:ext>
            </a:extLst>
          </p:cNvPr>
          <p:cNvSpPr txBox="1"/>
          <p:nvPr/>
        </p:nvSpPr>
        <p:spPr>
          <a:xfrm>
            <a:off x="825803" y="4330041"/>
            <a:ext cx="47131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55</a:t>
            </a:r>
            <a:r>
              <a:rPr lang="ru-RU" baseline="-25000" dirty="0"/>
              <a:t>16</a:t>
            </a:r>
            <a:r>
              <a:rPr lang="ru-RU" dirty="0"/>
              <a:t> = 5*16</a:t>
            </a:r>
            <a:r>
              <a:rPr lang="ru-RU" baseline="30000" dirty="0"/>
              <a:t>0</a:t>
            </a:r>
            <a:r>
              <a:rPr lang="ru-RU" dirty="0"/>
              <a:t> + 5*16</a:t>
            </a:r>
            <a:r>
              <a:rPr lang="ru-RU" baseline="30000" dirty="0"/>
              <a:t>1</a:t>
            </a:r>
            <a:r>
              <a:rPr lang="ru-RU" dirty="0"/>
              <a:t> = 5+80=85 </a:t>
            </a:r>
          </a:p>
          <a:p>
            <a:r>
              <a:rPr lang="ru-RU" dirty="0"/>
              <a:t>222</a:t>
            </a:r>
            <a:r>
              <a:rPr lang="ru-RU" baseline="-25000" dirty="0"/>
              <a:t>8</a:t>
            </a:r>
            <a:r>
              <a:rPr lang="ru-RU" dirty="0"/>
              <a:t> = 2*8</a:t>
            </a:r>
            <a:r>
              <a:rPr lang="ru-RU" baseline="30000" dirty="0"/>
              <a:t>2</a:t>
            </a:r>
            <a:r>
              <a:rPr lang="ru-RU" dirty="0"/>
              <a:t> + 2*8</a:t>
            </a:r>
            <a:r>
              <a:rPr lang="ru-RU" baseline="30000" dirty="0"/>
              <a:t>1</a:t>
            </a:r>
            <a:r>
              <a:rPr lang="ru-RU" dirty="0"/>
              <a:t> + 2*8</a:t>
            </a:r>
            <a:r>
              <a:rPr lang="ru-RU" baseline="30000" dirty="0"/>
              <a:t>0</a:t>
            </a:r>
            <a:r>
              <a:rPr lang="ru-RU" dirty="0"/>
              <a:t> = 128+16+2=146 </a:t>
            </a:r>
          </a:p>
          <a:p>
            <a:r>
              <a:rPr lang="ru-RU" dirty="0"/>
              <a:t>1111</a:t>
            </a:r>
            <a:r>
              <a:rPr lang="ru-RU" baseline="-25000" dirty="0"/>
              <a:t>2</a:t>
            </a:r>
            <a:r>
              <a:rPr lang="ru-RU" dirty="0"/>
              <a:t> = 1*2</a:t>
            </a:r>
            <a:r>
              <a:rPr lang="ru-RU" baseline="30000" dirty="0"/>
              <a:t>3</a:t>
            </a:r>
            <a:r>
              <a:rPr lang="ru-RU" dirty="0"/>
              <a:t> + 1*2</a:t>
            </a:r>
            <a:r>
              <a:rPr lang="ru-RU" baseline="30000" dirty="0"/>
              <a:t>2</a:t>
            </a:r>
            <a:r>
              <a:rPr lang="ru-RU" dirty="0"/>
              <a:t> + 1*2</a:t>
            </a:r>
            <a:r>
              <a:rPr lang="ru-RU" baseline="30000" dirty="0"/>
              <a:t>1</a:t>
            </a:r>
            <a:r>
              <a:rPr lang="ru-RU" dirty="0"/>
              <a:t> + 1*2</a:t>
            </a:r>
            <a:r>
              <a:rPr lang="ru-RU" baseline="30000" dirty="0"/>
              <a:t>0</a:t>
            </a:r>
            <a:r>
              <a:rPr lang="ru-RU" dirty="0"/>
              <a:t> = 8+4+2+1=15</a:t>
            </a:r>
          </a:p>
          <a:p>
            <a:endParaRPr lang="ru-RU" dirty="0"/>
          </a:p>
          <a:p>
            <a:r>
              <a:rPr lang="ru-RU" dirty="0"/>
              <a:t>Ответ: 146 </a:t>
            </a:r>
          </a:p>
          <a:p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E22FF81-C8B2-434D-8A03-7EB1B76D762A}"/>
              </a:ext>
            </a:extLst>
          </p:cNvPr>
          <p:cNvCxnSpPr>
            <a:cxnSpLocks/>
          </p:cNvCxnSpPr>
          <p:nvPr/>
        </p:nvCxnSpPr>
        <p:spPr>
          <a:xfrm>
            <a:off x="756745" y="3429000"/>
            <a:ext cx="149626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88CBC24-0F41-4484-90C5-2EC0EF18757E}"/>
              </a:ext>
            </a:extLst>
          </p:cNvPr>
          <p:cNvCxnSpPr>
            <a:cxnSpLocks/>
          </p:cNvCxnSpPr>
          <p:nvPr/>
        </p:nvCxnSpPr>
        <p:spPr>
          <a:xfrm>
            <a:off x="3993563" y="3429000"/>
            <a:ext cx="42925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03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чисел в различных системах счисления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D8E8F-CDCA-4878-8138-573C7157AB1D}"/>
              </a:ext>
            </a:extLst>
          </p:cNvPr>
          <p:cNvSpPr txBox="1"/>
          <p:nvPr/>
        </p:nvSpPr>
        <p:spPr>
          <a:xfrm>
            <a:off x="756745" y="2214812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ВИЗУАЛИЗАЦИЯ 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89C1B-A9FC-4457-8C33-1382163C4293}"/>
              </a:ext>
            </a:extLst>
          </p:cNvPr>
          <p:cNvSpPr txBox="1"/>
          <p:nvPr/>
        </p:nvSpPr>
        <p:spPr>
          <a:xfrm>
            <a:off x="825803" y="4330041"/>
            <a:ext cx="46586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59</a:t>
            </a:r>
            <a:r>
              <a:rPr lang="ru-RU" altLang="ru-RU" baseline="-30000" dirty="0">
                <a:latin typeface="Arial" panose="020B0604020202020204" pitchFamily="34" charset="0"/>
              </a:rPr>
              <a:t>10</a:t>
            </a:r>
            <a:r>
              <a:rPr lang="ru-RU" altLang="ru-RU" dirty="0">
                <a:latin typeface="Arial" panose="020B0604020202020204" pitchFamily="34" charset="0"/>
              </a:rPr>
              <a:t> = 111011</a:t>
            </a:r>
            <a:r>
              <a:rPr lang="ru-RU" altLang="ru-RU" baseline="-30000" dirty="0">
                <a:latin typeface="Arial" panose="020B0604020202020204" pitchFamily="34" charset="0"/>
              </a:rPr>
              <a:t>2</a:t>
            </a:r>
            <a:r>
              <a:rPr lang="ru-RU" altLang="ru-RU" dirty="0">
                <a:latin typeface="Arial" panose="020B0604020202020204" pitchFamily="34" charset="0"/>
              </a:rPr>
              <a:t> , количество единиц  — 5;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71</a:t>
            </a:r>
            <a:r>
              <a:rPr lang="ru-RU" altLang="ru-RU" baseline="-30000" dirty="0">
                <a:latin typeface="Arial" panose="020B0604020202020204" pitchFamily="34" charset="0"/>
              </a:rPr>
              <a:t>10</a:t>
            </a:r>
            <a:r>
              <a:rPr lang="ru-RU" altLang="ru-RU" dirty="0">
                <a:latin typeface="Arial" panose="020B0604020202020204" pitchFamily="34" charset="0"/>
              </a:rPr>
              <a:t> = 1000111</a:t>
            </a:r>
            <a:r>
              <a:rPr lang="ru-RU" altLang="ru-RU" baseline="-30000" dirty="0">
                <a:latin typeface="Arial" panose="020B0604020202020204" pitchFamily="34" charset="0"/>
              </a:rPr>
              <a:t>2</a:t>
            </a:r>
            <a:r>
              <a:rPr lang="ru-RU" altLang="ru-RU" dirty="0">
                <a:latin typeface="Arial" panose="020B0604020202020204" pitchFamily="34" charset="0"/>
              </a:rPr>
              <a:t> , количество единиц  — 4;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81</a:t>
            </a:r>
            <a:r>
              <a:rPr lang="ru-RU" altLang="ru-RU" baseline="-30000" dirty="0">
                <a:latin typeface="Arial" panose="020B0604020202020204" pitchFamily="34" charset="0"/>
              </a:rPr>
              <a:t>10</a:t>
            </a:r>
            <a:r>
              <a:rPr lang="ru-RU" altLang="ru-RU" dirty="0">
                <a:latin typeface="Arial" panose="020B0604020202020204" pitchFamily="34" charset="0"/>
              </a:rPr>
              <a:t> = 1010001</a:t>
            </a:r>
            <a:r>
              <a:rPr lang="ru-RU" altLang="ru-RU" baseline="-30000" dirty="0">
                <a:latin typeface="Arial" panose="020B0604020202020204" pitchFamily="34" charset="0"/>
              </a:rPr>
              <a:t>2</a:t>
            </a:r>
            <a:r>
              <a:rPr lang="ru-RU" altLang="ru-RU" dirty="0">
                <a:latin typeface="Arial" panose="020B0604020202020204" pitchFamily="34" charset="0"/>
              </a:rPr>
              <a:t> , количество единиц  — 3.</a:t>
            </a:r>
          </a:p>
          <a:p>
            <a:endParaRPr lang="ru-RU" dirty="0"/>
          </a:p>
          <a:p>
            <a:r>
              <a:rPr lang="ru-RU" dirty="0"/>
              <a:t>Ответ: 3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EDCB82-092F-4078-B15C-000FB52F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19" y="2823876"/>
            <a:ext cx="11271735" cy="1420321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2EF1F30-48AA-4BF3-A3B5-F158FBA3F8C5}"/>
              </a:ext>
            </a:extLst>
          </p:cNvPr>
          <p:cNvCxnSpPr>
            <a:cxnSpLocks/>
          </p:cNvCxnSpPr>
          <p:nvPr/>
        </p:nvCxnSpPr>
        <p:spPr>
          <a:xfrm>
            <a:off x="4687027" y="3429000"/>
            <a:ext cx="358028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561C5F-2242-4908-9872-C44B79EE4312}"/>
              </a:ext>
            </a:extLst>
          </p:cNvPr>
          <p:cNvCxnSpPr>
            <a:cxnSpLocks/>
          </p:cNvCxnSpPr>
          <p:nvPr/>
        </p:nvCxnSpPr>
        <p:spPr>
          <a:xfrm>
            <a:off x="10559926" y="3429000"/>
            <a:ext cx="11740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8CA835E-EF94-4241-90B8-EC78D2CC7F1B}"/>
              </a:ext>
            </a:extLst>
          </p:cNvPr>
          <p:cNvCxnSpPr>
            <a:cxnSpLocks/>
          </p:cNvCxnSpPr>
          <p:nvPr/>
        </p:nvCxnSpPr>
        <p:spPr>
          <a:xfrm>
            <a:off x="624075" y="3743903"/>
            <a:ext cx="421187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214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15. Короткий алгоритм в различных средах исполнителя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9A11881-66E6-42E8-B7B8-F332A2FE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78" y="2788010"/>
            <a:ext cx="616760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Выполните задание.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Arial" panose="020B0604020202020204" pitchFamily="34" charset="0"/>
              </a:rPr>
              <a:t>На </a:t>
            </a:r>
            <a:r>
              <a:rPr lang="ru-RU" altLang="ru-RU" sz="1200" u="sng" dirty="0">
                <a:solidFill>
                  <a:srgbClr val="FF0000"/>
                </a:solidFill>
                <a:latin typeface="Arial" panose="020B0604020202020204" pitchFamily="34" charset="0"/>
              </a:rPr>
              <a:t>бесконечном поле </a:t>
            </a:r>
            <a:r>
              <a:rPr lang="ru-RU" altLang="ru-RU" sz="1200" dirty="0">
                <a:latin typeface="Arial" panose="020B0604020202020204" pitchFamily="34" charset="0"/>
              </a:rPr>
              <a:t>есть горизонтальная и вертикальная стены. Левый конец горизонтальной стены соединен с нижним концом вертикальной стены. </a:t>
            </a:r>
            <a:r>
              <a:rPr lang="ru-RU" altLang="ru-RU" sz="1200" u="sng" dirty="0">
                <a:solidFill>
                  <a:srgbClr val="FF0000"/>
                </a:solidFill>
                <a:latin typeface="Arial" panose="020B0604020202020204" pitchFamily="34" charset="0"/>
              </a:rPr>
              <a:t>Длины стен неизвестны</a:t>
            </a:r>
            <a:r>
              <a:rPr lang="ru-RU" altLang="ru-RU" sz="1200" dirty="0">
                <a:latin typeface="Arial" panose="020B0604020202020204" pitchFamily="34" charset="0"/>
              </a:rPr>
              <a:t>. В горизонтальной стене есть </a:t>
            </a:r>
            <a:r>
              <a:rPr lang="ru-RU" altLang="ru-RU" sz="1200" u="sng" dirty="0">
                <a:latin typeface="Arial" panose="020B0604020202020204" pitchFamily="34" charset="0"/>
              </a:rPr>
              <a:t>ровно один проход, точное место прохода и его ширина неизвестны</a:t>
            </a:r>
            <a:r>
              <a:rPr lang="ru-RU" altLang="ru-RU" sz="1200" dirty="0">
                <a:latin typeface="Arial" panose="020B0604020202020204" pitchFamily="34" charset="0"/>
              </a:rPr>
              <a:t>. Робот находится в клетке, расположенной рядом с вертикальной стеной справа от ее верхнего конца. На рисунке указан один из возможных способов расположения стен и Робота (Робот обозначен буквой «Р»).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u="sng" dirty="0">
                <a:solidFill>
                  <a:schemeClr val="accent5"/>
                </a:solidFill>
                <a:latin typeface="Arial" panose="020B0604020202020204" pitchFamily="34" charset="0"/>
              </a:rPr>
              <a:t>Напишите для Робота алгоритм, закрашивающий все клетки, расположенные непосредственно выше и ниже горизонтальной стены</a:t>
            </a:r>
            <a:r>
              <a:rPr lang="ru-RU" altLang="ru-RU" sz="1200" dirty="0">
                <a:latin typeface="Arial" panose="020B0604020202020204" pitchFamily="34" charset="0"/>
              </a:rPr>
              <a:t>. Проход должен остаться </a:t>
            </a:r>
            <a:r>
              <a:rPr lang="ru-RU" altLang="ru-RU" sz="1200" u="sng" dirty="0">
                <a:latin typeface="Arial" panose="020B0604020202020204" pitchFamily="34" charset="0"/>
              </a:rPr>
              <a:t>незакрашенным</a:t>
            </a:r>
            <a:r>
              <a:rPr lang="ru-RU" altLang="ru-RU" sz="1200" dirty="0">
                <a:latin typeface="Arial" panose="020B0604020202020204" pitchFamily="34" charset="0"/>
              </a:rPr>
              <a:t>. </a:t>
            </a:r>
            <a:r>
              <a:rPr lang="ru-RU" altLang="ru-RU" sz="1200" u="sng" dirty="0">
                <a:latin typeface="Arial" panose="020B0604020202020204" pitchFamily="34" charset="0"/>
              </a:rPr>
              <a:t>Робот должен закрасить только клетки, удовлетворяющие данному условию</a:t>
            </a:r>
            <a:r>
              <a:rPr lang="ru-RU" altLang="ru-RU" sz="1200" dirty="0">
                <a:latin typeface="Arial" panose="020B0604020202020204" pitchFamily="34" charset="0"/>
              </a:rPr>
              <a:t>. Например, для приведенного выше рисунка Робот должен закрасить следующие клетки (см. рис.).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latin typeface="Arial" panose="020B0604020202020204" pitchFamily="34" charset="0"/>
              </a:rPr>
              <a:t>При исполнении алгоритма Робот не должен разрушиться, выполнение алгоритма должно завершиться. Конечное расположение Робота может быть произвольным. Алгоритм должен решать задачу </a:t>
            </a:r>
            <a:r>
              <a:rPr lang="ru-RU" altLang="ru-RU" sz="1200" u="sng" dirty="0">
                <a:solidFill>
                  <a:srgbClr val="FF0000"/>
                </a:solidFill>
                <a:latin typeface="Arial" panose="020B0604020202020204" pitchFamily="34" charset="0"/>
              </a:rPr>
              <a:t>для любого допустимого расположения стен и любого расположения и размера проходов внутри стен</a:t>
            </a:r>
            <a:r>
              <a:rPr lang="ru-RU" altLang="ru-RU" sz="1200" dirty="0">
                <a:latin typeface="Arial" panose="020B0604020202020204" pitchFamily="34" charset="0"/>
              </a:rPr>
              <a:t>. Алгоритм может быть выполнен в среде формального исполнителя или записан в текстовом редакторе. Сохраните алгоритм в текстовом файле. Название файла и каталог для сохранения Вам сообщат организаторы экзамена.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     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850711-0BF3-48C4-8A9A-B3A7D626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919" y="2199998"/>
            <a:ext cx="5343197" cy="25731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7CE1EE-25C3-472E-8394-2DFF9600752A}"/>
              </a:ext>
            </a:extLst>
          </p:cNvPr>
          <p:cNvSpPr txBox="1"/>
          <p:nvPr/>
        </p:nvSpPr>
        <p:spPr>
          <a:xfrm>
            <a:off x="756745" y="2214812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686316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15. Короткий алгоритм в различных средах исполнителя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CE1EE-25C3-472E-8394-2DFF9600752A}"/>
              </a:ext>
            </a:extLst>
          </p:cNvPr>
          <p:cNvSpPr txBox="1"/>
          <p:nvPr/>
        </p:nvSpPr>
        <p:spPr>
          <a:xfrm>
            <a:off x="756745" y="2214812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1AFA2-1584-46A6-A6D3-3FB17B38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2738032"/>
            <a:ext cx="10764929" cy="35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0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15. Короткий алгоритм в различных средах исполнителя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9A11881-66E6-42E8-B7B8-F332A2FEB5E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389422" y="8671520"/>
            <a:ext cx="28773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ыав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     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850711-0BF3-48C4-8A9A-B3A7D626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919" y="2199998"/>
            <a:ext cx="5343197" cy="25731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7CE1EE-25C3-472E-8394-2DFF9600752A}"/>
              </a:ext>
            </a:extLst>
          </p:cNvPr>
          <p:cNvSpPr txBox="1"/>
          <p:nvPr/>
        </p:nvSpPr>
        <p:spPr>
          <a:xfrm>
            <a:off x="756745" y="2214812"/>
            <a:ext cx="363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РЕШЕНИЕ ЗАДАНИЯ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C17B9D-041D-48D4-8BBE-71803DEE5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63" y="4641973"/>
            <a:ext cx="6465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A63804E-9BE1-41AE-9FEB-D55A6DAD3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51923"/>
              </p:ext>
            </p:extLst>
          </p:nvPr>
        </p:nvGraphicFramePr>
        <p:xfrm>
          <a:off x="672972" y="2868012"/>
          <a:ext cx="5211192" cy="353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596">
                  <a:extLst>
                    <a:ext uri="{9D8B030D-6E8A-4147-A177-3AD203B41FA5}">
                      <a16:colId xmlns:a16="http://schemas.microsoft.com/office/drawing/2014/main" val="3356909123"/>
                    </a:ext>
                  </a:extLst>
                </a:gridCol>
                <a:gridCol w="2605596">
                  <a:extLst>
                    <a:ext uri="{9D8B030D-6E8A-4147-A177-3AD203B41FA5}">
                      <a16:colId xmlns:a16="http://schemas.microsoft.com/office/drawing/2014/main" val="1550785313"/>
                    </a:ext>
                  </a:extLst>
                </a:gridCol>
              </a:tblGrid>
              <a:tr h="3400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пока снизу свободно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вниз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пока не снизу свободно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закрасить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вправо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пока снизу свободно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вправо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пока не снизу свободно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закрасить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вправо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кц </a:t>
                      </a:r>
                    </a:p>
                    <a:p>
                      <a:endParaRPr lang="ru-RU" sz="1200" dirty="0"/>
                    </a:p>
                  </a:txBody>
                  <a:tcPr marL="58626" marR="58626" marT="29313" marB="293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вниз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влево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пока не сверху свободно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закрасить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влево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пока сверху свободно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влево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кц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нц пока не сверху свободно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Закрасить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влево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кц</a:t>
                      </a:r>
                      <a:endParaRPr lang="ru-RU" sz="1200" dirty="0"/>
                    </a:p>
                  </a:txBody>
                  <a:tcPr marL="58626" marR="58626" marT="29313" marB="29313"/>
                </a:tc>
                <a:extLst>
                  <a:ext uri="{0D108BD9-81ED-4DB2-BD59-A6C34878D82A}">
                    <a16:rowId xmlns:a16="http://schemas.microsoft.com/office/drawing/2014/main" val="109372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60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экзамена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B3CD724-0C06-4517-BF25-006FC9E68D80}"/>
              </a:ext>
            </a:extLst>
          </p:cNvPr>
          <p:cNvSpPr txBox="1">
            <a:spLocks/>
          </p:cNvSpPr>
          <p:nvPr/>
        </p:nvSpPr>
        <p:spPr>
          <a:xfrm>
            <a:off x="1024128" y="2084832"/>
            <a:ext cx="9720072" cy="4297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состоит из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заданий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9BBF514-5FB3-4960-B607-534EC2101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4407"/>
              </p:ext>
            </p:extLst>
          </p:nvPr>
        </p:nvGraphicFramePr>
        <p:xfrm>
          <a:off x="530941" y="2514600"/>
          <a:ext cx="109433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7652">
                  <a:extLst>
                    <a:ext uri="{9D8B030D-6E8A-4147-A177-3AD203B41FA5}">
                      <a16:colId xmlns:a16="http://schemas.microsoft.com/office/drawing/2014/main" val="1094120003"/>
                    </a:ext>
                  </a:extLst>
                </a:gridCol>
                <a:gridCol w="3185652">
                  <a:extLst>
                    <a:ext uri="{9D8B030D-6E8A-4147-A177-3AD203B41FA5}">
                      <a16:colId xmlns:a16="http://schemas.microsoft.com/office/drawing/2014/main" val="1872332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заданий с краткий ответом (1б)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задания с развернутым ответом (2-3 б)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8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Количественные параметры информационных объектов</a:t>
                      </a:r>
                    </a:p>
                    <a:p>
                      <a:r>
                        <a:rPr lang="ru-RU" dirty="0"/>
                        <a:t>2. Кодирование и декодирование информации</a:t>
                      </a:r>
                    </a:p>
                    <a:p>
                      <a:r>
                        <a:rPr lang="ru-RU" dirty="0"/>
                        <a:t>3. Значение логического выражения</a:t>
                      </a:r>
                    </a:p>
                    <a:p>
                      <a:r>
                        <a:rPr lang="ru-RU" dirty="0"/>
                        <a:t>4. Формальные описания реальных объектов и процессов</a:t>
                      </a:r>
                    </a:p>
                    <a:p>
                      <a:r>
                        <a:rPr lang="ru-RU" dirty="0"/>
                        <a:t>5. Простой линейный алгоритм для формального исполнителя</a:t>
                      </a:r>
                    </a:p>
                    <a:p>
                      <a:r>
                        <a:rPr lang="ru-RU" dirty="0"/>
                        <a:t>6. Программа с условным оператором</a:t>
                      </a:r>
                    </a:p>
                    <a:p>
                      <a:r>
                        <a:rPr lang="ru-RU" dirty="0"/>
                        <a:t>7. Информационно-коммуникационные технологии</a:t>
                      </a:r>
                    </a:p>
                    <a:p>
                      <a:r>
                        <a:rPr lang="ru-RU" dirty="0"/>
                        <a:t>8.Запросы для поисковых систем с использованием логических выражений</a:t>
                      </a:r>
                    </a:p>
                    <a:p>
                      <a:r>
                        <a:rPr lang="ru-RU" dirty="0"/>
                        <a:t>9. Анализирование информации, представленной в виде схем</a:t>
                      </a:r>
                    </a:p>
                    <a:p>
                      <a:r>
                        <a:rPr lang="ru-RU" dirty="0"/>
                        <a:t>10. Сравнение чисел в различных системах счисления</a:t>
                      </a:r>
                    </a:p>
                    <a:p>
                      <a:r>
                        <a:rPr lang="ru-RU" dirty="0"/>
                        <a:t>11. Использование поиска операционной системы и текстового редактора</a:t>
                      </a:r>
                    </a:p>
                    <a:p>
                      <a:r>
                        <a:rPr lang="ru-RU" dirty="0"/>
                        <a:t>12. Использование поисковых средств операционной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13.Создание презентации или форматирование текста</a:t>
                      </a:r>
                    </a:p>
                    <a:p>
                      <a:r>
                        <a:rPr lang="ru-RU" dirty="0"/>
                        <a:t>14. Обработка большого массива данных</a:t>
                      </a:r>
                    </a:p>
                    <a:p>
                      <a:r>
                        <a:rPr lang="ru-RU" dirty="0"/>
                        <a:t>15. Короткий алгоритм в различных средах исполнения</a:t>
                      </a:r>
                    </a:p>
                    <a:p>
                      <a:r>
                        <a:rPr lang="ru-RU" dirty="0"/>
                        <a:t>16. Программирование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52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2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16. программирование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9A11881-66E6-42E8-B7B8-F332A2FE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36" y="2781141"/>
            <a:ext cx="1135776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Напишите программу, которая в последовательности натуральных чисел определяет максимальное число, кратное 5. Программа получает на вход количество чисел в последовательности, а затем сами числа. В последовательности всегда имеется число, кратное 5. Количество чисел не превышает 1000. Введенные числа не превышают 30 000. Программа должна вывести одно число  — максимальное число, кратное 5.</a:t>
            </a: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     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CE1EE-25C3-472E-8394-2DFF9600752A}"/>
              </a:ext>
            </a:extLst>
          </p:cNvPr>
          <p:cNvSpPr txBox="1"/>
          <p:nvPr/>
        </p:nvSpPr>
        <p:spPr>
          <a:xfrm>
            <a:off x="756745" y="2214812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52287-DCD1-48F1-84DE-B6938DEAF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84" y="3953797"/>
            <a:ext cx="9131464" cy="21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4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16. программирование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9A11881-66E6-42E8-B7B8-F332A2FE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36" y="2781141"/>
            <a:ext cx="1135776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Напишите программу, которая в последовательности натуральных чисел определяет максимальное число, кратное 5. Программа получает на вход количество чисел в последовательности, а затем сами числа. В последовательности всегда имеется число, кратное 5. Количество чисел не превышает 1000. Введенные числа не превышают 30 000. Программа должна вывести одно число  — максимальное число, кратное 5.</a:t>
            </a: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     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CE1EE-25C3-472E-8394-2DFF9600752A}"/>
              </a:ext>
            </a:extLst>
          </p:cNvPr>
          <p:cNvSpPr txBox="1"/>
          <p:nvPr/>
        </p:nvSpPr>
        <p:spPr>
          <a:xfrm>
            <a:off x="756745" y="2214812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46A999-0A65-4674-AFE1-EE53CC56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51" y="4114800"/>
            <a:ext cx="8066961" cy="25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92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16. программирование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9A11881-66E6-42E8-B7B8-F332A2FE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36" y="2781141"/>
            <a:ext cx="1135776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Напишите программу, которая в последовательности натуральных чисел определяет максимальное число, кратное 5. Программа получает на вход количество чисел в последовательности, а затем сами числа. В последовательности всегда имеется число, кратное 5. Количество чисел не превышает 1000. Введенные числа не превышают 30 000. Программа должна вывести одно число  — максимальное число, кратное 5.</a:t>
            </a: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     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CE1EE-25C3-472E-8394-2DFF9600752A}"/>
              </a:ext>
            </a:extLst>
          </p:cNvPr>
          <p:cNvSpPr txBox="1"/>
          <p:nvPr/>
        </p:nvSpPr>
        <p:spPr>
          <a:xfrm>
            <a:off x="756745" y="2214812"/>
            <a:ext cx="363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РЕШЕНИЕ ЗАДАНИЯ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52287-DCD1-48F1-84DE-B6938DEAF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76" t="21312"/>
          <a:stretch/>
        </p:blipFill>
        <p:spPr>
          <a:xfrm>
            <a:off x="6504038" y="4417141"/>
            <a:ext cx="4978809" cy="1710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7AFFF-E049-4644-86F6-DD4474423B23}"/>
              </a:ext>
            </a:extLst>
          </p:cNvPr>
          <p:cNvSpPr txBox="1"/>
          <p:nvPr/>
        </p:nvSpPr>
        <p:spPr>
          <a:xfrm>
            <a:off x="876644" y="4417141"/>
            <a:ext cx="31667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int(input())</a:t>
            </a:r>
          </a:p>
          <a:p>
            <a:r>
              <a:rPr lang="en-US" dirty="0"/>
              <a:t>maxi = 0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in range(n):</a:t>
            </a:r>
          </a:p>
          <a:p>
            <a:r>
              <a:rPr lang="en-US" dirty="0"/>
              <a:t>    a = int(input())</a:t>
            </a:r>
          </a:p>
          <a:p>
            <a:r>
              <a:rPr lang="en-US" dirty="0"/>
              <a:t>    if a % 5 == 0 and a &gt; maxi:</a:t>
            </a:r>
          </a:p>
          <a:p>
            <a:r>
              <a:rPr lang="en-US" dirty="0"/>
              <a:t>        maxi = a</a:t>
            </a:r>
          </a:p>
          <a:p>
            <a:r>
              <a:rPr lang="en-US" dirty="0"/>
              <a:t>print(maxi)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049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54A8D-A1E4-410F-9A1B-E5A11D3B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55278"/>
            <a:ext cx="9720072" cy="1499616"/>
          </a:xfrm>
        </p:spPr>
        <p:txBody>
          <a:bodyPr/>
          <a:lstStyle/>
          <a:p>
            <a:r>
              <a:rPr lang="ru-RU" dirty="0"/>
              <a:t>Методические приемы (Средства работы на уроке)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49BD5-F42D-4228-95DB-5A93C0D74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u="sng" dirty="0"/>
              <a:t>Видео</a:t>
            </a:r>
            <a:r>
              <a:rPr lang="ru-RU" dirty="0"/>
              <a:t>:</a:t>
            </a:r>
          </a:p>
          <a:p>
            <a:r>
              <a:rPr lang="ru-RU" dirty="0"/>
              <a:t>Высказывания и операции с ними. </a:t>
            </a:r>
            <a:r>
              <a:rPr lang="ru-RU" u="sng" dirty="0">
                <a:hlinkClick r:id="rId2"/>
              </a:rPr>
              <a:t>https://resh.edu.ru/subject/lesson/3256/start/</a:t>
            </a:r>
            <a:r>
              <a:rPr lang="ru-RU" dirty="0"/>
              <a:t> </a:t>
            </a:r>
          </a:p>
          <a:p>
            <a:r>
              <a:rPr lang="ru-RU" dirty="0"/>
              <a:t>Таблицы истинности. Контрольная работа. </a:t>
            </a:r>
            <a:r>
              <a:rPr lang="ru-RU" u="sng" dirty="0">
                <a:hlinkClick r:id="rId3"/>
              </a:rPr>
              <a:t>https://resh.edu.ru/subject/lesson/3255/start/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r>
              <a:rPr lang="ru-RU" i="1" u="sng" dirty="0"/>
              <a:t>Примеры вопросов, которые могут задать ученики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Что такое логика?</a:t>
            </a:r>
          </a:p>
          <a:p>
            <a:pPr lvl="0"/>
            <a:r>
              <a:rPr lang="ru-RU" dirty="0"/>
              <a:t>Что такое логическое высказывание?</a:t>
            </a:r>
          </a:p>
          <a:p>
            <a:pPr lvl="0"/>
            <a:r>
              <a:rPr lang="ru-RU" dirty="0"/>
              <a:t>Чем простые высказывания отличаются от сложных?</a:t>
            </a:r>
          </a:p>
          <a:p>
            <a:pPr lvl="0"/>
            <a:r>
              <a:rPr lang="ru-RU" dirty="0"/>
              <a:t>Приведите примеры сложных высказываний</a:t>
            </a:r>
          </a:p>
          <a:p>
            <a:pPr lvl="0"/>
            <a:r>
              <a:rPr lang="ru-RU" dirty="0"/>
              <a:t>Какие 3 базовых логические операции вы можете назвать?</a:t>
            </a:r>
          </a:p>
          <a:p>
            <a:r>
              <a:rPr lang="ru-RU" dirty="0"/>
              <a:t>Что такое таблица истинности?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9EF76-A44E-490A-8945-BAB2E8EAD114}"/>
              </a:ext>
            </a:extLst>
          </p:cNvPr>
          <p:cNvSpPr txBox="1"/>
          <p:nvPr/>
        </p:nvSpPr>
        <p:spPr>
          <a:xfrm>
            <a:off x="1644445" y="1637071"/>
            <a:ext cx="600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Изучение теоретического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8539109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9EF76-A44E-490A-8945-BAB2E8EAD114}"/>
              </a:ext>
            </a:extLst>
          </p:cNvPr>
          <p:cNvSpPr txBox="1"/>
          <p:nvPr/>
        </p:nvSpPr>
        <p:spPr>
          <a:xfrm>
            <a:off x="1644445" y="1637071"/>
            <a:ext cx="600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Отработка теоретического материала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BB866A-4C70-41A0-A732-BCF4A32F69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4127" y="2280818"/>
            <a:ext cx="3975575" cy="23030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35A3F9-EBEF-4A24-AB81-D0624C06A897}"/>
              </a:ext>
            </a:extLst>
          </p:cNvPr>
          <p:cNvSpPr/>
          <p:nvPr/>
        </p:nvSpPr>
        <p:spPr>
          <a:xfrm>
            <a:off x="496529" y="4779842"/>
            <a:ext cx="5321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данного этапа мы предлагаем организовать работу с учениками, используя сервис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WordWall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https://wordwall.net/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)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94DE27-F49C-4629-8D29-9B2DF96EEB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81509" y="2280818"/>
            <a:ext cx="4986364" cy="22508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C1EA75-B8D8-42BB-B3F9-2EC8A1CD832C}"/>
              </a:ext>
            </a:extLst>
          </p:cNvPr>
          <p:cNvSpPr/>
          <p:nvPr/>
        </p:nvSpPr>
        <p:spPr>
          <a:xfrm>
            <a:off x="5990303" y="47409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изучении темы «Таблица истинности» мы будем использовать сервис learning apps 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https://learningapps.org/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). 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7364777-B48B-42F8-BA59-7E51DD7C8E62}"/>
              </a:ext>
            </a:extLst>
          </p:cNvPr>
          <p:cNvSpPr txBox="1">
            <a:spLocks/>
          </p:cNvSpPr>
          <p:nvPr/>
        </p:nvSpPr>
        <p:spPr>
          <a:xfrm>
            <a:off x="1024128" y="255278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Методические приемы (Средства работы на уроке)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418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9EF76-A44E-490A-8945-BAB2E8EAD114}"/>
              </a:ext>
            </a:extLst>
          </p:cNvPr>
          <p:cNvSpPr txBox="1"/>
          <p:nvPr/>
        </p:nvSpPr>
        <p:spPr>
          <a:xfrm>
            <a:off x="1644445" y="1637071"/>
            <a:ext cx="600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Проверка усвоения теоретического материала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A3F114-77A7-4B82-8AD4-51F52B7D70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45169" y="2084832"/>
            <a:ext cx="4573322" cy="42229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6DC9B3-FA0F-4908-8E72-ED75FD96AB0D}"/>
              </a:ext>
            </a:extLst>
          </p:cNvPr>
          <p:cNvSpPr/>
          <p:nvPr/>
        </p:nvSpPr>
        <p:spPr>
          <a:xfrm>
            <a:off x="526026" y="2663816"/>
            <a:ext cx="6096000" cy="129439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диагностики и выявления трудностей в освоении указанного элемента содержания я использую сервис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Quizziz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https://quizizz.com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6C10874-49DD-4967-878F-3AD42C63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55278"/>
            <a:ext cx="9720072" cy="1499616"/>
          </a:xfrm>
        </p:spPr>
        <p:txBody>
          <a:bodyPr/>
          <a:lstStyle/>
          <a:p>
            <a:r>
              <a:rPr lang="ru-RU" dirty="0"/>
              <a:t>Методические приемы (Средства работы на уроке) </a:t>
            </a:r>
          </a:p>
        </p:txBody>
      </p:sp>
    </p:spTree>
    <p:extLst>
      <p:ext uri="{BB962C8B-B14F-4D97-AF65-F5344CB8AC3E}">
        <p14:creationId xmlns:p14="http://schemas.microsoft.com/office/powerpoint/2010/main" val="3467609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9EF76-A44E-490A-8945-BAB2E8EAD114}"/>
              </a:ext>
            </a:extLst>
          </p:cNvPr>
          <p:cNvSpPr txBox="1"/>
          <p:nvPr/>
        </p:nvSpPr>
        <p:spPr>
          <a:xfrm>
            <a:off x="1644445" y="1637071"/>
            <a:ext cx="600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Теория + практика + домашняя работа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56F242-A9F4-42E0-AB73-4BFA2F71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87" y="2251588"/>
            <a:ext cx="8653353" cy="392061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F6F01A9-769F-4DA6-9259-F53FF84F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55278"/>
            <a:ext cx="9720072" cy="1499616"/>
          </a:xfrm>
        </p:spPr>
        <p:txBody>
          <a:bodyPr/>
          <a:lstStyle/>
          <a:p>
            <a:r>
              <a:rPr lang="ru-RU" dirty="0"/>
              <a:t>Методические приемы (Средства работы на уроке) </a:t>
            </a:r>
          </a:p>
        </p:txBody>
      </p:sp>
    </p:spTree>
    <p:extLst>
      <p:ext uri="{BB962C8B-B14F-4D97-AF65-F5344CB8AC3E}">
        <p14:creationId xmlns:p14="http://schemas.microsoft.com/office/powerpoint/2010/main" val="1637218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B2282D-F418-44BC-807E-096445A45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13468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разделы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CC4EC5B-3326-4177-A452-2CDC7DF38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309787"/>
              </p:ext>
            </p:extLst>
          </p:nvPr>
        </p:nvGraphicFramePr>
        <p:xfrm>
          <a:off x="1023938" y="1526459"/>
          <a:ext cx="9720262" cy="304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A784872-6BDB-4AEE-B7B3-421B4FF46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099370"/>
              </p:ext>
            </p:extLst>
          </p:nvPr>
        </p:nvGraphicFramePr>
        <p:xfrm>
          <a:off x="1729658" y="3308009"/>
          <a:ext cx="8128000" cy="232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B64EB0E-5A59-4E28-A28A-AA5471923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311034"/>
              </p:ext>
            </p:extLst>
          </p:nvPr>
        </p:nvGraphicFramePr>
        <p:xfrm>
          <a:off x="1729658" y="4470947"/>
          <a:ext cx="8128000" cy="232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1234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разделы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6B03DC2-949D-43C4-A9E3-8022F1F6E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143112"/>
              </p:ext>
            </p:extLst>
          </p:nvPr>
        </p:nvGraphicFramePr>
        <p:xfrm>
          <a:off x="2145384" y="1668545"/>
          <a:ext cx="7637935" cy="509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885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85796-A211-4316-9824-B548F8C1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Работы с заданиями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25C299-B7F1-44F8-8DE7-426395781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40831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146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993" y="365125"/>
            <a:ext cx="10935959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логического выражения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03" y="2735803"/>
            <a:ext cx="10125075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42" y="5266220"/>
            <a:ext cx="8410575" cy="109537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F842A9A-14AC-4990-AD46-FFD2D142DAE5}"/>
              </a:ext>
            </a:extLst>
          </p:cNvPr>
          <p:cNvCxnSpPr/>
          <p:nvPr/>
        </p:nvCxnSpPr>
        <p:spPr>
          <a:xfrm>
            <a:off x="2188254" y="3140491"/>
            <a:ext cx="14315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379782-7BBF-4FA9-AD68-B0BB5A1F5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28" y="3951194"/>
            <a:ext cx="9810750" cy="8763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C333524-2628-4226-8A7E-ED1AFBB06C47}"/>
              </a:ext>
            </a:extLst>
          </p:cNvPr>
          <p:cNvCxnSpPr/>
          <p:nvPr/>
        </p:nvCxnSpPr>
        <p:spPr>
          <a:xfrm>
            <a:off x="2107324" y="4301883"/>
            <a:ext cx="14315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1F105B3-AD2A-4573-AF33-08F8355C3146}"/>
              </a:ext>
            </a:extLst>
          </p:cNvPr>
          <p:cNvCxnSpPr>
            <a:cxnSpLocks/>
          </p:cNvCxnSpPr>
          <p:nvPr/>
        </p:nvCxnSpPr>
        <p:spPr>
          <a:xfrm>
            <a:off x="7302588" y="3140491"/>
            <a:ext cx="11740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F69900C-67DC-49F2-B8BA-B0ACAA8F0F7A}"/>
              </a:ext>
            </a:extLst>
          </p:cNvPr>
          <p:cNvCxnSpPr>
            <a:cxnSpLocks/>
          </p:cNvCxnSpPr>
          <p:nvPr/>
        </p:nvCxnSpPr>
        <p:spPr>
          <a:xfrm>
            <a:off x="7019859" y="4302934"/>
            <a:ext cx="11740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FF2FC03-007C-46F4-A82D-D9C301C91B8B}"/>
              </a:ext>
            </a:extLst>
          </p:cNvPr>
          <p:cNvCxnSpPr>
            <a:cxnSpLocks/>
          </p:cNvCxnSpPr>
          <p:nvPr/>
        </p:nvCxnSpPr>
        <p:spPr>
          <a:xfrm>
            <a:off x="4243235" y="5664024"/>
            <a:ext cx="11740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E1A3CC-08AE-418E-AA25-B4833A31F1E2}"/>
              </a:ext>
            </a:extLst>
          </p:cNvPr>
          <p:cNvSpPr txBox="1"/>
          <p:nvPr/>
        </p:nvSpPr>
        <p:spPr>
          <a:xfrm>
            <a:off x="744132" y="1948583"/>
            <a:ext cx="500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1. АНАЛИЗ УСЛОВИЯ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946556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993" y="365125"/>
            <a:ext cx="10935959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логического выражения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1A3CC-08AE-418E-AA25-B4833A31F1E2}"/>
              </a:ext>
            </a:extLst>
          </p:cNvPr>
          <p:cNvSpPr txBox="1"/>
          <p:nvPr/>
        </p:nvSpPr>
        <p:spPr>
          <a:xfrm>
            <a:off x="744132" y="1948583"/>
            <a:ext cx="713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СОКРАЩЕНИЕ ЛОГИЧЕСКОГО ВЫРАЖЕНИЯ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1CB0E6-A6E1-4D86-AA58-CFEC0976F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03" y="2735803"/>
            <a:ext cx="10125075" cy="1057275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D669BB5-656A-440D-B20C-E600BE4BFB7A}"/>
              </a:ext>
            </a:extLst>
          </p:cNvPr>
          <p:cNvCxnSpPr/>
          <p:nvPr/>
        </p:nvCxnSpPr>
        <p:spPr>
          <a:xfrm>
            <a:off x="2209274" y="3185685"/>
            <a:ext cx="14315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9A5A5B6-9526-44BA-B8C7-3726A0D9FDFE}"/>
              </a:ext>
            </a:extLst>
          </p:cNvPr>
          <p:cNvCxnSpPr>
            <a:cxnSpLocks/>
          </p:cNvCxnSpPr>
          <p:nvPr/>
        </p:nvCxnSpPr>
        <p:spPr>
          <a:xfrm>
            <a:off x="7288825" y="3168868"/>
            <a:ext cx="11740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47934-60DF-4E40-A017-98DF9DF56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32" y="3793078"/>
            <a:ext cx="9990006" cy="1145351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3440991-CD32-407A-A917-AD8E84F8DE4B}"/>
              </a:ext>
            </a:extLst>
          </p:cNvPr>
          <p:cNvCxnSpPr/>
          <p:nvPr/>
        </p:nvCxnSpPr>
        <p:spPr>
          <a:xfrm>
            <a:off x="2209273" y="4303059"/>
            <a:ext cx="14315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C31E169-C3F5-4B4E-851B-65F6F87970EE}"/>
              </a:ext>
            </a:extLst>
          </p:cNvPr>
          <p:cNvCxnSpPr>
            <a:cxnSpLocks/>
          </p:cNvCxnSpPr>
          <p:nvPr/>
        </p:nvCxnSpPr>
        <p:spPr>
          <a:xfrm>
            <a:off x="7999537" y="4365753"/>
            <a:ext cx="89842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66C3EAF-2573-41A3-B186-20A4EC98D6BF}"/>
              </a:ext>
            </a:extLst>
          </p:cNvPr>
          <p:cNvSpPr txBox="1"/>
          <p:nvPr/>
        </p:nvSpPr>
        <p:spPr>
          <a:xfrm>
            <a:off x="1008993" y="5271989"/>
            <a:ext cx="6838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ПОСЛЕДОВАТЕЛЬНОСТЬ ВЫПОЛНЕНИЯ ЛОГИЧЕСКИХ ОПЕРАЦИЙ;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ИЗМЕНЕНИЕ ЗНАКА НЕРАВЕНСТВА ПРИ ОТРИЦАНИИ;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ДЕЙСТВИЯ ПРИ ЛОЖНОМ ВЫСКАЗЫВАНИИ.</a:t>
            </a:r>
          </a:p>
        </p:txBody>
      </p:sp>
    </p:spTree>
    <p:extLst>
      <p:ext uri="{BB962C8B-B14F-4D97-AF65-F5344CB8AC3E}">
        <p14:creationId xmlns:p14="http://schemas.microsoft.com/office/powerpoint/2010/main" val="1631476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993" y="365125"/>
            <a:ext cx="10935959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логического выражения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1A3CC-08AE-418E-AA25-B4833A31F1E2}"/>
              </a:ext>
            </a:extLst>
          </p:cNvPr>
          <p:cNvSpPr txBox="1"/>
          <p:nvPr/>
        </p:nvSpPr>
        <p:spPr>
          <a:xfrm>
            <a:off x="744132" y="1948583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3. ВИЗУАЛИЗАЦИЯ ЗАДАЧИ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1CB0E6-A6E1-4D86-AA58-CFEC0976F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85" y="2735803"/>
            <a:ext cx="10125075" cy="1057275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D669BB5-656A-440D-B20C-E600BE4BFB7A}"/>
              </a:ext>
            </a:extLst>
          </p:cNvPr>
          <p:cNvCxnSpPr/>
          <p:nvPr/>
        </p:nvCxnSpPr>
        <p:spPr>
          <a:xfrm>
            <a:off x="2209274" y="3185685"/>
            <a:ext cx="14315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9A5A5B6-9526-44BA-B8C7-3726A0D9FDFE}"/>
              </a:ext>
            </a:extLst>
          </p:cNvPr>
          <p:cNvCxnSpPr>
            <a:cxnSpLocks/>
          </p:cNvCxnSpPr>
          <p:nvPr/>
        </p:nvCxnSpPr>
        <p:spPr>
          <a:xfrm>
            <a:off x="7288825" y="3168868"/>
            <a:ext cx="11740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F9D603-5169-4893-A392-2A9662B2221D}"/>
              </a:ext>
            </a:extLst>
          </p:cNvPr>
          <p:cNvSpPr txBox="1"/>
          <p:nvPr/>
        </p:nvSpPr>
        <p:spPr>
          <a:xfrm>
            <a:off x="5154955" y="3793078"/>
            <a:ext cx="289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X&gt;10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&lt;=16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4E0CBD-ADD8-4667-BD9C-1CDC26F7C586}"/>
              </a:ext>
            </a:extLst>
          </p:cNvPr>
          <p:cNvCxnSpPr/>
          <p:nvPr/>
        </p:nvCxnSpPr>
        <p:spPr>
          <a:xfrm>
            <a:off x="2106273" y="5599912"/>
            <a:ext cx="8298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ED0E9AE2-6BD7-4571-AB79-8CF3CAFCDEA5}"/>
              </a:ext>
            </a:extLst>
          </p:cNvPr>
          <p:cNvSpPr/>
          <p:nvPr/>
        </p:nvSpPr>
        <p:spPr>
          <a:xfrm>
            <a:off x="4054891" y="5536850"/>
            <a:ext cx="132430" cy="1324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A1ECB09-A02C-4B5F-AE46-8D8D0787FE01}"/>
              </a:ext>
            </a:extLst>
          </p:cNvPr>
          <p:cNvSpPr/>
          <p:nvPr/>
        </p:nvSpPr>
        <p:spPr>
          <a:xfrm>
            <a:off x="7288825" y="5533697"/>
            <a:ext cx="132430" cy="1324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8F3CD2EA-C514-4E29-ADE6-318781B01815}"/>
              </a:ext>
            </a:extLst>
          </p:cNvPr>
          <p:cNvSpPr/>
          <p:nvPr/>
        </p:nvSpPr>
        <p:spPr>
          <a:xfrm rot="16200000">
            <a:off x="7688055" y="1379483"/>
            <a:ext cx="1174531" cy="83084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85A01211-EBE9-4951-A767-68830C773704}"/>
              </a:ext>
            </a:extLst>
          </p:cNvPr>
          <p:cNvSpPr/>
          <p:nvPr/>
        </p:nvSpPr>
        <p:spPr>
          <a:xfrm>
            <a:off x="-3023572" y="5105669"/>
            <a:ext cx="10378612" cy="85107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2C804-F5F1-49A5-BBE0-B9CCC74CF40D}"/>
              </a:ext>
            </a:extLst>
          </p:cNvPr>
          <p:cNvSpPr txBox="1"/>
          <p:nvPr/>
        </p:nvSpPr>
        <p:spPr>
          <a:xfrm>
            <a:off x="3869029" y="566327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462E0-3B5B-47E8-97B0-5C9C7A210B50}"/>
              </a:ext>
            </a:extLst>
          </p:cNvPr>
          <p:cNvSpPr txBox="1"/>
          <p:nvPr/>
        </p:nvSpPr>
        <p:spPr>
          <a:xfrm>
            <a:off x="7136070" y="5690444"/>
            <a:ext cx="43794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32A87AB-6252-478A-B120-FB77E56512E5}"/>
              </a:ext>
            </a:extLst>
          </p:cNvPr>
          <p:cNvCxnSpPr/>
          <p:nvPr/>
        </p:nvCxnSpPr>
        <p:spPr>
          <a:xfrm>
            <a:off x="4306969" y="5405284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202CEBF-5876-49A0-A6FA-03807AA8C365}"/>
              </a:ext>
            </a:extLst>
          </p:cNvPr>
          <p:cNvCxnSpPr/>
          <p:nvPr/>
        </p:nvCxnSpPr>
        <p:spPr>
          <a:xfrm>
            <a:off x="4507513" y="5389970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7A86446-3BA7-48BC-A1FF-61BEDA65EE2E}"/>
              </a:ext>
            </a:extLst>
          </p:cNvPr>
          <p:cNvCxnSpPr/>
          <p:nvPr/>
        </p:nvCxnSpPr>
        <p:spPr>
          <a:xfrm>
            <a:off x="4741164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981DD96-DEFA-48E8-A982-8BF95488192A}"/>
              </a:ext>
            </a:extLst>
          </p:cNvPr>
          <p:cNvCxnSpPr/>
          <p:nvPr/>
        </p:nvCxnSpPr>
        <p:spPr>
          <a:xfrm>
            <a:off x="4994957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4ED41BA-D85C-47CC-BBEA-6B000EA068A6}"/>
              </a:ext>
            </a:extLst>
          </p:cNvPr>
          <p:cNvCxnSpPr/>
          <p:nvPr/>
        </p:nvCxnSpPr>
        <p:spPr>
          <a:xfrm>
            <a:off x="5264531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223A641-8297-45E2-81D0-ADF40EFD7848}"/>
              </a:ext>
            </a:extLst>
          </p:cNvPr>
          <p:cNvCxnSpPr>
            <a:cxnSpLocks/>
          </p:cNvCxnSpPr>
          <p:nvPr/>
        </p:nvCxnSpPr>
        <p:spPr>
          <a:xfrm>
            <a:off x="5534919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1816AEC-F2BD-4D10-A4B3-027A775C838E}"/>
              </a:ext>
            </a:extLst>
          </p:cNvPr>
          <p:cNvCxnSpPr/>
          <p:nvPr/>
        </p:nvCxnSpPr>
        <p:spPr>
          <a:xfrm>
            <a:off x="5799727" y="5405173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9D93894-B944-4878-8C82-059701F35FCC}"/>
              </a:ext>
            </a:extLst>
          </p:cNvPr>
          <p:cNvCxnSpPr/>
          <p:nvPr/>
        </p:nvCxnSpPr>
        <p:spPr>
          <a:xfrm>
            <a:off x="6081216" y="5393372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D05094E-D41C-476F-B8A9-D448C91C1C4A}"/>
              </a:ext>
            </a:extLst>
          </p:cNvPr>
          <p:cNvCxnSpPr/>
          <p:nvPr/>
        </p:nvCxnSpPr>
        <p:spPr>
          <a:xfrm>
            <a:off x="6345125" y="5389970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E18A6C5-F939-4C24-8B87-4ED5D0FE5C5C}"/>
              </a:ext>
            </a:extLst>
          </p:cNvPr>
          <p:cNvCxnSpPr/>
          <p:nvPr/>
        </p:nvCxnSpPr>
        <p:spPr>
          <a:xfrm>
            <a:off x="6600837" y="5397627"/>
            <a:ext cx="161792" cy="194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89482E2-9218-4CA2-B4DF-93971C9AEA90}"/>
              </a:ext>
            </a:extLst>
          </p:cNvPr>
          <p:cNvSpPr txBox="1"/>
          <p:nvPr/>
        </p:nvSpPr>
        <p:spPr>
          <a:xfrm>
            <a:off x="9156612" y="6186389"/>
            <a:ext cx="10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 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77E6C-9452-4544-9E5F-4C2CFE84CC44}"/>
              </a:ext>
            </a:extLst>
          </p:cNvPr>
          <p:cNvSpPr txBox="1"/>
          <p:nvPr/>
        </p:nvSpPr>
        <p:spPr>
          <a:xfrm>
            <a:off x="10304098" y="558459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4209384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2136</TotalTime>
  <Words>1917</Words>
  <Application>Microsoft Office PowerPoint</Application>
  <PresentationFormat>Широкоэкранный</PresentationFormat>
  <Paragraphs>273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times new roman</vt:lpstr>
      <vt:lpstr>times new roman</vt:lpstr>
      <vt:lpstr>Tw Cen MT</vt:lpstr>
      <vt:lpstr>Tw Cen MT Condensed</vt:lpstr>
      <vt:lpstr>Wingdings 3</vt:lpstr>
      <vt:lpstr>Интеграл</vt:lpstr>
      <vt:lpstr>Решение задач ОГЭ по информатике 2025 </vt:lpstr>
      <vt:lpstr>План выступления</vt:lpstr>
      <vt:lpstr>Структура экзамена</vt:lpstr>
      <vt:lpstr>Основные разделы</vt:lpstr>
      <vt:lpstr>Основные разделы</vt:lpstr>
      <vt:lpstr>План Работы с заданиями</vt:lpstr>
      <vt:lpstr>Задание 3. Значение логического выражения</vt:lpstr>
      <vt:lpstr>Задание 3. Значение логического выражения</vt:lpstr>
      <vt:lpstr>Задание 3. Значение логического выражения</vt:lpstr>
      <vt:lpstr>Задание 3. Значение логического выражения</vt:lpstr>
      <vt:lpstr>Задание 5. Простой линейный алгоритм для формального исполнителя </vt:lpstr>
      <vt:lpstr>Задание 5. Анализ/составление линейного алгоритма </vt:lpstr>
      <vt:lpstr>Задание 5. Простой линейный алгоритм для формального исполнителя </vt:lpstr>
      <vt:lpstr>Задание 5. Простой линейный алгоритм для формального исполнителя </vt:lpstr>
      <vt:lpstr>Задание 5. Простой линейный алгоритм для формального исполнителя </vt:lpstr>
      <vt:lpstr>Задание 6. программа с условным оператором</vt:lpstr>
      <vt:lpstr>Задание 6. программа с условным оператором</vt:lpstr>
      <vt:lpstr>Задание 6. программа с условным оператором</vt:lpstr>
      <vt:lpstr>Задание 6. программа с условным оператором</vt:lpstr>
      <vt:lpstr>Задание 8. Запросы для поисковых систем с использованием логических выражений</vt:lpstr>
      <vt:lpstr>Задание 8. Запросы для поисковых систем с использованием логических выражений</vt:lpstr>
      <vt:lpstr>Задание 8. Запросы для поисковых систем с использованием логических выражений</vt:lpstr>
      <vt:lpstr>Задание 8. Запросы для поисковых систем с использованием логических выражений</vt:lpstr>
      <vt:lpstr>Задание 10. сравнение чисел в различных системах счисления</vt:lpstr>
      <vt:lpstr>Задание 10. сравнение чисел в различных системах счисления</vt:lpstr>
      <vt:lpstr>Задание 10. сравнение чисел в различных системах счисления</vt:lpstr>
      <vt:lpstr>Задание 15. Короткий алгоритм в различных средах исполнителя</vt:lpstr>
      <vt:lpstr>Задание 15. Короткий алгоритм в различных средах исполнителя</vt:lpstr>
      <vt:lpstr>Задание 15. Короткий алгоритм в различных средах исполнителя</vt:lpstr>
      <vt:lpstr>Задание 16. программирование</vt:lpstr>
      <vt:lpstr>Задание 16. программирование</vt:lpstr>
      <vt:lpstr>Задание 16. программирование</vt:lpstr>
      <vt:lpstr>Методические приемы (Средства работы на уроке) </vt:lpstr>
      <vt:lpstr>Презентация PowerPoint</vt:lpstr>
      <vt:lpstr>Методические приемы (Средства работы на уроке) </vt:lpstr>
      <vt:lpstr>Методические приемы (Средства работы на уроке)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Admin</cp:lastModifiedBy>
  <cp:revision>124</cp:revision>
  <dcterms:created xsi:type="dcterms:W3CDTF">2023-03-26T13:41:55Z</dcterms:created>
  <dcterms:modified xsi:type="dcterms:W3CDTF">2025-03-21T12:54:18Z</dcterms:modified>
</cp:coreProperties>
</file>