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63" r:id="rId2"/>
    <p:sldId id="258" r:id="rId3"/>
    <p:sldId id="260" r:id="rId4"/>
    <p:sldId id="268" r:id="rId5"/>
    <p:sldId id="265" r:id="rId6"/>
    <p:sldId id="275" r:id="rId7"/>
    <p:sldId id="259" r:id="rId8"/>
    <p:sldId id="271" r:id="rId9"/>
    <p:sldId id="270" r:id="rId10"/>
    <p:sldId id="264" r:id="rId11"/>
    <p:sldId id="279" r:id="rId12"/>
    <p:sldId id="285" r:id="rId13"/>
    <p:sldId id="286" r:id="rId14"/>
    <p:sldId id="293" r:id="rId15"/>
    <p:sldId id="294" r:id="rId16"/>
    <p:sldId id="284" r:id="rId17"/>
    <p:sldId id="281" r:id="rId18"/>
    <p:sldId id="292" r:id="rId19"/>
    <p:sldId id="282" r:id="rId20"/>
    <p:sldId id="274" r:id="rId21"/>
    <p:sldId id="287" r:id="rId22"/>
    <p:sldId id="290" r:id="rId23"/>
    <p:sldId id="27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D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64D4F-3860-4208-B26E-6D5CCB37E0FF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48488-DF9B-43B4-AF3B-6AB95D33E5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8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48488-DF9B-43B4-AF3B-6AB95D33E5E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400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D9AFC6-A57E-48A1-A50F-6F3BBCC9CC5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38C87A-BFDF-4256-BC06-AE91053D1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_____Microsoft_Excel_97-20031.xls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mnogodetki.r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5733256"/>
            <a:ext cx="6120680" cy="792088"/>
          </a:xfrm>
        </p:spPr>
        <p:txBody>
          <a:bodyPr>
            <a:normAutofit fontScale="90000"/>
          </a:bodyPr>
          <a:lstStyle/>
          <a:p>
            <a:pPr marL="1793875">
              <a:tabLst>
                <a:tab pos="1793875" algn="l"/>
              </a:tabLst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Выполнила:</a:t>
            </a:r>
            <a:br>
              <a:rPr lang="ru-RU" sz="2000" dirty="0" smtClean="0"/>
            </a:b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Карташева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Ирина Сергеевна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4884" y="18864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ru-RU" sz="1200" dirty="0" smtClean="0"/>
              <a:t>ФЕДЕРАЛЬНОЕ ГОСУДАРСТВЕННОЕ НАУЧНОЕ УЧРЕЖДЕНИЕ</a:t>
            </a:r>
            <a:br>
              <a:rPr lang="ru-RU" sz="1200" dirty="0" smtClean="0"/>
            </a:br>
            <a:r>
              <a:rPr lang="ru-RU" sz="1200" dirty="0" smtClean="0"/>
              <a:t>«ИНСТИТУТ СОЦИАЛЬНОЙ ПЕДАГОГИКИ»</a:t>
            </a:r>
            <a:br>
              <a:rPr lang="ru-RU" sz="1200" dirty="0" smtClean="0"/>
            </a:br>
            <a:r>
              <a:rPr lang="ru-RU" sz="1200" cap="all" dirty="0" smtClean="0"/>
              <a:t>Российской академии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412776"/>
            <a:ext cx="626469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cap="small" dirty="0" smtClean="0">
                <a:solidFill>
                  <a:srgbClr val="002060"/>
                </a:solidFill>
                <a:ea typeface="+mj-ea"/>
                <a:cs typeface="+mj-cs"/>
              </a:rPr>
              <a:t>Дипломная работа </a:t>
            </a:r>
            <a:br>
              <a:rPr lang="ru-RU" sz="2000" b="1" i="1" cap="small" dirty="0" smtClean="0">
                <a:solidFill>
                  <a:srgbClr val="002060"/>
                </a:solidFill>
                <a:ea typeface="+mj-ea"/>
                <a:cs typeface="+mj-cs"/>
              </a:rPr>
            </a:br>
            <a:r>
              <a:rPr lang="ru-RU" sz="2800" b="1" cap="small" dirty="0" smtClean="0">
                <a:solidFill>
                  <a:srgbClr val="002060"/>
                </a:solidFill>
                <a:ea typeface="+mj-ea"/>
                <a:cs typeface="+mj-cs"/>
              </a:rPr>
              <a:t>«</a:t>
            </a:r>
            <a:r>
              <a:rPr lang="ru-RU" sz="2800" cap="small" dirty="0" smtClean="0">
                <a:solidFill>
                  <a:srgbClr val="002060"/>
                </a:solidFill>
                <a:ea typeface="+mj-ea"/>
                <a:cs typeface="+mj-cs"/>
              </a:rPr>
              <a:t>М</a:t>
            </a:r>
            <a:r>
              <a:rPr lang="ru-RU" sz="2800" b="1" cap="small" dirty="0" smtClean="0">
                <a:solidFill>
                  <a:srgbClr val="002060"/>
                </a:solidFill>
                <a:ea typeface="+mj-ea"/>
                <a:cs typeface="+mj-cs"/>
              </a:rPr>
              <a:t>ногодетная </a:t>
            </a:r>
            <a:r>
              <a:rPr lang="ru-RU" sz="2800" b="1" cap="small" dirty="0">
                <a:solidFill>
                  <a:srgbClr val="002060"/>
                </a:solidFill>
                <a:ea typeface="+mj-ea"/>
                <a:cs typeface="+mj-cs"/>
              </a:rPr>
              <a:t>семья: теоретические и методические основы деятельности социального педагога </a:t>
            </a:r>
            <a:r>
              <a:rPr lang="ru-RU" sz="2800" b="1" cap="small" dirty="0" smtClean="0">
                <a:solidFill>
                  <a:srgbClr val="002060"/>
                </a:solidFill>
                <a:ea typeface="+mj-ea"/>
                <a:cs typeface="+mj-cs"/>
              </a:rPr>
              <a:t>семейного профиля»</a:t>
            </a:r>
            <a:r>
              <a:rPr lang="ru-RU" sz="3200" b="1" cap="small" dirty="0">
                <a:solidFill>
                  <a:srgbClr val="002060"/>
                </a:solidFill>
                <a:ea typeface="+mj-ea"/>
                <a:cs typeface="+mj-cs"/>
              </a:rPr>
              <a:t/>
            </a:r>
            <a:br>
              <a:rPr lang="ru-RU" sz="3200" b="1" cap="small" dirty="0">
                <a:solidFill>
                  <a:srgbClr val="002060"/>
                </a:solidFill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5949280"/>
            <a:ext cx="4320480" cy="792088"/>
          </a:xfrm>
          <a:prstGeom prst="rect">
            <a:avLst/>
          </a:prstGeom>
        </p:spPr>
        <p:txBody>
          <a:bodyPr vert="horz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3875" algn="ctr">
              <a:tabLst>
                <a:tab pos="1793875" algn="l"/>
              </a:tabLst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4000" dirty="0" err="1" smtClean="0"/>
              <a:t>Переславль_залесский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000" dirty="0" smtClean="0"/>
              <a:t>2012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792088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Глава 3. Обобщение опыта работы социального педагога с многодетными семьями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352928" cy="54212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По теме исследования была организована и проведена </a:t>
            </a:r>
            <a:r>
              <a:rPr lang="ru-RU" dirty="0" err="1" smtClean="0"/>
              <a:t>опытно-эксперементальная</a:t>
            </a:r>
            <a:r>
              <a:rPr lang="ru-RU" dirty="0" smtClean="0"/>
              <a:t> работа на базе общеобразовательной школы № 4 г. Переславля-Залесского вместе с социальным педагогом этой школы </a:t>
            </a:r>
            <a:r>
              <a:rPr lang="ru-RU" dirty="0" err="1" smtClean="0"/>
              <a:t>Филичкиной</a:t>
            </a:r>
            <a:r>
              <a:rPr lang="ru-RU" dirty="0" smtClean="0"/>
              <a:t> Анастасией Сергеевной.</a:t>
            </a:r>
          </a:p>
          <a:p>
            <a:pPr>
              <a:buNone/>
            </a:pPr>
            <a:r>
              <a:rPr lang="ru-RU" b="1" dirty="0" smtClean="0"/>
              <a:t>Целью</a:t>
            </a:r>
            <a:r>
              <a:rPr lang="ru-RU" dirty="0" smtClean="0"/>
              <a:t> данного эксперимента является изучение социально-психологических особенностей современной многодетной семьи, а также определение приоритетных направлений работы социального педагога с многодетной семьей. Опытная работа включала следующие этапы: </a:t>
            </a:r>
          </a:p>
          <a:p>
            <a:pPr>
              <a:buNone/>
            </a:pPr>
            <a:r>
              <a:rPr lang="en-US" b="1" dirty="0" smtClean="0"/>
              <a:t>I</a:t>
            </a:r>
            <a:r>
              <a:rPr lang="ru-RU" b="1" dirty="0" smtClean="0"/>
              <a:t> этап – констатирующий эксперимент.</a:t>
            </a:r>
            <a:r>
              <a:rPr lang="ru-RU" dirty="0" smtClean="0"/>
              <a:t> Проводилось изучение особенностей и проблем многодетных семей и составление плана индивидуальной и групповой поддержки.</a:t>
            </a:r>
          </a:p>
          <a:p>
            <a:pPr>
              <a:buNone/>
            </a:pPr>
            <a:r>
              <a:rPr lang="en-US" b="1" dirty="0" smtClean="0"/>
              <a:t>II</a:t>
            </a:r>
            <a:r>
              <a:rPr lang="ru-RU" b="1" dirty="0" smtClean="0"/>
              <a:t> этап – формирующий эксперимент. </a:t>
            </a:r>
            <a:r>
              <a:rPr lang="ru-RU" dirty="0" smtClean="0"/>
              <a:t>Апробировалась комплексная программа социально-педагогической поддержки многодетных семей.</a:t>
            </a:r>
          </a:p>
          <a:p>
            <a:pPr>
              <a:buNone/>
            </a:pPr>
            <a:r>
              <a:rPr lang="en-US" b="1" dirty="0" smtClean="0"/>
              <a:t>III</a:t>
            </a:r>
            <a:r>
              <a:rPr lang="ru-RU" b="1" dirty="0" smtClean="0"/>
              <a:t> этап – контрольный эксперимент</a:t>
            </a:r>
            <a:r>
              <a:rPr lang="ru-RU" dirty="0" smtClean="0"/>
              <a:t>, на котором проводится анализ результатов опытной работы, изучались изменения во взаимоотношении родителей и детей «семьи группы риска». 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5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84497" y="404664"/>
            <a:ext cx="8435975" cy="6069012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Каждый этап включал решение конкретных задач. </a:t>
            </a:r>
          </a:p>
          <a:p>
            <a:pPr>
              <a:buNone/>
            </a:pPr>
            <a:r>
              <a:rPr lang="en-US" sz="2200" b="1" dirty="0" smtClean="0"/>
              <a:t>I</a:t>
            </a:r>
            <a:r>
              <a:rPr lang="ru-RU" sz="2200" b="1" dirty="0" smtClean="0"/>
              <a:t> этап</a:t>
            </a:r>
            <a:r>
              <a:rPr lang="ru-RU" sz="2200" dirty="0" smtClean="0"/>
              <a:t> – констатирующий эксперимент. </a:t>
            </a:r>
          </a:p>
          <a:p>
            <a:pPr>
              <a:buNone/>
            </a:pPr>
            <a:r>
              <a:rPr lang="ru-RU" sz="2200" b="1" dirty="0" smtClean="0"/>
              <a:t>Цель</a:t>
            </a:r>
            <a:r>
              <a:rPr lang="ru-RU" sz="2200" dirty="0" smtClean="0"/>
              <a:t> – выявить проблемы и особенности многодетных семей, нуждающихся в социально-педагогической помощи. </a:t>
            </a:r>
          </a:p>
          <a:p>
            <a:pPr>
              <a:buNone/>
            </a:pPr>
            <a:r>
              <a:rPr lang="ru-RU" sz="2200" b="1" dirty="0" smtClean="0"/>
              <a:t>Задачи: </a:t>
            </a:r>
          </a:p>
          <a:p>
            <a:r>
              <a:rPr lang="ru-RU" sz="2200" dirty="0" smtClean="0"/>
              <a:t>изучить многодетные семьи и оформить документацию; </a:t>
            </a:r>
          </a:p>
          <a:p>
            <a:r>
              <a:rPr lang="ru-RU" sz="2200" dirty="0" err="1" smtClean="0"/>
              <a:t>продиагностироватъ</a:t>
            </a:r>
            <a:r>
              <a:rPr lang="ru-RU" sz="2200" dirty="0" smtClean="0"/>
              <a:t> внутрисемейные отношения в каждой конкретной семье.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3728" t="49344" r="13109" b="12241"/>
          <a:stretch>
            <a:fillRect/>
          </a:stretch>
        </p:blipFill>
        <p:spPr bwMode="auto">
          <a:xfrm>
            <a:off x="3491880" y="3573016"/>
            <a:ext cx="5256584" cy="285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7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5220072" y="692696"/>
            <a:ext cx="3456682" cy="65502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Семья является источником и опосредующим звеном передачи ребенку социально-исторического опыта, и, прежде всего, опыта эмоциональных и деловых взаимоотношений между людьми. По мнению родителей, в первую очередь ребенок ждет от семьи радости общения, понимания и поддержки (88% ответов). Во-вторых, для ребенка важен покой и защищенность в собственной семье (49,5%). На третьем месте, по мнению родителей, материальное обеспечение (27,5%)</a:t>
            </a:r>
            <a:endParaRPr lang="ru-RU" sz="18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 l="22619" t="34569" r="12001" b="13718"/>
          <a:stretch>
            <a:fillRect/>
          </a:stretch>
        </p:blipFill>
        <p:spPr bwMode="auto">
          <a:xfrm>
            <a:off x="0" y="692150"/>
            <a:ext cx="51308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5724128" y="260648"/>
            <a:ext cx="3241675" cy="6249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/>
              <a:t>Школа</a:t>
            </a:r>
            <a:r>
              <a:rPr lang="ru-RU" sz="1600" dirty="0" smtClean="0"/>
              <a:t> – второй после родительской семьи институт социализации, который помимо развития интеллекта и передачи знаний, в течение 11 лет формирует модели поведения ребенка, его ценности, его систему взаимоотношения с миром. Приведенные данные показывают, что большинство родителей </a:t>
            </a:r>
            <a:r>
              <a:rPr lang="ru-RU" sz="1600" b="1" dirty="0" smtClean="0"/>
              <a:t>(93%) позитивно оценивают воспитательное воздействие школы </a:t>
            </a:r>
            <a:r>
              <a:rPr lang="ru-RU" sz="1600" dirty="0" smtClean="0"/>
              <a:t>на своего ребенка, </a:t>
            </a:r>
            <a:r>
              <a:rPr lang="ru-RU" sz="1600" b="1" dirty="0" smtClean="0"/>
              <a:t>11% </a:t>
            </a:r>
            <a:r>
              <a:rPr lang="ru-RU" sz="1600" dirty="0" smtClean="0"/>
              <a:t>уверены, что образовательное учреждение, которое посещает их ребенок, </a:t>
            </a:r>
            <a:r>
              <a:rPr lang="ru-RU" sz="1600" b="1" dirty="0" smtClean="0"/>
              <a:t>не оказывает никакого воспитательного воздействия</a:t>
            </a:r>
            <a:r>
              <a:rPr lang="ru-RU" sz="1600" dirty="0" smtClean="0"/>
              <a:t>, и </a:t>
            </a:r>
            <a:r>
              <a:rPr lang="ru-RU" sz="1600" b="1" dirty="0" smtClean="0"/>
              <a:t>5,5%</a:t>
            </a:r>
            <a:r>
              <a:rPr lang="ru-RU" sz="1600" dirty="0" smtClean="0"/>
              <a:t> родителей считает, что </a:t>
            </a:r>
            <a:r>
              <a:rPr lang="ru-RU" sz="1600" b="1" dirty="0" smtClean="0"/>
              <a:t>школа оказывает только отрицательное влияние.</a:t>
            </a:r>
            <a:endParaRPr lang="ru-RU" sz="1600" b="1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 l="20764" t="42964" r="10277" b="20698"/>
          <a:stretch>
            <a:fillRect/>
          </a:stretch>
        </p:blipFill>
        <p:spPr bwMode="auto">
          <a:xfrm>
            <a:off x="179512" y="260648"/>
            <a:ext cx="54737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54846" y="4653136"/>
            <a:ext cx="3816424" cy="778098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Диаграмма №3. </a:t>
            </a:r>
            <a:r>
              <a:rPr lang="ru-RU" sz="1200" b="1" dirty="0">
                <a:solidFill>
                  <a:schemeClr val="tx1"/>
                </a:solidFill>
              </a:rPr>
              <a:t>Воспитательное воздействие школы</a:t>
            </a:r>
          </a:p>
          <a:p>
            <a:pPr algn="ctr"/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95536" y="260648"/>
            <a:ext cx="8064896" cy="27363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000" dirty="0"/>
              <a:t>Одним из значительных аспектов </a:t>
            </a:r>
            <a:r>
              <a:rPr lang="ru-RU" sz="2000" dirty="0" err="1"/>
              <a:t>родительско</a:t>
            </a:r>
            <a:r>
              <a:rPr lang="ru-RU" sz="2000" dirty="0"/>
              <a:t>-детских </a:t>
            </a:r>
            <a:r>
              <a:rPr lang="ru-RU" sz="2000" dirty="0" smtClean="0"/>
              <a:t>отношений являются </a:t>
            </a:r>
            <a:r>
              <a:rPr lang="ru-RU" sz="2000" dirty="0"/>
              <a:t>возникновение </a:t>
            </a:r>
            <a:r>
              <a:rPr lang="ru-RU" sz="2000" b="1" dirty="0"/>
              <a:t>конфликтных ситуаций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По данным опроса видно, что наиболее </a:t>
            </a:r>
            <a:r>
              <a:rPr lang="ru-RU" sz="2000" dirty="0" smtClean="0"/>
              <a:t>частой </a:t>
            </a:r>
            <a:r>
              <a:rPr lang="ru-RU" sz="2000" dirty="0"/>
              <a:t>причиной конфликтов является </a:t>
            </a:r>
            <a:r>
              <a:rPr lang="ru-RU" sz="2000" dirty="0" smtClean="0"/>
              <a:t>успеваемость </a:t>
            </a:r>
            <a:r>
              <a:rPr lang="ru-RU" sz="2000" dirty="0"/>
              <a:t>(38,5% ответов). Достаточно часто конфликты происходят из-за несоблюдения режимных моментов (27,5% ответов), длительного просмотра телевизора (22%), недисциплинированности (22% ответов), грубости старшим (16,5% ответов). Кроме того, конфликты происходят и по причине отказа от уборки, помощи по дому, требования денег, покупок (по 16,5%). В меньшей степени конфликтные ситуации складываются из-за длительных прогулок, выбора друзей, отношений со сверстниками (по 11 % ответов), содержания досуга (5,5</a:t>
            </a:r>
            <a:r>
              <a:rPr lang="ru-RU" sz="2000" dirty="0" smtClean="0"/>
              <a:t>%).</a:t>
            </a:r>
            <a:endParaRPr lang="ru-RU" sz="2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44554"/>
            <a:ext cx="838842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95883" y="6319192"/>
            <a:ext cx="6462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Диаграмма </a:t>
            </a:r>
            <a:r>
              <a:rPr lang="ru-RU" sz="1400" dirty="0" smtClean="0"/>
              <a:t>№4. </a:t>
            </a:r>
            <a:r>
              <a:rPr lang="ru-RU" sz="1400" dirty="0"/>
              <a:t>Причины конфликтов в семье</a:t>
            </a:r>
          </a:p>
        </p:txBody>
      </p:sp>
    </p:spTree>
    <p:extLst>
      <p:ext uri="{BB962C8B-B14F-4D97-AF65-F5344CB8AC3E}">
        <p14:creationId xmlns:p14="http://schemas.microsoft.com/office/powerpoint/2010/main" val="1626351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205382"/>
              </p:ext>
            </p:extLst>
          </p:nvPr>
        </p:nvGraphicFramePr>
        <p:xfrm>
          <a:off x="395536" y="4278094"/>
          <a:ext cx="5976664" cy="2175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иаграмма" r:id="rId4" imgW="5505165" imgH="2914141" progId="Excel.Chart.8">
                  <p:embed/>
                </p:oleObj>
              </mc:Choice>
              <mc:Fallback>
                <p:oleObj name="Диаграмма" r:id="rId4" imgW="5505165" imgH="2914141" progId="Excel.Chart.8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278094"/>
                        <a:ext cx="5976664" cy="21751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35292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В </a:t>
            </a:r>
            <a:r>
              <a:rPr lang="ru-RU" sz="1700" dirty="0"/>
              <a:t>исследовании изучались различные стратегии поведения родителя в </a:t>
            </a:r>
            <a:r>
              <a:rPr lang="ru-RU" sz="1700" dirty="0" smtClean="0"/>
              <a:t>конфликте. </a:t>
            </a:r>
            <a:r>
              <a:rPr lang="ru-RU" sz="1700" dirty="0"/>
              <a:t>Н</a:t>
            </a:r>
            <a:r>
              <a:rPr lang="ru-RU" sz="1700" dirty="0" smtClean="0"/>
              <a:t>аиболее </a:t>
            </a:r>
            <a:r>
              <a:rPr lang="ru-RU" sz="1700" dirty="0"/>
              <a:t>часто при разрешении конфликтов родители используют такую стратегию поведения как компромисс (38,5% ответов), в котором обе стороны идут на взаимные уступки («ты – мне, я – тебе»). </a:t>
            </a:r>
            <a:r>
              <a:rPr lang="ru-RU" sz="1700" dirty="0" smtClean="0"/>
              <a:t>33% респондентов </a:t>
            </a:r>
            <a:r>
              <a:rPr lang="ru-RU" sz="1700" dirty="0"/>
              <a:t>ответили, что выбирают сотрудничество, </a:t>
            </a:r>
            <a:r>
              <a:rPr lang="ru-RU" sz="1700" dirty="0" smtClean="0"/>
              <a:t>обсуждают </a:t>
            </a:r>
            <a:r>
              <a:rPr lang="ru-RU" sz="1700" dirty="0"/>
              <a:t>возникшую проблему с ребенком, чтобы совместно найти «мудрое решение</a:t>
            </a:r>
            <a:r>
              <a:rPr lang="ru-RU" sz="1700" dirty="0" smtClean="0"/>
              <a:t>». </a:t>
            </a:r>
            <a:r>
              <a:rPr lang="ru-RU" sz="1700" dirty="0"/>
              <a:t>Эти родители используют эффективную стратегию выхода из конфликта, в которой обе стороны получают выигрыш («я выиграл – ты выиграл</a:t>
            </a:r>
            <a:r>
              <a:rPr lang="ru-RU" sz="1700" dirty="0" smtClean="0"/>
              <a:t>»).17,5% родителей </a:t>
            </a:r>
            <a:r>
              <a:rPr lang="ru-RU" sz="1700" dirty="0"/>
              <a:t>используют в конфликте подавление воли ребенка, настаивают на принятии только своего </a:t>
            </a:r>
            <a:r>
              <a:rPr lang="ru-RU" sz="1700" dirty="0" smtClean="0"/>
              <a:t>решения. </a:t>
            </a:r>
            <a:r>
              <a:rPr lang="ru-RU" sz="1700" dirty="0"/>
              <a:t>Такая стратегия является эффективной только в экстремальных ситуациях при дефиците времени для обсуждения решения. Частое использование данной стратегии может приводить к переходу конфликта в хроническое состояние, кроме того, влияет на формирование личности ребенка – снижается самооценка, </a:t>
            </a:r>
            <a:r>
              <a:rPr lang="ru-RU" sz="1700" dirty="0" smtClean="0"/>
              <a:t>ухудшается </a:t>
            </a:r>
            <a:r>
              <a:rPr lang="ru-RU" sz="1700" dirty="0"/>
              <a:t>эмоциональное состояние. Избегание и приспособление в конфликтных ситуациях используются родителями редко (по 5,5% ответов).</a:t>
            </a:r>
          </a:p>
        </p:txBody>
      </p:sp>
    </p:spTree>
    <p:extLst>
      <p:ext uri="{BB962C8B-B14F-4D97-AF65-F5344CB8AC3E}">
        <p14:creationId xmlns:p14="http://schemas.microsoft.com/office/powerpoint/2010/main" val="45736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8435280" cy="6213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/>
              <a:t>Подросткам была предложена </a:t>
            </a:r>
            <a:r>
              <a:rPr lang="ru-RU" sz="2200" b="1" dirty="0" smtClean="0"/>
              <a:t>«Семейная </a:t>
            </a:r>
            <a:r>
              <a:rPr lang="ru-RU" sz="2200" b="1" dirty="0" err="1" smtClean="0"/>
              <a:t>социограмма</a:t>
            </a:r>
            <a:r>
              <a:rPr lang="ru-RU" sz="2200" b="1" dirty="0" smtClean="0"/>
              <a:t>». </a:t>
            </a:r>
          </a:p>
          <a:p>
            <a:pPr>
              <a:buNone/>
            </a:pPr>
            <a:r>
              <a:rPr lang="ru-RU" sz="2200" b="1" dirty="0" smtClean="0"/>
              <a:t>Цель</a:t>
            </a:r>
            <a:r>
              <a:rPr lang="ru-RU" sz="2200" dirty="0" smtClean="0"/>
              <a:t>: выявить положение субъекта в системе межличностных отношений; изучить характер коммуникаций в семье – прямой или опосредованный.</a:t>
            </a:r>
          </a:p>
          <a:p>
            <a:pPr>
              <a:buNone/>
            </a:pPr>
            <a:r>
              <a:rPr lang="ru-RU" sz="2200" b="1" dirty="0" smtClean="0"/>
              <a:t>Результаты</a:t>
            </a:r>
            <a:r>
              <a:rPr lang="ru-RU" sz="2200" dirty="0" smtClean="0"/>
              <a:t> интерпретации семейной </a:t>
            </a:r>
            <a:r>
              <a:rPr lang="ru-RU" sz="2200" dirty="0" err="1" smtClean="0"/>
              <a:t>социограммы</a:t>
            </a:r>
            <a:r>
              <a:rPr lang="ru-RU" sz="2200" dirty="0" smtClean="0"/>
              <a:t>:</a:t>
            </a:r>
          </a:p>
          <a:p>
            <a:pPr lvl="0"/>
            <a:r>
              <a:rPr lang="ru-RU" sz="2200" dirty="0" smtClean="0"/>
              <a:t>50% детей не ощущают эмоциональной взаимосвязи в семье</a:t>
            </a:r>
          </a:p>
          <a:p>
            <a:pPr lvl="0"/>
            <a:r>
              <a:rPr lang="ru-RU" sz="2200" dirty="0" smtClean="0"/>
              <a:t>27% общаются с членами опосредованно, через наиболее приятного им члена семьи</a:t>
            </a:r>
          </a:p>
          <a:p>
            <a:pPr lvl="0"/>
            <a:r>
              <a:rPr lang="ru-RU" sz="2200" dirty="0" smtClean="0"/>
              <a:t>20% выделили в своей семье подсистемы: мама – папа, брат – сестра, мама – дочь, папа – сын, мама – сын и др.</a:t>
            </a:r>
          </a:p>
          <a:p>
            <a:pPr lvl="0"/>
            <a:r>
              <a:rPr lang="ru-RU" sz="2200" dirty="0" smtClean="0"/>
              <a:t>3% детей обладают низкой самооценкой в семье и не принимаются остальными членами семьи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200"/>
                            </p:stCondLst>
                            <p:childTnLst>
                              <p:par>
                                <p:cTn id="1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3400"/>
                            </p:stCondLst>
                            <p:childTnLst>
                              <p:par>
                                <p:cTn id="2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9000"/>
                            </p:stCondLst>
                            <p:childTnLst>
                              <p:par>
                                <p:cTn id="3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6600"/>
                            </p:stCondLst>
                            <p:childTnLst>
                              <p:par>
                                <p:cTn id="4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6100"/>
                            </p:stCondLst>
                            <p:childTnLst>
                              <p:par>
                                <p:cTn id="4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900" dirty="0" smtClean="0"/>
              <a:t>Полученные данные позволили сделать </a:t>
            </a:r>
            <a:r>
              <a:rPr lang="ru-RU" sz="2900" b="1" dirty="0" smtClean="0"/>
              <a:t>вывод,</a:t>
            </a:r>
            <a:r>
              <a:rPr lang="ru-RU" sz="2900" dirty="0" smtClean="0"/>
              <a:t> что </a:t>
            </a:r>
            <a:r>
              <a:rPr lang="ru-RU" sz="2900" b="1" dirty="0" smtClean="0"/>
              <a:t>благополучие семьи зависит</a:t>
            </a:r>
            <a:r>
              <a:rPr lang="ru-RU" sz="2900" dirty="0" smtClean="0"/>
              <a:t> не от структуры семьи, а </a:t>
            </a:r>
            <a:r>
              <a:rPr lang="ru-RU" sz="2900" b="1" dirty="0" smtClean="0"/>
              <a:t>от типов внутрисемейного воспитания</a:t>
            </a:r>
            <a:r>
              <a:rPr lang="ru-RU" sz="2900" dirty="0" smtClean="0"/>
              <a:t>. </a:t>
            </a:r>
          </a:p>
          <a:p>
            <a:pPr>
              <a:buNone/>
            </a:pPr>
            <a:r>
              <a:rPr lang="ru-RU" sz="2900" b="1" dirty="0"/>
              <a:t>С</a:t>
            </a:r>
            <a:r>
              <a:rPr lang="ru-RU" sz="2900" b="1" dirty="0" smtClean="0"/>
              <a:t>ледующий этап исследования </a:t>
            </a:r>
            <a:r>
              <a:rPr lang="ru-RU" sz="2900" dirty="0" smtClean="0"/>
              <a:t>– изучение типов воспитания в семьях с использованием опросника для родителей «Анализ семейных взаимоотношений». </a:t>
            </a:r>
          </a:p>
          <a:p>
            <a:pPr>
              <a:buNone/>
            </a:pPr>
            <a:r>
              <a:rPr lang="ru-RU" sz="2900" b="1" dirty="0" smtClean="0"/>
              <a:t>Цели: </a:t>
            </a:r>
          </a:p>
          <a:p>
            <a:r>
              <a:rPr lang="ru-RU" sz="2900" dirty="0" smtClean="0"/>
              <a:t>определить различные нарушения процесса воспитания; </a:t>
            </a:r>
          </a:p>
          <a:p>
            <a:r>
              <a:rPr lang="ru-RU" sz="2900" dirty="0" smtClean="0"/>
              <a:t>выявить тип негармоничного </a:t>
            </a:r>
            <a:r>
              <a:rPr lang="ru-RU" sz="2900" dirty="0" err="1" smtClean="0"/>
              <a:t>паталогизирующего</a:t>
            </a:r>
            <a:r>
              <a:rPr lang="ru-RU" sz="2900" dirty="0" smtClean="0"/>
              <a:t> воспитания; </a:t>
            </a:r>
          </a:p>
          <a:p>
            <a:r>
              <a:rPr lang="ru-RU" sz="2900" dirty="0" smtClean="0"/>
              <a:t>установить некоторые психологические причины этих нарушений. </a:t>
            </a:r>
          </a:p>
          <a:p>
            <a:pPr>
              <a:buNone/>
            </a:pPr>
            <a:r>
              <a:rPr lang="ru-RU" sz="2900" dirty="0" smtClean="0"/>
              <a:t>В результате проведенной работы, были получены следующие результаты:</a:t>
            </a:r>
          </a:p>
          <a:p>
            <a:pPr>
              <a:buNone/>
            </a:pPr>
            <a:r>
              <a:rPr lang="ru-RU" sz="2900" dirty="0" smtClean="0"/>
              <a:t>В опрошенных семьях присутствуют самые различные типы воспитания: </a:t>
            </a:r>
          </a:p>
          <a:p>
            <a:pPr>
              <a:buNone/>
            </a:pPr>
            <a:r>
              <a:rPr lang="ru-RU" sz="2900" dirty="0" smtClean="0"/>
              <a:t>- Потворствующая </a:t>
            </a:r>
            <a:r>
              <a:rPr lang="ru-RU" sz="2900" dirty="0" err="1" smtClean="0"/>
              <a:t>гиперпротекция</a:t>
            </a:r>
            <a:r>
              <a:rPr lang="ru-RU" sz="2900" dirty="0" smtClean="0"/>
              <a:t> – 15%</a:t>
            </a:r>
          </a:p>
          <a:p>
            <a:pPr>
              <a:buNone/>
            </a:pPr>
            <a:r>
              <a:rPr lang="ru-RU" sz="2900" dirty="0" smtClean="0"/>
              <a:t>- Жестокое обращение – 5%</a:t>
            </a:r>
          </a:p>
          <a:p>
            <a:pPr>
              <a:buNone/>
            </a:pPr>
            <a:r>
              <a:rPr lang="ru-RU" sz="2900" dirty="0" smtClean="0"/>
              <a:t>- </a:t>
            </a:r>
            <a:r>
              <a:rPr lang="ru-RU" sz="2900" dirty="0" err="1" smtClean="0"/>
              <a:t>Гиперпротекция</a:t>
            </a:r>
            <a:r>
              <a:rPr lang="ru-RU" sz="2900" dirty="0" smtClean="0"/>
              <a:t> – 10%</a:t>
            </a:r>
          </a:p>
          <a:p>
            <a:pPr>
              <a:buNone/>
            </a:pPr>
            <a:r>
              <a:rPr lang="ru-RU" sz="2900" dirty="0" smtClean="0"/>
              <a:t>- Неустойчивый стиль воспитания – 10%</a:t>
            </a:r>
          </a:p>
          <a:p>
            <a:pPr>
              <a:buNone/>
            </a:pPr>
            <a:r>
              <a:rPr lang="ru-RU" sz="2900" dirty="0" smtClean="0"/>
              <a:t>- Повышенная моральная ответственность – 10%</a:t>
            </a:r>
          </a:p>
          <a:p>
            <a:pPr>
              <a:buNone/>
            </a:pPr>
            <a:r>
              <a:rPr lang="ru-RU" sz="2900" dirty="0" smtClean="0"/>
              <a:t>- Недостаточность требований-запретов к ребенку – 15%</a:t>
            </a:r>
          </a:p>
          <a:p>
            <a:pPr>
              <a:buNone/>
            </a:pPr>
            <a:r>
              <a:rPr lang="ru-RU" sz="2900" dirty="0" smtClean="0"/>
              <a:t>- Эмоциональное отвержение – 25%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3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9000"/>
                            </p:stCondLst>
                            <p:childTnLst>
                              <p:par>
                                <p:cTn id="5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3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2000"/>
                            </p:stCondLst>
                            <p:childTnLst>
                              <p:par>
                                <p:cTn id="6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3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8817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/>
              <a:t>II</a:t>
            </a:r>
            <a:r>
              <a:rPr lang="ru-RU" sz="2000" b="1" dirty="0"/>
              <a:t> этап – формирующий эксперимент. </a:t>
            </a:r>
            <a:endParaRPr lang="ru-RU" sz="2000" b="1" dirty="0" smtClean="0"/>
          </a:p>
          <a:p>
            <a:pPr>
              <a:buNone/>
            </a:pPr>
            <a:r>
              <a:rPr lang="ru-RU" sz="2000" dirty="0" smtClean="0"/>
              <a:t>На </a:t>
            </a:r>
            <a:r>
              <a:rPr lang="ru-RU" sz="2000" dirty="0"/>
              <a:t>основании полученной характеристики семей и общей программы </a:t>
            </a:r>
            <a:r>
              <a:rPr lang="ru-RU" sz="2000" dirty="0" smtClean="0"/>
              <a:t>был </a:t>
            </a:r>
            <a:r>
              <a:rPr lang="ru-RU" sz="2000" dirty="0"/>
              <a:t>составлен и реализован план работы с многодетными семьями</a:t>
            </a:r>
            <a:r>
              <a:rPr lang="ru-RU" sz="2000" dirty="0" smtClean="0"/>
              <a:t>.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III</a:t>
            </a:r>
            <a:r>
              <a:rPr lang="ru-RU" sz="2000" b="1" dirty="0" smtClean="0"/>
              <a:t> </a:t>
            </a:r>
            <a:r>
              <a:rPr lang="ru-RU" sz="2000" b="1" dirty="0"/>
              <a:t>этап </a:t>
            </a:r>
            <a:r>
              <a:rPr lang="ru-RU" sz="2000" b="1" dirty="0" smtClean="0"/>
              <a:t>эксперимента </a:t>
            </a:r>
            <a:r>
              <a:rPr lang="ru-RU" sz="2000" b="1" dirty="0"/>
              <a:t>– контрольный. </a:t>
            </a:r>
            <a:endParaRPr lang="ru-RU" sz="2000" b="1" dirty="0" smtClean="0"/>
          </a:p>
          <a:p>
            <a:pPr>
              <a:buNone/>
            </a:pPr>
            <a:r>
              <a:rPr lang="ru-RU" sz="2000" dirty="0" smtClean="0"/>
              <a:t>После </a:t>
            </a:r>
            <a:r>
              <a:rPr lang="ru-RU" sz="2000" dirty="0"/>
              <a:t>осуществления коррекционной работы с неблагополучными семьями по программе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социально-педагогической </a:t>
            </a:r>
            <a:r>
              <a:rPr lang="ru-RU" sz="2000" dirty="0"/>
              <a:t>помощи детям из неблагополучных семей </a:t>
            </a:r>
            <a:r>
              <a:rPr lang="ru-RU" sz="2000" dirty="0" smtClean="0"/>
              <a:t>была продиагностирована динамика </a:t>
            </a:r>
            <a:r>
              <a:rPr lang="ru-RU" sz="2000" dirty="0"/>
              <a:t>изменений. 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Результаты: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"/>
            </a:pPr>
            <a:r>
              <a:rPr lang="ru-RU" sz="2000" dirty="0" smtClean="0"/>
              <a:t>20 </a:t>
            </a:r>
            <a:r>
              <a:rPr lang="ru-RU" sz="2000" dirty="0"/>
              <a:t>% семей почти полностью ликвидировали признаки </a:t>
            </a:r>
            <a:r>
              <a:rPr lang="ru-RU" sz="2000" dirty="0" smtClean="0"/>
              <a:t>неблагополучия;</a:t>
            </a:r>
            <a:endParaRPr lang="ru-RU" sz="2000" dirty="0"/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"/>
            </a:pPr>
            <a:r>
              <a:rPr lang="ru-RU" sz="2000" dirty="0"/>
              <a:t>15% осознали и приняли факт неблагополучия своей семьи, готовы к взаимодействию для устранения проблем;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"/>
            </a:pPr>
            <a:r>
              <a:rPr lang="ru-RU" sz="2000" dirty="0"/>
              <a:t>10% прислушались к рекомендациям и советам, касающимся психологического климата в семье и стали периодически обращаться за помощью в виде индивидуальных консультаций.</a:t>
            </a:r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62096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94096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3.1 Практические рекомендации социальному педагогу по работе с многодетными семьями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277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На основе проведенного исследования можно дать следующие практические рекомендации социальному педагогу: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О</a:t>
            </a:r>
            <a:r>
              <a:rPr lang="ru-RU" dirty="0" smtClean="0"/>
              <a:t>владеть теоретическими положениями в области проблемы семьи вообще и, в частности, многодетной семьи.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Знать законодательные документы федерального и регионального значения по вопросам семьи и семейного воспитания.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Четко выявить в конкретном учебном заведении количество многодетных семей, их основные «болевые» проблемы, трудности. Своевременно выявить и организовать работу с семьей, в которой есть «трудный» подросток.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Наметить комплекс эффективных мер по социально-педагогической помощи многодетным семьям.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Организовывать встречи родителей со специалистами-психологами, медицинскими работниками и работниками правоохранительных органов по решению проблем организации труда и быта, здорового образа жизни.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Организовать правовое, медицинское, педагогическое просвещение родителей.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Проводить психологическую коррекцию семейных отношений в процессе семейного психологического консультирования. Оказывать психотерапевтическая помощь матерям и другим членам семьи.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Введение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34920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600" i="1" dirty="0" smtClean="0"/>
              <a:t>Самое важное в жизни человека – это семья. В семье ребенок растет, познает окружающий мир, постепенно становиться взрослым, создает свою, собственную семью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r>
              <a:rPr lang="ru-RU" sz="3600" b="1" dirty="0" smtClean="0"/>
              <a:t>Цель дипломного проекта: </a:t>
            </a:r>
            <a:r>
              <a:rPr lang="ru-RU" sz="3600" dirty="0" smtClean="0"/>
              <a:t>выявить основные проблемы современной многодетной семьи.</a:t>
            </a:r>
          </a:p>
          <a:p>
            <a:pPr marL="0" indent="0">
              <a:buNone/>
            </a:pPr>
            <a:r>
              <a:rPr lang="ru-RU" sz="3600" b="1" dirty="0" smtClean="0"/>
              <a:t>Объект исследования: </a:t>
            </a:r>
            <a:r>
              <a:rPr lang="ru-RU" sz="3600" dirty="0" smtClean="0"/>
              <a:t>многодетные семьи.</a:t>
            </a:r>
          </a:p>
          <a:p>
            <a:pPr marL="0" indent="0">
              <a:buNone/>
            </a:pPr>
            <a:r>
              <a:rPr lang="ru-RU" sz="3600" b="1" dirty="0" smtClean="0"/>
              <a:t>Предмет исследования: </a:t>
            </a:r>
            <a:r>
              <a:rPr lang="ru-RU" sz="3600" dirty="0" smtClean="0"/>
              <a:t>деятельность социального педагога по оказанию эффективной помощи многодетным семьям.</a:t>
            </a:r>
          </a:p>
          <a:p>
            <a:pPr marL="0" indent="0">
              <a:buNone/>
            </a:pPr>
            <a:r>
              <a:rPr lang="ru-RU" sz="3600" b="1" dirty="0" smtClean="0"/>
              <a:t>Задачи исследования:</a:t>
            </a:r>
          </a:p>
          <a:p>
            <a:pPr lvl="0"/>
            <a:r>
              <a:rPr lang="ru-RU" sz="3600" dirty="0" smtClean="0"/>
              <a:t>теоретический анализ социально-педагогической литературы по теме исследования.</a:t>
            </a:r>
          </a:p>
          <a:p>
            <a:pPr lvl="0"/>
            <a:r>
              <a:rPr lang="ru-RU" sz="3600" dirty="0" smtClean="0"/>
              <a:t>раскрыть понятия «семья», «многодетная семья»; основные функции семьи.</a:t>
            </a:r>
          </a:p>
          <a:p>
            <a:pPr lvl="0"/>
            <a:r>
              <a:rPr lang="ru-RU" sz="3600" dirty="0" smtClean="0"/>
              <a:t>проанализировать и обобщить опыт работы социального педагога с многодетной семьей (на базе средней общеобразовательной школы № 4).</a:t>
            </a:r>
          </a:p>
          <a:p>
            <a:pPr lvl="0"/>
            <a:r>
              <a:rPr lang="ru-RU" sz="3600" dirty="0" smtClean="0"/>
              <a:t>разработать практические рекомендации социальному педагогу.</a:t>
            </a:r>
          </a:p>
          <a:p>
            <a:pPr algn="ctr">
              <a:buNone/>
            </a:pPr>
            <a:endParaRPr lang="ru-RU" sz="28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96944" cy="6336704"/>
          </a:xfrm>
        </p:spPr>
        <p:txBody>
          <a:bodyPr>
            <a:normAutofit fontScale="70000" lnSpcReduction="20000"/>
          </a:bodyPr>
          <a:lstStyle/>
          <a:p>
            <a:pPr marL="457200" lvl="0" indent="-457200">
              <a:buFont typeface="+mj-lt"/>
              <a:buAutoNum type="arabicPeriod" startAt="8"/>
            </a:pPr>
            <a:r>
              <a:rPr lang="ru-RU" dirty="0" smtClean="0"/>
              <a:t>Способствовать обогащению выбора форм и видов </a:t>
            </a:r>
            <a:r>
              <a:rPr lang="ru-RU" dirty="0" err="1" smtClean="0"/>
              <a:t>досуговой</a:t>
            </a:r>
            <a:r>
              <a:rPr lang="ru-RU" dirty="0" smtClean="0"/>
              <a:t> деятельности в учебных заведениях и по месту жительства, секции, кружки, «группы встреч». Организация семейных клубов, школ семейной жизни, воскресных школ. Помощь в организации семейного досуга.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ru-RU" dirty="0" smtClean="0"/>
              <a:t>Организовать систему доп. профессионального образования и дополнительного социального образования подростков и молодежи из многодетных семей (курсы лекций по психологии, организация здорового образа жизни, курс планирования карьеры, домоводства, тренинги общения, группы продленного дня в школе или детском саду, педагогическая, медицинская и психологическая консультации).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ru-RU" dirty="0" smtClean="0"/>
              <a:t>Наблюдать за здоровьем всех членов семьи, оказывать помощь в укреплении здоровья.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ru-RU" dirty="0" smtClean="0"/>
              <a:t>Оказывать помощь в разрешении конфликтных ситуаций в семье. Вести учет и предупреждение асоциально-аморального поведения родителей.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ru-RU" dirty="0" smtClean="0"/>
              <a:t>Обеспечить постоянное взаимодействие с родителями и родственниками ребенка в период его пребывания в службах временного пребывания детей. Связь с педагогическим коллективом (детские приемники, приюты, стационары).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ru-RU" dirty="0" smtClean="0"/>
              <a:t>Взаимодействовать с учреждениями постоянного пребывания детей и подростков (детские дома, семейные детские дома, органы опеки и попечительства, дома ребенка).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ru-RU" dirty="0" smtClean="0"/>
              <a:t>Налаживать взаимодействие и контакты школьного педагогического коллектива с семьей.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ru-RU" dirty="0" smtClean="0"/>
              <a:t>Налаживать благотворительную помощь многодетной семье.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0"/>
                            </p:stCondLst>
                            <p:childTnLst>
                              <p:par>
                                <p:cTn id="20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0"/>
                            </p:stCondLst>
                            <p:childTnLst>
                              <p:par>
                                <p:cTn id="2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0"/>
                            </p:stCondLst>
                            <p:childTnLst>
                              <p:par>
                                <p:cTn id="30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0"/>
                            </p:stCondLst>
                            <p:childTnLst>
                              <p:par>
                                <p:cTn id="3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0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36904" cy="58092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Заключение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19256" cy="55652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Одна из главных проблем многодетных семей – финансовая или материально-бытовая. Многодетная семья также нуждается в педагогической помощи, при этом важно учитывать особенности условий семейного воспитания, направленность этой помощи на формирование у родителей педагогических знаний и умений эффективно их использовать. </a:t>
            </a:r>
          </a:p>
          <a:p>
            <a:pPr>
              <a:buNone/>
            </a:pPr>
            <a:r>
              <a:rPr lang="ru-RU" dirty="0" smtClean="0"/>
              <a:t>Социальному педагогу приходится сталкиваться с различными типами семей. Но </a:t>
            </a:r>
            <a:r>
              <a:rPr lang="ru-RU" b="1" dirty="0" smtClean="0"/>
              <a:t>первоочередная задача социального педагога </a:t>
            </a:r>
            <a:r>
              <a:rPr lang="ru-RU" dirty="0" smtClean="0"/>
              <a:t>в работе с многодетной семьей, это </a:t>
            </a:r>
            <a:r>
              <a:rPr lang="ru-RU" b="1" dirty="0" smtClean="0"/>
              <a:t>разрешение кризисных ситуаций</a:t>
            </a:r>
            <a:r>
              <a:rPr lang="ru-RU" dirty="0" smtClean="0"/>
              <a:t>, которые чаще всего встречаются в семьях, в которых не обеспечиваются условия для развития каждого члена семьи.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Список литературы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568952" cy="556523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1600" dirty="0" err="1" smtClean="0"/>
              <a:t>Агильдиева</a:t>
            </a:r>
            <a:r>
              <a:rPr lang="ru-RU" sz="1600" dirty="0" smtClean="0"/>
              <a:t>, Е.Ф, </a:t>
            </a:r>
            <a:r>
              <a:rPr lang="ru-RU" sz="1600" dirty="0" err="1" smtClean="0"/>
              <a:t>Сенельников</a:t>
            </a:r>
            <a:r>
              <a:rPr lang="ru-RU" sz="1600" dirty="0" smtClean="0"/>
              <a:t>, А.Б. Многодетная семья в современной России</a:t>
            </a:r>
          </a:p>
          <a:p>
            <a:pPr lvl="0"/>
            <a:r>
              <a:rPr lang="ru-RU" sz="1600" dirty="0" smtClean="0"/>
              <a:t>Алексеева Л.С. Повышение компетентности социального педагога: методы работы с семьей группы риска. </a:t>
            </a:r>
          </a:p>
          <a:p>
            <a:pPr lvl="0"/>
            <a:r>
              <a:rPr lang="ru-RU" sz="1600" dirty="0" smtClean="0"/>
              <a:t>Антонов А.И., Лебедь О.Л., Соколов А.А. Образ жизни многодетных семей в России (предварительный анализ Всероссийского анкетирования, 2007).// </a:t>
            </a:r>
            <a:r>
              <a:rPr lang="ru-RU" sz="1600" dirty="0" smtClean="0">
                <a:hlinkClick r:id="rId2"/>
              </a:rPr>
              <a:t>http://mnogodetki.ru</a:t>
            </a:r>
            <a:endParaRPr lang="ru-RU" sz="1600" dirty="0" smtClean="0"/>
          </a:p>
          <a:p>
            <a:pPr lvl="0"/>
            <a:r>
              <a:rPr lang="ru-RU" sz="1600" dirty="0" smtClean="0"/>
              <a:t>Артамонова Е. И., </a:t>
            </a:r>
            <a:r>
              <a:rPr lang="ru-RU" sz="1600" dirty="0" err="1" smtClean="0"/>
              <a:t>Екжанова</a:t>
            </a:r>
            <a:r>
              <a:rPr lang="ru-RU" sz="1600" dirty="0" smtClean="0"/>
              <a:t> Е. В., Зырянова Е. В. и др.// ред. Е. Г. </a:t>
            </a:r>
            <a:r>
              <a:rPr lang="ru-RU" sz="1600" dirty="0" err="1" smtClean="0"/>
              <a:t>Силяева</a:t>
            </a:r>
            <a:r>
              <a:rPr lang="ru-RU" sz="1600" dirty="0" smtClean="0"/>
              <a:t>.  Психология семейных отношений с основами семейного консультирования</a:t>
            </a:r>
          </a:p>
          <a:p>
            <a:pPr lvl="0"/>
            <a:r>
              <a:rPr lang="ru-RU" sz="1600" dirty="0" err="1" smtClean="0"/>
              <a:t>Бочарова</a:t>
            </a:r>
            <a:r>
              <a:rPr lang="ru-RU" sz="1600" dirty="0" smtClean="0"/>
              <a:t>, Н.И., Тихонова, О.Г. Организация досуга детей в семье: учеб. </a:t>
            </a:r>
            <a:r>
              <a:rPr lang="ru-RU" sz="1600" dirty="0" err="1" smtClean="0"/>
              <a:t>пособ</a:t>
            </a:r>
            <a:r>
              <a:rPr lang="ru-RU" sz="1600" dirty="0" smtClean="0"/>
              <a:t>. для студ. </a:t>
            </a:r>
            <a:r>
              <a:rPr lang="ru-RU" sz="1600" dirty="0" err="1" smtClean="0"/>
              <a:t>высш</a:t>
            </a:r>
            <a:r>
              <a:rPr lang="ru-RU" sz="1600" dirty="0" smtClean="0"/>
              <a:t>. </a:t>
            </a:r>
            <a:r>
              <a:rPr lang="ru-RU" sz="1600" dirty="0" err="1" smtClean="0"/>
              <a:t>пед</a:t>
            </a:r>
            <a:r>
              <a:rPr lang="ru-RU" sz="1600" dirty="0" smtClean="0"/>
              <a:t>. учеб. заведений</a:t>
            </a:r>
          </a:p>
          <a:p>
            <a:pPr lvl="0"/>
            <a:r>
              <a:rPr lang="ru-RU" sz="1600" dirty="0" smtClean="0"/>
              <a:t>Методика и технологии работы социального педагога: учебное пособие для студ. </a:t>
            </a:r>
            <a:r>
              <a:rPr lang="ru-RU" sz="1600" dirty="0" err="1"/>
              <a:t>в</a:t>
            </a:r>
            <a:r>
              <a:rPr lang="ru-RU" sz="1600" dirty="0" err="1" smtClean="0"/>
              <a:t>ысш</a:t>
            </a:r>
            <a:r>
              <a:rPr lang="ru-RU" sz="1600" dirty="0" smtClean="0"/>
              <a:t>. учеб. заведений</a:t>
            </a:r>
          </a:p>
          <a:p>
            <a:pPr lvl="0"/>
            <a:r>
              <a:rPr lang="ru-RU" sz="1600" dirty="0" smtClean="0"/>
              <a:t>Методика и технологии работы социального педагога: учебное пособие для студентов </a:t>
            </a:r>
            <a:r>
              <a:rPr lang="ru-RU" sz="1600" dirty="0" err="1" smtClean="0"/>
              <a:t>пед</a:t>
            </a:r>
            <a:r>
              <a:rPr lang="ru-RU" sz="1600" dirty="0" smtClean="0"/>
              <a:t>. училищ и колледжей</a:t>
            </a:r>
          </a:p>
          <a:p>
            <a:pPr lvl="0"/>
            <a:r>
              <a:rPr lang="ru-RU" sz="1600" dirty="0" err="1"/>
              <a:t>Шеляг</a:t>
            </a:r>
            <a:r>
              <a:rPr lang="ru-RU" sz="1600" dirty="0"/>
              <a:t> Т. Социальный статус многодетных семей и их способность к самопомощи // Социальная педагогика, 2005. - №</a:t>
            </a:r>
            <a:r>
              <a:rPr lang="ru-RU" sz="1600" dirty="0" smtClean="0"/>
              <a:t>1</a:t>
            </a:r>
          </a:p>
          <a:p>
            <a:pPr lvl="0"/>
            <a:r>
              <a:rPr lang="ru-RU" sz="1600" dirty="0" smtClean="0"/>
              <a:t>Шнейдер </a:t>
            </a:r>
            <a:r>
              <a:rPr lang="ru-RU" sz="1600" dirty="0"/>
              <a:t>Л.Б. Семейная психология: Учебное пособие для студентов вузов. 2-е изд. – М: Академический проспект; </a:t>
            </a:r>
            <a:r>
              <a:rPr lang="ru-RU" sz="1600" dirty="0" err="1"/>
              <a:t>Егатеринбург</a:t>
            </a:r>
            <a:r>
              <a:rPr lang="ru-RU" sz="1600" dirty="0"/>
              <a:t>: Деловая книга, </a:t>
            </a:r>
            <a:r>
              <a:rPr lang="ru-RU" sz="1600" dirty="0" smtClean="0"/>
              <a:t>2006</a:t>
            </a:r>
          </a:p>
          <a:p>
            <a:pPr lvl="0"/>
            <a:r>
              <a:rPr lang="ru-RU" sz="1600" dirty="0" smtClean="0"/>
              <a:t>Шнейдер </a:t>
            </a:r>
            <a:r>
              <a:rPr lang="ru-RU" sz="1600" dirty="0"/>
              <a:t>Л.Б. Психология семейных отношений. Курс лекций. — М.: Апрель-Пресс, Изд-во ЭКСМО-Пресс, </a:t>
            </a:r>
            <a:r>
              <a:rPr lang="ru-RU" sz="1600" dirty="0" smtClean="0"/>
              <a:t>2000</a:t>
            </a:r>
            <a:endParaRPr lang="ru-RU" sz="1600" dirty="0"/>
          </a:p>
          <a:p>
            <a:pPr lvl="0"/>
            <a:endParaRPr lang="ru-RU" sz="1600" dirty="0" smtClean="0"/>
          </a:p>
          <a:p>
            <a:pPr lvl="0"/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7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000"/>
                            </p:stCondLst>
                            <p:childTnLst>
                              <p:par>
                                <p:cTn id="22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7000"/>
                            </p:stCondLst>
                            <p:childTnLst>
                              <p:par>
                                <p:cTn id="27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000"/>
                            </p:stCondLst>
                            <p:childTnLst>
                              <p:par>
                                <p:cTn id="32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7000"/>
                            </p:stCondLst>
                            <p:childTnLst>
                              <p:par>
                                <p:cTn id="37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2000"/>
                            </p:stCondLst>
                            <p:childTnLst>
                              <p:par>
                                <p:cTn id="42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0114-114-Mnogodetnaja-semj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88640"/>
            <a:ext cx="7795592" cy="6336704"/>
          </a:xfrm>
          <a:gradFill>
            <a:gsLst>
              <a:gs pos="14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</a:gradFill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21014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Глава 1. Многодетная семья как объект социальной работы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На протяжении последних ста лет в России произошли огромные изменения в уровне рождаемости, отражающие переход от традиционного к новому, современному типу репродуктивного поведения. Сегодня многодетность является скорее исключением из общего правила для подавляющего количества регионов России.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1.1 Эволюция семьи в России</a:t>
            </a:r>
            <a:endParaRPr lang="ru-RU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>Дореволюционная Россия- страна очень высокой рождаемости, патриархальные устои русской жизни, систему традиций, отношений, ценностей и норм поведения. После отмены крепостного права рождаемость  изменилась.</a:t>
            </a:r>
          </a:p>
          <a:p>
            <a:pPr>
              <a:buNone/>
            </a:pPr>
            <a:r>
              <a:rPr lang="ru-RU" dirty="0" smtClean="0"/>
              <a:t>Резкое падение рождаемости в начале 90-х годов породило мнение, что главной причиной этого был экономический и политический кризис.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99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3100"/>
                            </p:stCondLst>
                            <p:childTnLst>
                              <p:par>
                                <p:cTn id="2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23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3813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200" b="1" dirty="0" smtClean="0">
                <a:solidFill>
                  <a:schemeClr val="tx2"/>
                </a:solidFill>
                <a:latin typeface="+mj-lt"/>
              </a:rPr>
              <a:t>1. 2 Понятие </a:t>
            </a:r>
            <a:r>
              <a:rPr lang="ru-RU" sz="2200" b="1" dirty="0">
                <a:solidFill>
                  <a:schemeClr val="tx2"/>
                </a:solidFill>
                <a:latin typeface="+mj-lt"/>
              </a:rPr>
              <a:t>и типология многодетных семей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/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91264" cy="5421216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b="1" dirty="0" smtClean="0"/>
              <a:t>Многодетной</a:t>
            </a:r>
            <a:r>
              <a:rPr lang="ru-RU" sz="2800" dirty="0" smtClean="0"/>
              <a:t> принято считать семью с 3 и более несовершеннолетними детьми.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 smtClean="0"/>
              <a:t>Зачастую многодетность является не запланированной, а случайной (рождение близнецов либо рождение ребенка в результате неэффективности контрацепции или невозможности в силу состояния здоровья женщины прибегнуть к прерыванию беременности и т.д.).</a:t>
            </a:r>
          </a:p>
          <a:p>
            <a:pPr>
              <a:buNone/>
            </a:pPr>
            <a:r>
              <a:rPr lang="ru-RU" sz="2800" dirty="0" smtClean="0"/>
              <a:t>Все </a:t>
            </a:r>
            <a:r>
              <a:rPr lang="ru-RU" sz="2800" b="1" dirty="0" smtClean="0"/>
              <a:t>многодетные семьи </a:t>
            </a:r>
            <a:r>
              <a:rPr lang="ru-RU" sz="2800" dirty="0" smtClean="0"/>
              <a:t>могут быть распределены </a:t>
            </a:r>
            <a:r>
              <a:rPr lang="ru-RU" sz="2800" b="1" dirty="0" smtClean="0"/>
              <a:t>на три категории:</a:t>
            </a:r>
          </a:p>
          <a:p>
            <a:r>
              <a:rPr lang="ru-RU" sz="2800" dirty="0" smtClean="0"/>
              <a:t>семьи, многодетность в которых запланирована. Такие семьи испытывают много трудностей,, но у родителей имеется мотивация к воспитанию детей;</a:t>
            </a:r>
          </a:p>
          <a:p>
            <a:r>
              <a:rPr lang="ru-RU" sz="2800" dirty="0" smtClean="0"/>
              <a:t>семьи, образовавшиеся в результате второго и последующих браков матери (реже - отца), в которых рождаются новые дети; </a:t>
            </a:r>
          </a:p>
          <a:p>
            <a:pPr marL="266700" indent="0">
              <a:buNone/>
            </a:pPr>
            <a:r>
              <a:rPr lang="ru-RU" sz="2800" dirty="0" smtClean="0"/>
              <a:t>Эти две категории вполне благополучны. Психологическая атмосфера семьи - взаимопонимание, одинаковое видение проблем и способов их решения обоими супругами.</a:t>
            </a:r>
          </a:p>
          <a:p>
            <a:r>
              <a:rPr lang="ru-RU" sz="2800" dirty="0" smtClean="0"/>
              <a:t>неблагополучные многодетные семьи, образующиеся в результате безответственного поведения родителей, иногда на фоне алкоголизма, асоциального образа жизни. 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200" b="1" dirty="0" smtClean="0">
                <a:solidFill>
                  <a:schemeClr val="tx2"/>
                </a:solidFill>
                <a:latin typeface="+mn-lt"/>
              </a:rPr>
              <a:t>1.3 Социально-экономическое </a:t>
            </a:r>
            <a:r>
              <a:rPr lang="ru-RU" sz="2200" b="1" dirty="0">
                <a:solidFill>
                  <a:schemeClr val="tx2"/>
                </a:solidFill>
                <a:latin typeface="+mn-lt"/>
              </a:rPr>
              <a:t>положение многодетных семей в России</a:t>
            </a:r>
            <a:r>
              <a:rPr lang="ru-RU" sz="2000" b="1" dirty="0"/>
              <a:t/>
            </a:r>
            <a:br>
              <a:rPr lang="ru-RU" sz="2000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003232" cy="2448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Многодетной семье приходится сталкиваться как со своими специфическими проблемами, так и со свойственными любой семье. Главная проблема многодетных семей - материальная - с рождением каждого ребенка доход семьи резко уменьшается.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Рисунок 3" descr="2011-pylaeva_4.jpg"/>
          <p:cNvPicPr>
            <a:picLocks noChangeAspect="1"/>
          </p:cNvPicPr>
          <p:nvPr/>
        </p:nvPicPr>
        <p:blipFill>
          <a:blip r:embed="rId2" cstate="print"/>
          <a:srcRect l="10631" t="7875" r="13770"/>
          <a:stretch>
            <a:fillRect/>
          </a:stretch>
        </p:blipFill>
        <p:spPr>
          <a:xfrm>
            <a:off x="2627784" y="2564904"/>
            <a:ext cx="6120680" cy="421196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8640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Глава 2. Деятельность социального педагога по работе с многодетной семьей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496944" cy="5493224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200" dirty="0" smtClean="0"/>
              <a:t>Любая деятельность начинается с изучения исходного состояния, анализа ситуации и проблем, которые ее характеризуют. Без этого невозможно успешно осуществить </a:t>
            </a:r>
            <a:r>
              <a:rPr lang="ru-RU" sz="2200" dirty="0" err="1" smtClean="0"/>
              <a:t>целеполагание</a:t>
            </a:r>
            <a:r>
              <a:rPr lang="ru-RU" sz="2200" dirty="0" smtClean="0"/>
              <a:t>, прогнозирование, планирование и организацию работы.</a:t>
            </a:r>
          </a:p>
          <a:p>
            <a:pPr>
              <a:spcBef>
                <a:spcPts val="0"/>
              </a:spcBef>
              <a:buNone/>
            </a:pPr>
            <a:r>
              <a:rPr lang="ru-RU" sz="2200" dirty="0" smtClean="0"/>
              <a:t> </a:t>
            </a:r>
            <a:r>
              <a:rPr lang="ru-RU" sz="2200" b="1" dirty="0" smtClean="0"/>
              <a:t>Объектом</a:t>
            </a:r>
            <a:r>
              <a:rPr lang="ru-RU" sz="2200" dirty="0" smtClean="0"/>
              <a:t> воздействия социального педагога могут быть </a:t>
            </a:r>
            <a:r>
              <a:rPr lang="ru-RU" sz="2200" b="1" dirty="0" smtClean="0"/>
              <a:t>ребенок </a:t>
            </a:r>
            <a:r>
              <a:rPr lang="ru-RU" sz="2200" dirty="0" smtClean="0"/>
              <a:t>в семье, </a:t>
            </a:r>
            <a:r>
              <a:rPr lang="ru-RU" sz="2200" b="1" dirty="0" smtClean="0"/>
              <a:t>взрослые</a:t>
            </a:r>
            <a:r>
              <a:rPr lang="ru-RU" sz="2200" dirty="0" smtClean="0"/>
              <a:t> члены семьи и сама многодетная </a:t>
            </a:r>
            <a:r>
              <a:rPr lang="ru-RU" sz="2200" b="1" dirty="0" smtClean="0"/>
              <a:t>семья в целом,</a:t>
            </a:r>
            <a:r>
              <a:rPr lang="ru-RU" sz="2200" dirty="0" smtClean="0"/>
              <a:t> как коллектив.</a:t>
            </a:r>
          </a:p>
          <a:p>
            <a:pPr algn="ctr">
              <a:spcBef>
                <a:spcPts val="0"/>
              </a:spcBef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2.1 Основные составляющие деятельности социального педагога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200" dirty="0" smtClean="0"/>
              <a:t>Деятельность социального педагога с многодетной семьей включает три основных составляющих социально-педагогической помощи: образовательную, психологическую, посредническую.</a:t>
            </a:r>
          </a:p>
          <a:p>
            <a:pPr algn="ctr">
              <a:buNone/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424936" cy="566936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/>
              <a:t>О</a:t>
            </a:r>
            <a:r>
              <a:rPr lang="ru-RU" sz="2200" b="1" dirty="0" smtClean="0"/>
              <a:t>сновные функции в работе с многодетной семьей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147248" cy="5565232"/>
          </a:xfrm>
        </p:spPr>
        <p:txBody>
          <a:bodyPr>
            <a:normAutofit fontScale="92500" lnSpcReduction="1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890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диагностическая (изучение особенности семей и степени влияние микросреды);</a:t>
            </a:r>
            <a:endParaRPr lang="ru-RU" dirty="0" smtClean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890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прогностическая (моделирование воспитывающей ситуации с учетом диагностик семьи);</a:t>
            </a:r>
            <a:endParaRPr lang="ru-RU" dirty="0" smtClean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890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организационно-коммуникативная (психолого-педагогическое просвещение родителей, организация общения);</a:t>
            </a:r>
            <a:endParaRPr lang="ru-RU" dirty="0" smtClean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890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правозащитная (поддержка семей в защите прав, свобод, социальных гарантий);</a:t>
            </a:r>
            <a:endParaRPr lang="ru-RU" dirty="0" smtClean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890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предупредительно-профилактическая (профилактика </a:t>
            </a:r>
            <a:r>
              <a:rPr lang="ru-RU" dirty="0" err="1" smtClean="0">
                <a:ea typeface="Times New Roman" pitchFamily="18" charset="0"/>
                <a:cs typeface="Arial" pitchFamily="34" charset="0"/>
              </a:rPr>
              <a:t>девиантного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 поведения );</a:t>
            </a:r>
            <a:endParaRPr lang="ru-RU" dirty="0" smtClean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890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социально-бытовая (оказание нуждающимся семьям материальной помощи);</a:t>
            </a:r>
            <a:endParaRPr lang="ru-RU" dirty="0" smtClean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890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социально-психологическая (осуществление не отложной психологической помощи);</a:t>
            </a:r>
            <a:endParaRPr lang="ru-RU" dirty="0" smtClean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890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организаторская (обеспечение культурно–досуговой, спортивно-оздоровительной деятельности, технического и художественного творчества для семей).</a:t>
            </a:r>
            <a:endParaRPr lang="ru-RU" dirty="0" smtClean="0"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9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51520" y="332656"/>
            <a:ext cx="8075613" cy="621347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Социальный педагог при работе с семьей выступает в трех основных ролях:</a:t>
            </a:r>
          </a:p>
          <a:p>
            <a:pPr>
              <a:buNone/>
            </a:pPr>
            <a:r>
              <a:rPr lang="ru-RU" b="1" dirty="0" smtClean="0"/>
              <a:t>Советник </a:t>
            </a:r>
            <a:r>
              <a:rPr lang="ru-RU" dirty="0" smtClean="0"/>
              <a:t>— информирует семью о важности и возможности взаимодействия родителей и детей в семье, рассказывает о развитии ребенка, дает педагогические советы по воспитанию детей.</a:t>
            </a:r>
          </a:p>
          <a:p>
            <a:pPr>
              <a:buNone/>
            </a:pPr>
            <a:r>
              <a:rPr lang="ru-RU" b="1" dirty="0" smtClean="0"/>
              <a:t>Консультант</a:t>
            </a:r>
            <a:r>
              <a:rPr lang="ru-RU" dirty="0" smtClean="0"/>
              <a:t> — консультирует по вопросам семейного законодательства; вопросам межличностного взаимодействия в семье; информирует о существующих методах воспитания, ориентированных на конкретную семью; разъясняет родителям способы создания условий, необходимых для нормального раз­вития и воспитания ребенка в семье.</a:t>
            </a:r>
          </a:p>
          <a:p>
            <a:pPr>
              <a:buNone/>
            </a:pPr>
            <a:r>
              <a:rPr lang="ru-RU" b="1" dirty="0" smtClean="0"/>
              <a:t>Защитник</a:t>
            </a:r>
            <a:r>
              <a:rPr lang="ru-RU" dirty="0" smtClean="0"/>
              <a:t> — защищает права ребенка в случае, когда приходится сталкиваться с полной деградацией личности родителей (алкоголизм, наркомания, жестокое отношение к детям) и вытекающими из этого проблемами неустроенности быта, отсутствие внимания, человеческого отношения родителей к детям.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064896" cy="106613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/>
              <a:t>2.2 Основные направления работы </a:t>
            </a:r>
            <a:br>
              <a:rPr lang="ru-RU" sz="2200" b="1" dirty="0" smtClean="0"/>
            </a:br>
            <a:r>
              <a:rPr lang="ru-RU" sz="2200" b="1" dirty="0" smtClean="0"/>
              <a:t> социального педагога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568952" cy="5877272"/>
          </a:xfrm>
        </p:spPr>
        <p:txBody>
          <a:bodyPr>
            <a:normAutofit fontScale="25000" lnSpcReduction="20000"/>
          </a:bodyPr>
          <a:lstStyle/>
          <a:p>
            <a:r>
              <a:rPr lang="ru-RU" sz="6800" dirty="0" smtClean="0"/>
              <a:t>работа по выявлению и учету многодетных семей, </a:t>
            </a:r>
          </a:p>
          <a:p>
            <a:r>
              <a:rPr lang="ru-RU" sz="6800" dirty="0" smtClean="0"/>
              <a:t>определение основных проблем и потребностей семьи;</a:t>
            </a:r>
          </a:p>
          <a:p>
            <a:r>
              <a:rPr lang="ru-RU" sz="6800" dirty="0" smtClean="0"/>
              <a:t>установление основных нормативов в оказании помощи при строго дифференцированном подходе в зависимости от нужд и потребностей семьи в целом и каждого ее члена;</a:t>
            </a:r>
          </a:p>
          <a:p>
            <a:r>
              <a:rPr lang="ru-RU" sz="6800" dirty="0" smtClean="0"/>
              <a:t>помощь в получении различных пособий, льгот, предоставление информации о пособиях и социальных льготах, действующих для многодетных семей;</a:t>
            </a:r>
          </a:p>
          <a:p>
            <a:r>
              <a:rPr lang="ru-RU" sz="6800" dirty="0" smtClean="0"/>
              <a:t>помощь в обеспечении и повышении доходов (трудоустройство, информирование о возможностях, контакты с руководителями предприятий, общественными организациями и т.п.);</a:t>
            </a:r>
          </a:p>
          <a:p>
            <a:r>
              <a:rPr lang="ru-RU" sz="6800" dirty="0" smtClean="0"/>
              <a:t>решение проблем женщины, в том числе эмоционально-психологических;</a:t>
            </a:r>
          </a:p>
          <a:p>
            <a:r>
              <a:rPr lang="ru-RU" sz="6800" dirty="0" smtClean="0"/>
              <a:t>консультирование, педагогическая помощь;</a:t>
            </a:r>
          </a:p>
          <a:p>
            <a:r>
              <a:rPr lang="ru-RU" sz="6800" dirty="0" smtClean="0"/>
              <a:t>социальный патронаж детей, контроль успеваемости и межличностных отношений;</a:t>
            </a:r>
          </a:p>
          <a:p>
            <a:r>
              <a:rPr lang="ru-RU" sz="6800" dirty="0" smtClean="0"/>
              <a:t>контроль использования выделенных детям денег в случае необходимости;</a:t>
            </a:r>
          </a:p>
          <a:p>
            <a:r>
              <a:rPr lang="ru-RU" sz="6800" dirty="0" smtClean="0"/>
              <a:t>наблюдение за состоянием здоровья членов многодетной семьи</a:t>
            </a:r>
            <a:r>
              <a:rPr lang="ru-RU" sz="6800" dirty="0"/>
              <a:t>;</a:t>
            </a:r>
            <a:endParaRPr lang="ru-RU" sz="6800" dirty="0" smtClean="0"/>
          </a:p>
          <a:p>
            <a:r>
              <a:rPr lang="ru-RU" sz="6800" dirty="0" smtClean="0"/>
              <a:t>организация благотворительных акций в пользу многодетных семей;</a:t>
            </a:r>
          </a:p>
          <a:p>
            <a:r>
              <a:rPr lang="ru-RU" sz="6800" dirty="0" smtClean="0"/>
              <a:t>периодическая проверка предоставления различных установленных видов помощи;</a:t>
            </a:r>
          </a:p>
          <a:p>
            <a:r>
              <a:rPr lang="ru-RU" sz="6800" dirty="0" smtClean="0"/>
              <a:t>объектом воздействия социального педагога могут быть ребенок в семье, взрослые члены семьи и сама многодетная семья, в целом, как коллектив.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3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3000"/>
                            </p:stCondLst>
                            <p:childTnLst>
                              <p:par>
                                <p:cTn id="5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6000"/>
                            </p:stCondLst>
                            <p:childTnLst>
                              <p:par>
                                <p:cTn id="5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9000"/>
                            </p:stCondLst>
                            <p:childTnLst>
                              <p:par>
                                <p:cTn id="6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2000"/>
                            </p:stCondLst>
                            <p:childTnLst>
                              <p:par>
                                <p:cTn id="7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0"/>
                            </p:stCondLst>
                            <p:childTnLst>
                              <p:par>
                                <p:cTn id="8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8000"/>
                            </p:stCondLst>
                            <p:childTnLst>
                              <p:par>
                                <p:cTn id="8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1000"/>
                            </p:stCondLst>
                            <p:childTnLst>
                              <p:par>
                                <p:cTn id="9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1067</TotalTime>
  <Words>2261</Words>
  <Application>Microsoft Office PowerPoint</Application>
  <PresentationFormat>Экран (4:3)</PresentationFormat>
  <Paragraphs>146</Paragraphs>
  <Slides>23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Эркер</vt:lpstr>
      <vt:lpstr>Диаграмма</vt:lpstr>
      <vt:lpstr>    Выполнила: Карташева Ирина Сергеевна   </vt:lpstr>
      <vt:lpstr>Введение</vt:lpstr>
      <vt:lpstr>Глава 1. Многодетная семья как объект социальной работы</vt:lpstr>
      <vt:lpstr>1. 2 Понятие и типология многодетных семей </vt:lpstr>
      <vt:lpstr>1.3 Социально-экономическое положение многодетных семей в России </vt:lpstr>
      <vt:lpstr>Глава 2. Деятельность социального педагога по работе с многодетной семьей</vt:lpstr>
      <vt:lpstr>Основные функции в работе с многодетной семьей</vt:lpstr>
      <vt:lpstr>Презентация PowerPoint</vt:lpstr>
      <vt:lpstr>2.2 Основные направления работы   социального педагога</vt:lpstr>
      <vt:lpstr>Глава 3. Обобщение опыта работы социального педагога с многодетными семьями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3.1 Практические рекомендации социальному педагогу по работе с многодетными семьями</vt:lpstr>
      <vt:lpstr>Презентация PowerPoint</vt:lpstr>
      <vt:lpstr>Заключение</vt:lpstr>
      <vt:lpstr>Список литературы</vt:lpstr>
      <vt:lpstr>Презентация PowerPoint</vt:lpstr>
    </vt:vector>
  </TitlesOfParts>
  <Company>Retired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ГОСУДАРСТВЕННОЕ НАУЧНОЕ УЧРЕЖДЕНИЕ «ИНСТИТУТ СОЦИАЛЬНОЙ ПЕДАГОГИКИ» Российской академии образования</dc:title>
  <dc:creator>RWT</dc:creator>
  <cp:lastModifiedBy>Елена Евгеньевна Метенова</cp:lastModifiedBy>
  <cp:revision>83</cp:revision>
  <dcterms:created xsi:type="dcterms:W3CDTF">2012-11-19T12:06:09Z</dcterms:created>
  <dcterms:modified xsi:type="dcterms:W3CDTF">2013-03-05T08:07:52Z</dcterms:modified>
</cp:coreProperties>
</file>