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828" r:id="rId3"/>
  </p:sldMasterIdLst>
  <p:sldIdLst>
    <p:sldId id="264" r:id="rId4"/>
    <p:sldId id="263" r:id="rId5"/>
    <p:sldId id="267" r:id="rId6"/>
    <p:sldId id="272" r:id="rId7"/>
    <p:sldId id="265" r:id="rId8"/>
    <p:sldId id="266" r:id="rId9"/>
    <p:sldId id="268" r:id="rId10"/>
    <p:sldId id="269" r:id="rId11"/>
    <p:sldId id="259" r:id="rId12"/>
    <p:sldId id="260" r:id="rId13"/>
    <p:sldId id="261" r:id="rId14"/>
    <p:sldId id="256" r:id="rId15"/>
    <p:sldId id="270" r:id="rId16"/>
    <p:sldId id="271" r:id="rId17"/>
    <p:sldId id="257" r:id="rId18"/>
    <p:sldId id="258" r:id="rId19"/>
    <p:sldId id="262" r:id="rId20"/>
    <p:sldId id="273" r:id="rId21"/>
    <p:sldId id="274" r:id="rId2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-240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873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156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44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351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956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3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47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68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158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298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0796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830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7112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557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763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7817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9F7F-E5CD-4035-A43C-B3829D37278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E6F3-C879-4D15-88CC-785CB2A2E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80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881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652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33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8231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1891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4D5F-BA71-489A-B3B3-5999AECEA7F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1C1B-003D-4359-8378-E092D9188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696000" y="2218986"/>
            <a:ext cx="7200800" cy="1800200"/>
          </a:xfrm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Дипломная работа</a:t>
            </a:r>
            <a:b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</a:br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«</a:t>
            </a:r>
            <a:r>
              <a:rPr lang="ru-RU" sz="4000" b="1" dirty="0">
                <a:latin typeface="Times New Roman" charset="0"/>
                <a:cs typeface="Times New Roman" charset="0"/>
                <a:sym typeface="Times New Roman" charset="0"/>
              </a:rPr>
              <a:t>С</a:t>
            </a:r>
            <a:r>
              <a:rPr lang="en-US" sz="4000" b="1" dirty="0" smtClean="0">
                <a:latin typeface="Times New Roman" charset="0"/>
                <a:cs typeface="Times New Roman" charset="0"/>
                <a:sym typeface="Times New Roman" charset="0"/>
              </a:rPr>
              <a:t>емья и детский сад:</a:t>
            </a:r>
            <a:r>
              <a:rPr lang="en-US" sz="4000" b="1" dirty="0" smtClean="0">
                <a:latin typeface="Times New Roman" charset="0"/>
                <a:sym typeface="Times New Roman" charset="0"/>
              </a:rPr>
              <a:t/>
            </a:r>
            <a:br>
              <a:rPr lang="en-US" sz="4000" b="1" dirty="0" smtClean="0">
                <a:latin typeface="Times New Roman" charset="0"/>
                <a:sym typeface="Times New Roman" charset="0"/>
              </a:rPr>
            </a:br>
            <a:r>
              <a:rPr lang="en-US" sz="4000" b="1" dirty="0" smtClean="0">
                <a:latin typeface="Times New Roman" charset="0"/>
                <a:cs typeface="Times New Roman" charset="0"/>
                <a:sym typeface="Times New Roman" charset="0"/>
              </a:rPr>
              <a:t>теория и практика взаимодействия</a:t>
            </a:r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»</a:t>
            </a:r>
            <a:endParaRPr lang="en-US" sz="40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858930" y="233330"/>
            <a:ext cx="10144196" cy="1000132"/>
          </a:xfrm>
          <a:ln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>
                <a:latin typeface="Times New Roman" charset="0"/>
                <a:cs typeface="Times New Roman" charset="0"/>
                <a:sym typeface="Times New Roman" charset="0"/>
              </a:rPr>
              <a:t>ФЕДЕРАЛЬНОЕ ГОСУДАРСТВЕННОЕ НАУЧНОЕ УЧРЕЖДЕНИЕ </a:t>
            </a:r>
            <a:endParaRPr lang="en-US" sz="2200" dirty="0">
              <a:latin typeface="Times New Roman" charset="0"/>
              <a:sym typeface="Times New Roman" charset="0"/>
            </a:endParaRPr>
          </a:p>
          <a:p>
            <a:pPr algn="ctr">
              <a:buNone/>
            </a:pPr>
            <a:r>
              <a:rPr lang="en-US" sz="2200" dirty="0">
                <a:latin typeface="Times New Roman" charset="0"/>
                <a:cs typeface="Times New Roman" charset="0"/>
                <a:sym typeface="Times New Roman" charset="0"/>
              </a:rPr>
              <a:t>«ИНСТИТУТ СОЦИАЛЬНОЙ ПЕДАГОГИКИ»</a:t>
            </a:r>
            <a:endParaRPr lang="en-US" sz="2200" dirty="0">
              <a:latin typeface="Times New Roman" charset="0"/>
              <a:sym typeface="Times New Roman" charset="0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479800" y="8890000"/>
            <a:ext cx="581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ПЕРЕСЛАВЛЬ-ЗАЛЕССКИЙ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2012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52"/>
            <a:ext cx="6607293" cy="46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/>
          </p:cNvSpPr>
          <p:nvPr/>
        </p:nvSpPr>
        <p:spPr bwMode="auto">
          <a:xfrm>
            <a:off x="7359656" y="6805626"/>
            <a:ext cx="53056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Выполнила: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Корсунь </a:t>
            </a:r>
            <a:r>
              <a:rPr lang="ru-RU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Е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катерин</a:t>
            </a:r>
            <a:r>
              <a:rPr lang="ru-RU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а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С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ергеевн</a:t>
            </a:r>
            <a:r>
              <a:rPr lang="ru-RU" b="1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а</a:t>
            </a:r>
            <a:endParaRPr lang="en-US" b="1" dirty="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r="2025"/>
          <a:stretch>
            <a:fillRect/>
          </a:stretch>
        </p:blipFill>
        <p:spPr bwMode="auto">
          <a:xfrm>
            <a:off x="6788152" y="0"/>
            <a:ext cx="621664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30566" y="233330"/>
            <a:ext cx="2646338" cy="928694"/>
          </a:xfrm>
          <a:ln/>
        </p:spPr>
        <p:txBody>
          <a:bodyPr/>
          <a:lstStyle/>
          <a:p>
            <a:pPr algn="just"/>
            <a:r>
              <a:rPr lang="ru-RU" sz="4800" b="1" dirty="0" smtClean="0">
                <a:latin typeface="Times New Roman" charset="0"/>
                <a:cs typeface="Times New Roman" charset="0"/>
                <a:sym typeface="Times New Roman" charset="0"/>
              </a:rPr>
              <a:t>Япония</a:t>
            </a:r>
            <a:endParaRPr lang="ru-RU" sz="48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856" y="1090586"/>
            <a:ext cx="5929354" cy="851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Страна традиций, почитание и соблюдений которых начинается еще в детском саду. </a:t>
            </a:r>
          </a:p>
          <a:p>
            <a:pPr marL="36830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Основа системы ДО строится на формировании небольших групп для совместной деятельности детей, в которых дети развивают необходимые навыки,  учатся взаимодействовать друг с другом, работать в коллективе;</a:t>
            </a:r>
          </a:p>
          <a:p>
            <a:pPr marL="36830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Детские группы переформируются каждый год, чтобы их деятельность была эффективной, дети имели возможность строить взаимоотношения с большим количеством детей;</a:t>
            </a:r>
          </a:p>
          <a:p>
            <a:pPr marL="36830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Педагоги и воспитатели меняются каждый год, чтобы не вызывать привязанность у детей, и наоборот исключить ситуации плохого отношения со стороны педагога.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216516" y="0"/>
            <a:ext cx="2589186" cy="1019148"/>
          </a:xfrm>
          <a:ln/>
        </p:spPr>
        <p:txBody>
          <a:bodyPr/>
          <a:lstStyle/>
          <a:p>
            <a:r>
              <a:rPr lang="en-US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4800" b="1" dirty="0">
                <a:latin typeface="Times New Roman" charset="0"/>
                <a:cs typeface="Times New Roman" charset="0"/>
                <a:sym typeface="Times New Roman" charset="0"/>
              </a:rPr>
              <a:t>США</a:t>
            </a:r>
            <a:endParaRPr lang="en-US" sz="4800" b="1" dirty="0">
              <a:latin typeface="Times New Roman" charset="0"/>
              <a:sym typeface="Times New Roman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6" y="2733660"/>
            <a:ext cx="4357718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45012" y="947710"/>
            <a:ext cx="8072494" cy="858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Детский сад помогает родителям организовать дома обстановку, необходимую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charset="0"/>
              </a:rPr>
              <a:t>для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развития ребенка, обучает навыкам общения с малышом, дает нужную информацию.</a:t>
            </a:r>
          </a:p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Детский сад предоставляет информацию родителям о развитии ребенка, организует встречи с родителями, поддерживается почтовое сообщение и действует сайт детского сада.</a:t>
            </a:r>
          </a:p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Родители привлекаются к работе детского сада, к участию во внеклассных занятиях: они читают детям, учат их вязать или рисовать, помогают в организации занятий, участвуют в уборке и других мероприятиях.</a:t>
            </a:r>
          </a:p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Родители могут получить подробную информацию об учебном плане занятий с детьми, о возможностях их реализации в домашней обстановки с предоставлением необходимых обучающих материалов.</a:t>
            </a:r>
          </a:p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Родители привлекаются к управлению детским садом (создается попечительский совет, планирующий бюджет и определяющий политику найма работников ДОУ).</a:t>
            </a:r>
          </a:p>
          <a:p>
            <a:pPr marL="368300" lvl="0" indent="-368300" algn="just">
              <a:lnSpc>
                <a:spcPct val="120000"/>
              </a:lnSpc>
              <a:spcBef>
                <a:spcPts val="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charset="0"/>
              </a:rPr>
              <a:t> Семья и ДОУ тесно сотрудничают с общественными организациями, обеспечивающими реализацию и поддержку обучающих программ для дошкольников.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1" name="Rectangle 71"/>
          <p:cNvSpPr>
            <a:spLocks/>
          </p:cNvSpPr>
          <p:nvPr/>
        </p:nvSpPr>
        <p:spPr bwMode="auto">
          <a:xfrm>
            <a:off x="0" y="0"/>
            <a:ext cx="12860382" cy="8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53750"/>
                </a:solidFill>
                <a:latin typeface="Times New Roman" pitchFamily="18" charset="0"/>
                <a:cs typeface="Times New Roman" pitchFamily="18" charset="0"/>
                <a:sym typeface="Didot" charset="0"/>
              </a:rPr>
              <a:t>Формы взаимодействия </a:t>
            </a:r>
            <a:r>
              <a:rPr lang="ru-RU" sz="3600" b="1" dirty="0" smtClean="0">
                <a:solidFill>
                  <a:srgbClr val="253750"/>
                </a:solidFill>
                <a:latin typeface="Times New Roman" pitchFamily="18" charset="0"/>
                <a:cs typeface="Times New Roman" pitchFamily="18" charset="0"/>
                <a:sym typeface="Didot" charset="0"/>
              </a:rPr>
              <a:t>педагогов</a:t>
            </a:r>
            <a:r>
              <a:rPr lang="en-US" sz="3600" b="1" dirty="0" smtClean="0">
                <a:solidFill>
                  <a:srgbClr val="253750"/>
                </a:solidFill>
                <a:latin typeface="Times New Roman" pitchFamily="18" charset="0"/>
                <a:cs typeface="Times New Roman" pitchFamily="18" charset="0"/>
                <a:sym typeface="Didot" charset="0"/>
              </a:rPr>
              <a:t> </a:t>
            </a:r>
            <a:r>
              <a:rPr lang="en-US" sz="3600" b="1" dirty="0">
                <a:solidFill>
                  <a:srgbClr val="253750"/>
                </a:solidFill>
                <a:latin typeface="Times New Roman" pitchFamily="18" charset="0"/>
                <a:cs typeface="Times New Roman" pitchFamily="18" charset="0"/>
                <a:sym typeface="Didot" charset="0"/>
              </a:rPr>
              <a:t>ДОУ с родителями: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295" y="804834"/>
          <a:ext cx="12501650" cy="8670882"/>
        </p:xfrm>
        <a:graphic>
          <a:graphicData uri="http://schemas.openxmlformats.org/drawingml/2006/table">
            <a:tbl>
              <a:tblPr/>
              <a:tblGrid>
                <a:gridCol w="1562708"/>
                <a:gridCol w="1562706"/>
                <a:gridCol w="1562706"/>
                <a:gridCol w="1562706"/>
                <a:gridCol w="1562706"/>
                <a:gridCol w="1562706"/>
                <a:gridCol w="1562706"/>
                <a:gridCol w="1562706"/>
              </a:tblGrid>
              <a:tr h="5301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Традиционные </a:t>
                      </a:r>
                      <a:endParaRPr lang="ru-RU" sz="1800" b="1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Нетрадиционные </a:t>
                      </a:r>
                      <a:endParaRPr lang="ru-RU" sz="1800" b="1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9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Коллективные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Наглядно-информационные 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Наглядно-информационные 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Коллективные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Информационно-аналитические 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Досуговые</a:t>
                      </a:r>
                      <a:endParaRPr lang="ru-RU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</a:t>
                      </a:r>
                      <a:endParaRPr lang="ru-RU" sz="1400" b="1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26" marR="35826" marT="35826" marB="35826" anchor="ctr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C4"/>
                    </a:solidFill>
                  </a:tcPr>
                </a:tc>
              </a:tr>
              <a:tr h="6885423">
                <a:tc>
                  <a:txBody>
                    <a:bodyPr/>
                    <a:lstStyle/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родительское собрание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совет с участием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Родительская конференция;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Тематические консультации;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консилиум;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Групповые собрания родителей;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Круглый стол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совет (комитет)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группы;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Открытые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детьми в ДОУ для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родителей.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Педагогическая беседа с родителями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Тематические консультации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«Заочные» консультации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семьи.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Записи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магнитофон бесед  с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детьми;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Видео-фрагменты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организации различных видов деятельности, режимных моментов, занятий;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детских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Стенды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ширмы,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папки-передвижки.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Информационные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проспекты для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Альманахи;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Журналы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газеты,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издаваемые ДОУ для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(недели) открытых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дверей;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Открытые </a:t>
                      </a:r>
                      <a:r>
                        <a:rPr lang="ru-RU" sz="1600" noProof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просмотры занятий и других видов деятельности 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 стенгазет;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мини–библиотек.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«Почтовый ящик»;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блокноты.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563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Проведение социологических срезов, опросов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досуги, праздники;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 работ родителей и детей;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Кружки и секции;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Клубы отцов, бабушек, дедушек;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Семинары, практикумы.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досуги, праздники;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 работ родителей и детей;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Кружки и секции;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Клубы отцов, бабушек, дедушек; </a:t>
                      </a:r>
                    </a:p>
                    <a:p>
                      <a:pPr marL="84138" indent="98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Семинары, практикумы. </a:t>
                      </a:r>
                      <a:endParaRPr lang="ru-RU" sz="16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391" marR="22391" marT="22391" marB="22391">
                    <a:lnL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87294" y="1733528"/>
            <a:ext cx="12215898" cy="2090737"/>
          </a:xfrm>
          <a:ln/>
        </p:spPr>
        <p:txBody>
          <a:bodyPr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Организация практического взаимодействия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родителей и педагогов ДОУ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787360" y="5019676"/>
            <a:ext cx="119084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примере группы «Незабудка» МОУ д/с№1 г.Переславля-Залесского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84938" y="127000"/>
            <a:ext cx="6527800" cy="9499600"/>
            <a:chOff x="0" y="0"/>
            <a:chExt cx="4112" cy="598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27777" r="27777"/>
            <a:stretch>
              <a:fillRect/>
            </a:stretch>
          </p:blipFill>
          <p:spPr bwMode="auto">
            <a:xfrm>
              <a:off x="176" y="176"/>
              <a:ext cx="3754" cy="562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112" cy="59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15856" y="376206"/>
            <a:ext cx="6179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педагогический журнал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788151" y="388938"/>
            <a:ext cx="5565773" cy="8323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58732" y="1162024"/>
            <a:ext cx="5786478" cy="6670675"/>
          </a:xfrm>
        </p:spPr>
        <p:txBody>
          <a:bodyPr/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атмосферу доверия и сотрудничества;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максимальные условия для саморазвития и самореализации родителей в освоении ими различных социальных ролей;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самосознание и ответственность родителей в воспитании своих детей.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«Окружайте детей лучшим, что у Вас есть...» статья о том, как создать необходимые условия для формирования интеллекта ребенка, стимулирования его физического и умственного развития.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«Писать или рассуждать?» обсуждение  вопроса раннего развития ребенка, желания родителей как можно быстрее научить ребенка читать и писать.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подобрать стихи для разучивания с ребенком?» -  практические советы социального педагога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«Все или ничего...» рекомендации по выбору стиля воспитания. Вместе с родителями социальный педагог пытается выяснить, что лучше для ребенка: строгость или вседозволенность.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endParaRPr lang="en-US" sz="2000" dirty="0" smtClean="0"/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5245100" cy="3683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39738"/>
            <a:ext cx="5245100" cy="3683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270500"/>
            <a:ext cx="5245100" cy="3683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60975"/>
            <a:ext cx="5245100" cy="3683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2287558" y="4376734"/>
            <a:ext cx="9218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совместных мероприятий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621338"/>
            <a:ext cx="4660900" cy="3302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984750"/>
            <a:ext cx="3238500" cy="4572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209550"/>
            <a:ext cx="3238500" cy="4572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15900"/>
            <a:ext cx="3238500" cy="4584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4984750"/>
            <a:ext cx="3238500" cy="4584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768475"/>
            <a:ext cx="5041900" cy="3556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/>
          </p:cNvSpPr>
          <p:nvPr/>
        </p:nvSpPr>
        <p:spPr bwMode="auto">
          <a:xfrm>
            <a:off x="3573442" y="447644"/>
            <a:ext cx="552561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«Семейный вернисаж» 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форма работы с семьей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08038"/>
            <a:ext cx="11899900" cy="8128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3073376" y="161892"/>
            <a:ext cx="74001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урок «Что такое семья»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968500"/>
            <a:ext cx="10909300" cy="7467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3573442" y="233330"/>
            <a:ext cx="5865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charset="0"/>
                <a:cs typeface="Times New Roman" charset="0"/>
                <a:sym typeface="Times New Roman" charset="0"/>
              </a:rPr>
              <a:t>Клуб заботливых родителей</a:t>
            </a:r>
            <a:endParaRPr lang="ru-RU" sz="3600" b="1" dirty="0">
              <a:solidFill>
                <a:srgbClr val="00206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2216120" y="947710"/>
            <a:ext cx="8612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тематическая неделя, или как устроить приключение для своего ребенка»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44" y="412304"/>
            <a:ext cx="11703050" cy="81386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96" y="1348408"/>
            <a:ext cx="12457384" cy="8064896"/>
          </a:xfrm>
        </p:spPr>
        <p:txBody>
          <a:bodyPr/>
          <a:lstStyle/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Агавелян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М.Г., Данилова Е.Ю., Чечулина О.Г. Взаимодействие педагогов ДОУ с родителями. –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Акентьева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 «Качественное время» семьи. - Дошкольное воспитание: ежемесячный научно-методический журнал № 5 –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err="1">
                <a:latin typeface="Times New Roman"/>
                <a:ea typeface="Times New Roman"/>
              </a:rPr>
              <a:t>Башлакова-Ласминская</a:t>
            </a:r>
            <a:r>
              <a:rPr lang="ru-RU" sz="2400" dirty="0">
                <a:latin typeface="Times New Roman"/>
                <a:ea typeface="Times New Roman"/>
              </a:rPr>
              <a:t> Л.Н., </a:t>
            </a:r>
            <a:r>
              <a:rPr lang="ru-RU" sz="2400" dirty="0" err="1">
                <a:latin typeface="Times New Roman"/>
                <a:ea typeface="Times New Roman"/>
              </a:rPr>
              <a:t>Брыскина</a:t>
            </a:r>
            <a:r>
              <a:rPr lang="ru-RU" sz="2400" dirty="0">
                <a:latin typeface="Times New Roman"/>
                <a:ea typeface="Times New Roman"/>
              </a:rPr>
              <a:t> С.А</a:t>
            </a:r>
            <a:r>
              <a:rPr lang="ru-RU" sz="2400" i="1" dirty="0">
                <a:latin typeface="Times New Roman"/>
                <a:ea typeface="Times New Roman"/>
              </a:rPr>
              <a:t>. </a:t>
            </a:r>
            <a:r>
              <a:rPr lang="ru-RU" sz="2400" dirty="0">
                <a:latin typeface="Times New Roman"/>
                <a:ea typeface="Times New Roman"/>
              </a:rPr>
              <a:t>Сотрудничество детского сада и семьи в условиях открытой образовательной системы. Методические рекомендации. — Мн., </a:t>
            </a:r>
            <a:r>
              <a:rPr lang="ru-RU" sz="2400" dirty="0" smtClean="0">
                <a:latin typeface="Times New Roman"/>
                <a:ea typeface="Times New Roman"/>
              </a:rPr>
              <a:t>2001.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err="1">
                <a:latin typeface="Times New Roman"/>
                <a:ea typeface="Times New Roman"/>
              </a:rPr>
              <a:t>Бочарова</a:t>
            </a:r>
            <a:r>
              <a:rPr lang="ru-RU" sz="2400" dirty="0">
                <a:latin typeface="Times New Roman"/>
                <a:ea typeface="Times New Roman"/>
              </a:rPr>
              <a:t> Н.И. Оздоровительный семейный досуг с детьми дошкольного возраста: Пособие для родителей и воспитателей. М.: АРКГИ, 2003.</a:t>
            </a:r>
            <a:endParaRPr lang="ru-RU" sz="2400" dirty="0"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Давыдова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О.И.,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Богославец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Л.Г., Майер А.А. Работа с родителями в детском саду: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Этнопедагогический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подход. – М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.:,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2005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Евдокимова Е.С.,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Додокина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Н.В., Кудрявцева Е.А. «Детский сад и семья: Методика работы с родителями». Пособие для педагогов и родителей - М.: Мозаика - Синтез,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2007.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/>
                <a:ea typeface="Times New Roman"/>
              </a:rPr>
              <a:t>Зверева </a:t>
            </a:r>
            <a:r>
              <a:rPr lang="ru-RU" sz="2400" dirty="0">
                <a:latin typeface="Times New Roman"/>
                <a:ea typeface="Times New Roman"/>
              </a:rPr>
              <a:t>О.Л., Кротова Т.В. Общение педагога с родителями в ДОУ. Методический аспект. </a:t>
            </a:r>
            <a:r>
              <a:rPr lang="ru-RU" sz="2400" dirty="0" smtClean="0">
                <a:latin typeface="Times New Roman"/>
                <a:ea typeface="Times New Roman"/>
              </a:rPr>
              <a:t>М.:, 2005.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400" dirty="0" err="1">
                <a:latin typeface="Times New Roman"/>
                <a:ea typeface="Times New Roman"/>
              </a:rPr>
              <a:t>Крулехт</a:t>
            </a:r>
            <a:r>
              <a:rPr lang="ru-RU" sz="2400" dirty="0">
                <a:latin typeface="Times New Roman"/>
                <a:ea typeface="Times New Roman"/>
              </a:rPr>
              <a:t> М.В. Детский сад и семья как партнеры педагогическою взаимодействия. </a:t>
            </a:r>
            <a:r>
              <a:rPr lang="ru-RU" sz="2400" dirty="0" err="1">
                <a:latin typeface="Times New Roman"/>
                <a:ea typeface="Times New Roman"/>
              </a:rPr>
              <a:t>Сб.научн.труд</a:t>
            </a:r>
            <a:r>
              <a:rPr lang="ru-RU" sz="2400" dirty="0">
                <a:latin typeface="Times New Roman"/>
                <a:ea typeface="Times New Roman"/>
              </a:rPr>
              <a:t>. / Сост. Н.П. Митрошина и др./ СПб., </a:t>
            </a:r>
            <a:r>
              <a:rPr lang="ru-RU" sz="2400" dirty="0" smtClean="0">
                <a:latin typeface="Times New Roman"/>
                <a:ea typeface="Times New Roman"/>
              </a:rPr>
              <a:t>2001.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2415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0" y="1947842"/>
            <a:ext cx="1265555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spcBef>
                <a:spcPts val="380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charset="0"/>
                <a:cs typeface="Times New Roman" charset="0"/>
                <a:sym typeface="Times New Roman" charset="0"/>
              </a:rPr>
              <a:t>Согласно данным Федеральной службы государственной статистики РФ в 2009 году дошкольные образовательные учреждения посещало 5 228 тыс. детей, в 2010 году 5 388 тыс. детей, а в 2011 году 2 145 тыс. детей нуждалось в устройстве в детские сады.</a:t>
            </a:r>
          </a:p>
          <a:p>
            <a:pPr>
              <a:lnSpc>
                <a:spcPct val="120000"/>
              </a:lnSpc>
              <a:spcBef>
                <a:spcPts val="3800"/>
              </a:spcBef>
            </a:pPr>
            <a:endParaRPr lang="en-US" sz="4800" dirty="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73046" y="889000"/>
            <a:ext cx="11938000" cy="8864600"/>
          </a:xfrm>
          <a:ln/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charset="0"/>
                <a:cs typeface="Times New Roman" charset="0"/>
                <a:sym typeface="Times New Roman" charset="0"/>
              </a:rPr>
              <a:t>Цель  исследования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	изучение теоретических основ взаимодействия детского сада и семьи,  разработка методов и форм работы с семьей для вовлечения ее в единое образовательное пространство.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charset="0"/>
                <a:cs typeface="Times New Roman" charset="0"/>
                <a:sym typeface="Times New Roman" charset="0"/>
              </a:rPr>
              <a:t>Объект исследования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	дошкольное образование в России, его влияние на воспитание и развитие детей дошкольного возраста.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charset="0"/>
                <a:cs typeface="Times New Roman" charset="0"/>
                <a:sym typeface="Times New Roman" charset="0"/>
              </a:rPr>
              <a:t>Предмет исследования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: взаимодействие педагогов ДОУ и родителей дошкольников в создании единого образовательного пространства, необходимого для гармоничного развития ребенка, его воспитания и обучения.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charset="0"/>
                <a:cs typeface="Times New Roman" charset="0"/>
                <a:sym typeface="Times New Roman" charset="0"/>
              </a:rPr>
              <a:t>Методы  исследования: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анализ психолого-педагогической литературы,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проведение опросов,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анкетирование родителей и воспитателей,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наблюдение взаимодействия родителей и педагогов ДОУ на примере группы «Незабудка» МОУ </a:t>
            </a:r>
            <a:r>
              <a:rPr lang="ru-RU" sz="2400" dirty="0" err="1" smtClean="0">
                <a:latin typeface="Times New Roman" charset="0"/>
                <a:cs typeface="Times New Roman" charset="0"/>
                <a:sym typeface="Times New Roman" charset="0"/>
              </a:rPr>
              <a:t>д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/с №1 «</a:t>
            </a:r>
            <a:r>
              <a:rPr lang="ru-RU" sz="2400" dirty="0" err="1" smtClean="0">
                <a:latin typeface="Times New Roman" charset="0"/>
                <a:cs typeface="Times New Roman" charset="0"/>
                <a:sym typeface="Times New Roman" charset="0"/>
              </a:rPr>
              <a:t>Дюймовочка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» г.Переславля-Залесского, 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сравнение теории и практики взаимоотношений между воспитателями детского сада и семьями воспитанников.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>
              <a:buNone/>
            </a:pPr>
            <a:endParaRPr lang="ru-RU" sz="2400" dirty="0">
              <a:latin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22" y="376206"/>
            <a:ext cx="11703050" cy="1000132"/>
          </a:xfrm>
          <a:ln/>
        </p:spPr>
        <p:txBody>
          <a:bodyPr/>
          <a:lstStyle/>
          <a:p>
            <a:r>
              <a:rPr lang="en-US" sz="4000" b="1" dirty="0">
                <a:latin typeface="Times New Roman" charset="0"/>
                <a:cs typeface="Times New Roman" charset="0"/>
                <a:sym typeface="Times New Roman" charset="0"/>
              </a:rPr>
              <a:t>Задачи дипломной работы: </a:t>
            </a:r>
            <a:endParaRPr lang="en-US" sz="40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>
          <a:xfrm>
            <a:off x="501608" y="1233462"/>
            <a:ext cx="11703050" cy="6435725"/>
          </a:xfrm>
          <a:ln/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Изучить основные формы взаимодействия;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Описать их влияние на создание единого образовательного пространства;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Рассмотреть проблемы взаимодействия семьи и дошкольного учреждения;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Изучить влияние социального педагога на проблему взаимоотношений между воспитателем и родителями;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Предложить концепцию эффективного сотрудничества семьи и ДОУ;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Разработать методические рекомендации для педагогов по проблеме взаимодействия с родителями.</a:t>
            </a:r>
            <a:endParaRPr lang="en-US" sz="3200" dirty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>
                <a:latin typeface="Times New Roman" charset="0"/>
                <a:cs typeface="Times New Roman" charset="0"/>
                <a:sym typeface="Times New Roman" charset="0"/>
              </a:rPr>
              <a:t>Провести анализ взаимодействия родителей и воспитателей ДОУ на примере группы «Незабудка» МОУ д/с №1 «Дюймовочка» г. Переславля-Залесского.</a:t>
            </a:r>
            <a:endParaRPr lang="en-US" sz="3200" dirty="0">
              <a:latin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8996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186" y="304768"/>
            <a:ext cx="9858444" cy="1230290"/>
          </a:xfrm>
          <a:ln/>
        </p:spPr>
        <p:txBody>
          <a:bodyPr/>
          <a:lstStyle/>
          <a:p>
            <a:pPr algn="ctr"/>
            <a:r>
              <a:rPr lang="ru-RU" sz="3200" b="1" dirty="0" smtClean="0">
                <a:latin typeface="Times New Roman" charset="0"/>
                <a:cs typeface="Times New Roman" charset="0"/>
                <a:sym typeface="Times New Roman" charset="0"/>
              </a:rPr>
              <a:t>Исторический аспект психолого-педагогических </a:t>
            </a:r>
            <a:br>
              <a:rPr lang="ru-RU" sz="3200" b="1" dirty="0" smtClean="0">
                <a:latin typeface="Times New Roman" charset="0"/>
                <a:cs typeface="Times New Roman" charset="0"/>
                <a:sym typeface="Times New Roman" charset="0"/>
              </a:rPr>
            </a:br>
            <a:r>
              <a:rPr lang="ru-RU" sz="3200" b="1" dirty="0" smtClean="0">
                <a:latin typeface="Times New Roman" charset="0"/>
                <a:cs typeface="Times New Roman" charset="0"/>
                <a:sym typeface="Times New Roman" charset="0"/>
              </a:rPr>
              <a:t>проблем взаимодействия ДОУ  и семьи</a:t>
            </a:r>
            <a:endParaRPr lang="ru-RU" sz="32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644748" y="1090586"/>
            <a:ext cx="10144196" cy="8050238"/>
          </a:xfrm>
          <a:ln/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Реформатором XIX века Робертом Оуэном была предложена идея о необходимости исключительно общественного воспитания ребенка с ранних лет с одновременным низведением семьи до положения «ячейки» с «отсталыми» традициями и обычаями.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Семья, согласно педагогам 40-х годов, должна была играть подчиненную роль по отношению к дошкольному учреждению.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С 1917 года дошкольное воспитание стало делом государственной важности, его целью стало формирование, прежде всего, гражданина советского государства.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1950-е годы - основная тенденция: подчинить семью влиянию дошкольного учреждения.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В 60-е годы взгляды на дошкольное образование различались: Одни считали, детский сад путевкой в мир взрослой и самостоятельной жизни, другие, напротив, уделяли большое внимание сочетанию общественного и семейного воспитания.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1970-е годы - педагогический всеобуч для родителей - система различных форм пропаганды педагогических знаний с учетом всех категорий родителей. </a:t>
            </a:r>
            <a:endParaRPr lang="ru-RU" sz="2200" dirty="0" smtClean="0">
              <a:latin typeface="Times New Roman" charset="0"/>
              <a:sym typeface="Times New Roman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200" dirty="0" smtClean="0">
                <a:latin typeface="Times New Roman" charset="0"/>
                <a:cs typeface="Times New Roman" charset="0"/>
                <a:sym typeface="Times New Roman" charset="0"/>
              </a:rPr>
              <a:t>В 90-х годах, в соответствии с «Концепцией дошкольного воспитания» (1989), начали разрабатываться новые подходы к сотрудничеству с родителями, которые базируются на взаимосвязи двух систем - детского сада и семьи.</a:t>
            </a:r>
            <a:endParaRPr lang="ru-RU" sz="2200" dirty="0">
              <a:latin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87625" cy="3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30" y="3805230"/>
            <a:ext cx="10144196" cy="1376358"/>
          </a:xfrm>
          <a:ln/>
        </p:spPr>
        <p:txBody>
          <a:bodyPr/>
          <a:lstStyle/>
          <a:p>
            <a:pPr algn="ctr"/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Современная концепция </a:t>
            </a:r>
            <a:r>
              <a:rPr lang="ru-RU" sz="4000" b="1" dirty="0" smtClean="0">
                <a:latin typeface="Times New Roman" charset="0"/>
                <a:sym typeface="Times New Roman" charset="0"/>
              </a:rPr>
              <a:t/>
            </a:r>
            <a:br>
              <a:rPr lang="ru-RU" sz="4000" b="1" dirty="0" smtClean="0">
                <a:latin typeface="Times New Roman" charset="0"/>
                <a:sym typeface="Times New Roman" charset="0"/>
              </a:rPr>
            </a:br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взаимодействия родителей и педагогов</a:t>
            </a:r>
            <a:endParaRPr lang="ru-RU" sz="40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6894513" y="539750"/>
            <a:ext cx="56515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Надо заботиться об уровне знаний самих родителей, о помощи им в деле самообразования, вооружения их известным </a:t>
            </a:r>
            <a:r>
              <a:rPr lang="ru-RU" sz="2400" dirty="0" err="1" smtClean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пед.минимумом</a:t>
            </a:r>
            <a:r>
              <a:rPr lang="ru-RU" sz="2400" dirty="0" smtClean="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, привлечения их к этой работе»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Н.К. Крупская</a:t>
            </a:r>
            <a:endParaRPr lang="ru-RU" sz="2400" dirty="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93700" y="7556500"/>
            <a:ext cx="1219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Внедрение различных форм взаимодействия для организации совместной деятельности педагогов и родителей, способствующей единению, сплочению семьи, установлению взаимопонимания между родителями и детьми  </a:t>
            </a:r>
            <a:endParaRPr lang="ru-RU" sz="2400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9100" y="5257800"/>
            <a:ext cx="1219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Формирование активной педагогической позиции родителей</a:t>
            </a:r>
            <a:endParaRPr lang="ru-RU" sz="2400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17513" y="5816600"/>
            <a:ext cx="12192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Установление доверительных отношений между воспитателями, социальными педагогами и родителями, необходимого для решения воспитательных задач</a:t>
            </a:r>
          </a:p>
          <a:p>
            <a:pPr marL="368300" indent="-368300">
              <a:lnSpc>
                <a:spcPct val="90000"/>
              </a:lnSpc>
              <a:spcBef>
                <a:spcPts val="3800"/>
              </a:spcBef>
            </a:pPr>
            <a:endParaRPr lang="en-US" dirty="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412750" y="6673850"/>
            <a:ext cx="1219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Создание единого образовательного пространства, подразумевающего взаимодействие, сотрудничество между педагогами ДОУ и родителями на всем протяжении дошкольного детства ребенка</a:t>
            </a:r>
            <a:endParaRPr lang="ru-RU" sz="2400" dirty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Основные задачи</a:t>
            </a:r>
            <a:r>
              <a:rPr lang="en-US" sz="48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педагогов ДОУ </a:t>
            </a:r>
            <a:r>
              <a:rPr lang="en-US" sz="4800" dirty="0">
                <a:solidFill>
                  <a:schemeClr val="tx1"/>
                </a:solidFill>
                <a:latin typeface="Times New Roman" charset="0"/>
                <a:sym typeface="Times New Roman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Times New Roman" charset="0"/>
                <a:sym typeface="Times New Roman" charset="0"/>
              </a:rPr>
            </a:br>
            <a:r>
              <a:rPr lang="en-US" sz="48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в работе с родителями:</a:t>
            </a:r>
            <a:endParaRPr lang="en-US" sz="4800" dirty="0">
              <a:solidFill>
                <a:schemeClr val="tx1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2908300"/>
            <a:ext cx="12065000" cy="4813300"/>
          </a:xfrm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charset="0"/>
                <a:cs typeface="Times New Roman" charset="0"/>
                <a:sym typeface="Times New Roman" charset="0"/>
              </a:rPr>
              <a:t>изучение семей воспитанников;</a:t>
            </a:r>
            <a:endParaRPr lang="ru-RU" sz="3600" dirty="0" smtClean="0">
              <a:latin typeface="Times New Roman" charset="0"/>
              <a:sym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charset="0"/>
                <a:cs typeface="Times New Roman" charset="0"/>
                <a:sym typeface="Times New Roman" charset="0"/>
              </a:rPr>
              <a:t>привлечение родителей к активному участию в деятельности дошкольного учреждения;</a:t>
            </a:r>
            <a:endParaRPr lang="ru-RU" sz="3600" dirty="0" smtClean="0">
              <a:latin typeface="Times New Roman" charset="0"/>
              <a:sym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charset="0"/>
                <a:cs typeface="Times New Roman" charset="0"/>
                <a:sym typeface="Times New Roman" charset="0"/>
              </a:rPr>
              <a:t>изучение семейного опыта воспитания и обучения детей;</a:t>
            </a:r>
            <a:endParaRPr lang="ru-RU" sz="3600" dirty="0" smtClean="0">
              <a:latin typeface="Times New Roman" charset="0"/>
              <a:sym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charset="0"/>
                <a:cs typeface="Times New Roman" charset="0"/>
                <a:sym typeface="Times New Roman" charset="0"/>
              </a:rPr>
              <a:t>просвещение родителей по вопросам воспитания и обучения детей.</a:t>
            </a:r>
            <a:endParaRPr lang="ru-RU" sz="3600" dirty="0">
              <a:latin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8996" y="519082"/>
            <a:ext cx="807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Основные причины трудностей в работе педагога с семьей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674" y="2162156"/>
            <a:ext cx="10215634" cy="675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Низкий социальный статус профессии воспитателя в обществе;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Недостаточно высокий уровень психолого-педагогической культуры родителей;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Недостаточная компетентность многих воспитателей;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Отношение воспитателей к родителям, как к объектам воспитания; 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Неполная информированность воспитателей об условиях жизни ребенка дома и, соответственно, родителей о жизни ребенка в саду; 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Стремление воспитателей избегать «живого» общения, подменить его анкетированием, информационными стендами;</a:t>
            </a:r>
          </a:p>
          <a:p>
            <a:pPr marL="368300" indent="-368300" algn="l">
              <a:lnSpc>
                <a:spcPct val="120000"/>
              </a:lnSpc>
              <a:spcBef>
                <a:spcPts val="600"/>
              </a:spcBef>
              <a:buClr>
                <a:srgbClr val="4A71A9"/>
              </a:buClr>
              <a:buSzPct val="50000"/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  <a:sym typeface="Times New Roman" pitchFamily="18" charset="0"/>
              </a:rPr>
              <a:t>«Закрытость» дошкольного учреждения.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Тенденции развития дошкольного образования </a:t>
            </a:r>
            <a:b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</a:br>
            <a:r>
              <a:rPr lang="ru-RU" sz="4000" b="1" dirty="0" smtClean="0">
                <a:latin typeface="Times New Roman" charset="0"/>
                <a:cs typeface="Times New Roman" charset="0"/>
                <a:sym typeface="Times New Roman" charset="0"/>
              </a:rPr>
              <a:t>в разных странах</a:t>
            </a:r>
            <a:endParaRPr lang="ru-RU" sz="4000" b="1" dirty="0">
              <a:latin typeface="Times New Roman" charset="0"/>
              <a:sym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73046" y="2590784"/>
            <a:ext cx="5892800" cy="6324600"/>
          </a:xfrm>
          <a:ln/>
        </p:spPr>
        <p:txBody>
          <a:bodyPr/>
          <a:lstStyle/>
          <a:p>
            <a:pPr indent="-3175">
              <a:buNone/>
            </a:pPr>
            <a:r>
              <a:rPr lang="ru-RU" sz="2400" b="1" dirty="0" smtClean="0">
                <a:latin typeface="Times New Roman" charset="0"/>
                <a:cs typeface="Times New Roman" charset="0"/>
                <a:sym typeface="Times New Roman" charset="0"/>
              </a:rPr>
              <a:t>Япония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, как пример успешной социализации ребенка в дошкольном возрасте.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 indent="-3175">
              <a:buNone/>
            </a:pPr>
            <a:r>
              <a:rPr lang="ru-RU" sz="2400" b="1" dirty="0" smtClean="0">
                <a:latin typeface="Times New Roman" charset="0"/>
                <a:cs typeface="Times New Roman" charset="0"/>
                <a:sym typeface="Times New Roman" charset="0"/>
              </a:rPr>
              <a:t>Австралия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, как пример сотрудничества и взаимодействия педагогов и родителей в процессе развития у детей талантов, творческих способностей, собственной оригинальности и пр. </a:t>
            </a:r>
            <a:endParaRPr lang="ru-RU" sz="2400" dirty="0" smtClean="0">
              <a:latin typeface="Times New Roman" charset="0"/>
              <a:sym typeface="Times New Roman" charset="0"/>
            </a:endParaRPr>
          </a:p>
          <a:p>
            <a:pPr indent="-3175">
              <a:buNone/>
            </a:pPr>
            <a:r>
              <a:rPr lang="ru-RU" sz="2400" b="1" dirty="0" smtClean="0">
                <a:latin typeface="Times New Roman" charset="0"/>
                <a:cs typeface="Times New Roman" charset="0"/>
                <a:sym typeface="Times New Roman" charset="0"/>
              </a:rPr>
              <a:t>США</a:t>
            </a:r>
            <a:r>
              <a:rPr lang="ru-RU" sz="2400" dirty="0" smtClean="0">
                <a:latin typeface="Times New Roman" charset="0"/>
                <a:cs typeface="Times New Roman" charset="0"/>
                <a:sym typeface="Times New Roman" charset="0"/>
              </a:rPr>
              <a:t>, как пример целенаправленной политики в области дошкольного образования и воспитания детей.</a:t>
            </a:r>
            <a:endParaRPr lang="ru-RU" sz="2400" dirty="0">
              <a:latin typeface="Times New Roman" charset="0"/>
              <a:sym typeface="Times New Roman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9" y="2525201"/>
            <a:ext cx="6121554" cy="613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Пустой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устой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Пусто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ункт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ункты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Pages>0</Pages>
  <Words>1257</Words>
  <Characters>0</Characters>
  <Application>Microsoft Office PowerPoint</Application>
  <PresentationFormat>Произвольный</PresentationFormat>
  <Lines>0</Lines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Пустой</vt:lpstr>
      <vt:lpstr>Пункты</vt:lpstr>
      <vt:lpstr>Тема Office</vt:lpstr>
      <vt:lpstr>Дипломная работа «Семья и детский сад: теория и практика взаимодействия»</vt:lpstr>
      <vt:lpstr>Презентация PowerPoint</vt:lpstr>
      <vt:lpstr>Презентация PowerPoint</vt:lpstr>
      <vt:lpstr>Задачи дипломной работы: </vt:lpstr>
      <vt:lpstr>Исторический аспект психолого-педагогических  проблем взаимодействия ДОУ  и семьи</vt:lpstr>
      <vt:lpstr>Современная концепция  взаимодействия родителей и педагогов</vt:lpstr>
      <vt:lpstr>Основные задачи педагогов ДОУ  в работе с родителями:</vt:lpstr>
      <vt:lpstr>Презентация PowerPoint</vt:lpstr>
      <vt:lpstr>Тенденции развития дошкольного образования  в разных странах</vt:lpstr>
      <vt:lpstr>Япония</vt:lpstr>
      <vt:lpstr> США</vt:lpstr>
      <vt:lpstr>Презентация PowerPoint</vt:lpstr>
      <vt:lpstr>Организация практического взаимодействия  родителей и педагогов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«Семья и детский сад: теория и практика взаимодействия»</dc:title>
  <dc:creator>Елена Евгеньевна Метенова</dc:creator>
  <cp:lastModifiedBy>Елена Евгеньевна Метенова</cp:lastModifiedBy>
  <cp:revision>41</cp:revision>
  <dcterms:modified xsi:type="dcterms:W3CDTF">2013-03-05T08:28:18Z</dcterms:modified>
</cp:coreProperties>
</file>