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75" r:id="rId2"/>
    <p:sldId id="256" r:id="rId3"/>
    <p:sldId id="283" r:id="rId4"/>
    <p:sldId id="280" r:id="rId5"/>
    <p:sldId id="276" r:id="rId6"/>
    <p:sldId id="266" r:id="rId7"/>
    <p:sldId id="267" r:id="rId8"/>
    <p:sldId id="268" r:id="rId9"/>
    <p:sldId id="269" r:id="rId1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3610D-0C61-48FB-980D-468991BB0730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4B279-C109-47DF-9468-F9F255871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663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vstigneeva@yarregion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evstigneeva\Desktop\Презнтация фрдо\paper-powerpoint-template-best-25-cool-powerpoint-templates-ideas-on-pinterest-hd-photos-printable-728x5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7630616" cy="3672407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ФЕДЕРАЛЬНЫЙ РЕЕСТР СВЕДЕНИЙ О ДОКУМЕНТАХ ОБ ОБРАЗОВАНИИ И (ИЛИ) О КВАЛИФИКАЦИИ, ДОКУМЕНТАХ ОБ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ОБУЧЕНИИ </a:t>
            </a:r>
            <a:b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ФИС ФРДО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5301208"/>
            <a:ext cx="7848872" cy="1176536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Евстигнеева Наталья Валентиновна, </a:t>
            </a:r>
          </a:p>
          <a:p>
            <a:pPr algn="r"/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отдел развития общего образования </a:t>
            </a:r>
          </a:p>
          <a:p>
            <a:pPr algn="r"/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департамент образования ЯО</a:t>
            </a:r>
          </a:p>
          <a:p>
            <a:pPr algn="r"/>
            <a:r>
              <a:rPr lang="en-US" sz="1600" dirty="0" smtClean="0">
                <a:solidFill>
                  <a:srgbClr val="002060"/>
                </a:solidFill>
                <a:latin typeface="Arial Narrow" panose="020B0606020202030204" pitchFamily="34" charset="0"/>
                <a:hlinkClick r:id="rId3"/>
              </a:rPr>
              <a:t>evstigneeva@yarregion.ru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, 40 08 50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630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evstigneeva\Desktop\Презнтация фрдо\paper-powerpoint-template-best-25-cool-powerpoint-templates-ideas-on-pinterest-hd-photos-printable-728x5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692696"/>
            <a:ext cx="777686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Постановление Правительства Российской Федерации от 26 августа 2013 г. № 729 «О федеральной информационной системе «Федеральный реестр сведений о документах об образовании и (или) о квалификации, документах об обучении». </a:t>
            </a:r>
            <a:endParaRPr lang="ru-RU" sz="20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Федеральный закон от 29 декабря 2012 г. № 273-ФЗ «Об образовании в Российской Федерации», статья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98, п. 9-10. </a:t>
            </a:r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Письмо </a:t>
            </a:r>
            <a:r>
              <a:rPr lang="ru-RU" sz="2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Рособрнадзора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 от 07.12.2017 №05-534 «О подведении итогов работы в ФИС ФРДО и определении планов на 2018 год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».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Федеральный Закон от 27.07.2006 № 149-ФЗ «Об информации, информационных технологиях и защите информации» (в ред. От 06.07.2016 № 374-ФЗ).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Федеральный закон от 06.04.2011 № 63-ФЗ «Об электронной подписи» (в ред. От 30.12.3015 № 445-ФЗ).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Федеральный закон от 27.07.2006 № 152-ФЗ «О персональных данных»                ( в ред. От 21.07.2014 № 242-ФЗ).</a:t>
            </a:r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evstigneeva\Desktop\Презнтация фрдо\paper-powerpoint-template-best-25-cool-powerpoint-templates-ideas-on-pinterest-hd-photos-printable-728x5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92696"/>
            <a:ext cx="7869560" cy="5688632"/>
          </a:xfrm>
        </p:spPr>
        <p:txBody>
          <a:bodyPr>
            <a:normAutofit fontScale="70000" lnSpcReduction="20000"/>
          </a:bodyPr>
          <a:lstStyle/>
          <a:p>
            <a:pPr marL="0" indent="0" algn="just" hangingPunct="0">
              <a:buNone/>
            </a:pPr>
            <a:r>
              <a:rPr lang="ru-RU" sz="29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 01 января 2022 года Тензор прекратил выпуск КЭП для ФИС ФРДО</a:t>
            </a:r>
          </a:p>
          <a:p>
            <a:pPr marL="0" indent="0" algn="just" hangingPunct="0">
              <a:buNone/>
            </a:pPr>
            <a:endParaRPr lang="ru-RU" sz="29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 hangingPunct="0">
              <a:buNone/>
            </a:pPr>
            <a:r>
              <a:rPr lang="ru-RU" sz="29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Для </a:t>
            </a:r>
            <a:r>
              <a:rPr lang="ru-RU" sz="2900" dirty="0">
                <a:solidFill>
                  <a:srgbClr val="002060"/>
                </a:solidFill>
                <a:latin typeface="Arial Narrow" panose="020B0606020202030204" pitchFamily="34" charset="0"/>
              </a:rPr>
              <a:t>работы в ФИС ФРДО КЭП должна соответствовать требованиям, предъявляемым Федеральным законом от </a:t>
            </a:r>
            <a:r>
              <a:rPr lang="ru-RU" sz="29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900" dirty="0">
                <a:solidFill>
                  <a:srgbClr val="002060"/>
                </a:solidFill>
                <a:latin typeface="Arial Narrow" panose="020B0606020202030204" pitchFamily="34" charset="0"/>
              </a:rPr>
              <a:t>6 апреля 2011 г. № 63-ФЗ «Об электронной подписи», дополнительные требования к КЭП не предъявляются. </a:t>
            </a:r>
            <a:endParaRPr lang="ru-RU" sz="29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 hangingPunct="0">
              <a:buNone/>
            </a:pPr>
            <a:r>
              <a:rPr lang="ru-RU" sz="29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КЭП </a:t>
            </a:r>
            <a:r>
              <a:rPr lang="ru-RU" sz="2900" dirty="0">
                <a:solidFill>
                  <a:srgbClr val="002060"/>
                </a:solidFill>
                <a:latin typeface="Arial Narrow" panose="020B0606020202030204" pitchFamily="34" charset="0"/>
              </a:rPr>
              <a:t>можно получить в любом удостоверяющем центре.</a:t>
            </a:r>
          </a:p>
          <a:p>
            <a:pPr marL="0" indent="0" algn="just" hangingPunct="0">
              <a:buNone/>
            </a:pPr>
            <a:r>
              <a:rPr lang="ru-RU" sz="29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Для </a:t>
            </a:r>
            <a:r>
              <a:rPr lang="ru-RU" sz="2900" dirty="0">
                <a:solidFill>
                  <a:srgbClr val="002060"/>
                </a:solidFill>
                <a:latin typeface="Arial Narrow" panose="020B0606020202030204" pitchFamily="34" charset="0"/>
              </a:rPr>
              <a:t>работы в ФИС ФРДО можно использовать КЭП, выданную на физическое лицо </a:t>
            </a:r>
            <a:r>
              <a:rPr lang="ru-RU" sz="29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руководителя образовательной организации (без </a:t>
            </a:r>
            <a:r>
              <a:rPr lang="ru-RU" sz="2900" dirty="0">
                <a:solidFill>
                  <a:srgbClr val="002060"/>
                </a:solidFill>
                <a:latin typeface="Arial Narrow" panose="020B0606020202030204" pitchFamily="34" charset="0"/>
              </a:rPr>
              <a:t>привязки к </a:t>
            </a:r>
            <a:r>
              <a:rPr lang="ru-RU" sz="29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образовательной </a:t>
            </a:r>
            <a:r>
              <a:rPr lang="ru-RU" sz="2900" dirty="0">
                <a:solidFill>
                  <a:srgbClr val="002060"/>
                </a:solidFill>
                <a:latin typeface="Arial Narrow" panose="020B0606020202030204" pitchFamily="34" charset="0"/>
              </a:rPr>
              <a:t>организации). Для того чтобы физическое лицо могло подписывать вносимые сведения, необходимо внести в ФИС ФРДО приказ </a:t>
            </a:r>
            <a:r>
              <a:rPr lang="ru-RU" sz="29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руководителя на руководителя образовательной </a:t>
            </a:r>
            <a:r>
              <a:rPr lang="ru-RU" sz="2900" dirty="0">
                <a:solidFill>
                  <a:srgbClr val="002060"/>
                </a:solidFill>
                <a:latin typeface="Arial Narrow" panose="020B0606020202030204" pitchFamily="34" charset="0"/>
              </a:rPr>
              <a:t>организации, подписанный КЭП, о назначении </a:t>
            </a:r>
            <a:r>
              <a:rPr lang="ru-RU" sz="29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ответственным </a:t>
            </a:r>
            <a:r>
              <a:rPr lang="ru-RU" sz="2900" dirty="0">
                <a:solidFill>
                  <a:srgbClr val="002060"/>
                </a:solidFill>
                <a:latin typeface="Arial Narrow" panose="020B0606020202030204" pitchFamily="34" charset="0"/>
              </a:rPr>
              <a:t>за внесение и подпись сведений в ФИС ФРДО, при создании связи с образовательной организацией из личного кабинета </a:t>
            </a:r>
            <a:r>
              <a:rPr lang="ru-RU" sz="29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образовательной организации.</a:t>
            </a:r>
            <a:endParaRPr lang="ru-RU" sz="29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 hangingPunct="0">
              <a:buNone/>
            </a:pPr>
            <a:r>
              <a:rPr lang="ru-RU" sz="2900" dirty="0">
                <a:solidFill>
                  <a:srgbClr val="002060"/>
                </a:solidFill>
                <a:latin typeface="Arial Narrow" panose="020B0606020202030204" pitchFamily="34" charset="0"/>
              </a:rPr>
              <a:t>Также </a:t>
            </a:r>
            <a:r>
              <a:rPr lang="ru-RU" sz="29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Рособрнадзор</a:t>
            </a:r>
            <a:r>
              <a:rPr lang="ru-RU" sz="2900" dirty="0">
                <a:solidFill>
                  <a:srgbClr val="002060"/>
                </a:solidFill>
                <a:latin typeface="Arial Narrow" panose="020B0606020202030204" pitchFamily="34" charset="0"/>
              </a:rPr>
              <a:t> рекомендует заранее зарегистрироваться в ФИС ФРДО ответственному за внесение сведений лицу, если оно вновь назначено и не вносило сведения ранее</a:t>
            </a:r>
            <a:r>
              <a:rPr lang="ru-RU" sz="29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</a:p>
          <a:p>
            <a:pPr marL="0" indent="0" algn="just" hangingPunct="0">
              <a:buNone/>
            </a:pPr>
            <a:r>
              <a:rPr lang="ru-RU" sz="29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Муниципальным органам управления образованием проверить сроки АРМ рабочего места, на котором вносятся данные в ФИС ФРДО.</a:t>
            </a:r>
          </a:p>
          <a:p>
            <a:pPr marL="0" indent="0" algn="just" hangingPunct="0">
              <a:buNone/>
            </a:pPr>
            <a:r>
              <a:rPr lang="ru-RU" sz="2900" dirty="0">
                <a:solidFill>
                  <a:srgbClr val="002060"/>
                </a:solidFill>
                <a:latin typeface="Arial Narrow" panose="020B0606020202030204" pitchFamily="34" charset="0"/>
              </a:rPr>
              <a:t>С 01 января 2020 года обязательность внесения в файл-шаблон данных </a:t>
            </a:r>
            <a:r>
              <a:rPr lang="ru-RU" sz="29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СНИЛС.</a:t>
            </a:r>
            <a:endParaRPr lang="ru-RU" sz="29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0" indent="0" algn="just" hangingPunct="0">
              <a:buNone/>
            </a:pPr>
            <a:endParaRPr lang="ru-RU" sz="29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339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evstigneeva\Desktop\Презнтация фрдо\paper-powerpoint-template-best-25-cool-powerpoint-templates-ideas-on-pinterest-hd-photos-printable-728x5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332656"/>
            <a:ext cx="7344816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1072743"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Шаблон системы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ФИС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ФРДО – Модуль Школа</a:t>
            </a: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1331640" y="846409"/>
            <a:ext cx="2232025" cy="792162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Обязательные поля</a:t>
            </a:r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3779912" y="846409"/>
            <a:ext cx="2447925" cy="792162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Обязательные </a:t>
            </a:r>
            <a:r>
              <a:rPr lang="ru-RU" dirty="0"/>
              <a:t>поля</a:t>
            </a: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6469062" y="838113"/>
            <a:ext cx="2447925" cy="792162"/>
          </a:xfrm>
          <a:prstGeom prst="downArrow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Поля при заполнении дубликата документа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975380"/>
              </p:ext>
            </p:extLst>
          </p:nvPr>
        </p:nvGraphicFramePr>
        <p:xfrm>
          <a:off x="1189938" y="1638571"/>
          <a:ext cx="2557462" cy="4851856"/>
        </p:xfrm>
        <a:graphic>
          <a:graphicData uri="http://schemas.openxmlformats.org/drawingml/2006/table">
            <a:tbl>
              <a:tblPr>
                <a:tableStyleId>{72833802-FEF1-4C79-8D5D-14CF1EAF98D9}</a:tableStyleId>
              </a:tblPr>
              <a:tblGrid>
                <a:gridCol w="2557462"/>
              </a:tblGrid>
              <a:tr h="31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Название документа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Вид документа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Статус документа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Подтверждение утраты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Подтверждение обмена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Уровень образования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Серия документа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Номер документа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Дата выдачи</a:t>
                      </a:r>
                      <a:endParaRPr lang="ru-RU" sz="1400" b="1" i="0" u="none" strike="noStrike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Год поступления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Год окончания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Фамилия получателя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Имя получателя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Отчество получателя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4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Дата рождения получателя 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41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СНИЛС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458821"/>
              </p:ext>
            </p:extLst>
          </p:nvPr>
        </p:nvGraphicFramePr>
        <p:xfrm>
          <a:off x="3923928" y="1638571"/>
          <a:ext cx="2376264" cy="8556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264"/>
              </a:tblGrid>
              <a:tr h="3601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Регистрационный</a:t>
                      </a:r>
                      <a:r>
                        <a:rPr lang="ru-RU" sz="1400" b="1" u="none" strike="noStrike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 номер</a:t>
                      </a:r>
                      <a:endParaRPr lang="ru-RU" sz="1400" b="1" i="0" u="none" strike="noStrike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4" marR="9524" marT="9529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Срок обучения, лет</a:t>
                      </a:r>
                      <a:endParaRPr lang="ru-RU" sz="1400" b="1" i="0" u="none" strike="noStrike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4" marR="9524" marT="9529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643478"/>
              </p:ext>
            </p:extLst>
          </p:nvPr>
        </p:nvGraphicFramePr>
        <p:xfrm>
          <a:off x="3923928" y="2492896"/>
          <a:ext cx="2376264" cy="858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264"/>
              </a:tblGrid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Гражданство</a:t>
                      </a:r>
                      <a:endParaRPr lang="ru-RU" sz="1400" b="1" i="0" u="none" strike="noStrike" dirty="0" smtClean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3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Место рождения</a:t>
                      </a:r>
                      <a:endParaRPr lang="ru-RU" sz="1400" b="1" i="0" u="none" strike="noStrike" dirty="0" smtClean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701528"/>
              </p:ext>
            </p:extLst>
          </p:nvPr>
        </p:nvGraphicFramePr>
        <p:xfrm>
          <a:off x="6588124" y="1638571"/>
          <a:ext cx="2328863" cy="3322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863"/>
              </a:tblGrid>
              <a:tr h="6967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Наименование документа об образовании (оригинала)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103" marR="7103" marT="71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Серия (оригинала)</a:t>
                      </a:r>
                      <a:endParaRPr lang="ru-RU" sz="1400" b="1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103" marR="7103" marT="71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Номер (оригинала)</a:t>
                      </a:r>
                      <a:endParaRPr lang="ru-RU" sz="1400" b="1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103" marR="7103" marT="71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8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Регистрационный </a:t>
                      </a:r>
                      <a:r>
                        <a:rPr lang="en-US" sz="1400" b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N (</a:t>
                      </a:r>
                      <a:r>
                        <a:rPr lang="ru-RU" sz="1400" b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оригинала)</a:t>
                      </a:r>
                      <a:endParaRPr lang="ru-RU" sz="1400" b="1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103" marR="7103" marT="71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Дата выдачи (оригинала)</a:t>
                      </a:r>
                      <a:endParaRPr lang="ru-RU" sz="1400" b="1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103" marR="7103" marT="71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Фамилия получателя (оригинала)</a:t>
                      </a:r>
                      <a:endParaRPr lang="ru-RU" sz="1400" b="1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103" marR="7103" marT="71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Имя получателя (оригинала)</a:t>
                      </a:r>
                      <a:endParaRPr lang="ru-RU" sz="1400" b="1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103" marR="7103" marT="71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Отчество получателя (оригинала)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103" marR="7103" marT="71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49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evstigneeva\Desktop\Презнтация фрдо\paper-powerpoint-template-best-25-cool-powerpoint-templates-ideas-on-pinterest-hd-photos-printable-728x5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ПРАВИЛА ЗАПОЛНЕНИЯ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ФАЙЛОВ-ШАБЛОНОВ ФИС ФРДО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776864" cy="4392488"/>
          </a:xfrm>
        </p:spPr>
        <p:txBody>
          <a:bodyPr>
            <a:normAutofit fontScale="92500" lnSpcReduction="10000"/>
          </a:bodyPr>
          <a:lstStyle/>
          <a:p>
            <a:pPr lvl="1" algn="l"/>
            <a:r>
              <a:rPr lang="ru-RU" sz="2600" dirty="0">
                <a:solidFill>
                  <a:srgbClr val="002060"/>
                </a:solidFill>
                <a:latin typeface="Arial Narrow" panose="020B0606020202030204" pitchFamily="34" charset="0"/>
              </a:rPr>
              <a:t>Задать имя файлу-копии. </a:t>
            </a:r>
            <a:endParaRPr lang="ru-RU" sz="26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lvl="1" algn="l"/>
            <a:r>
              <a:rPr lang="ru-RU" sz="2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При </a:t>
            </a:r>
            <a:r>
              <a:rPr lang="ru-RU" sz="2600" dirty="0">
                <a:solidFill>
                  <a:srgbClr val="002060"/>
                </a:solidFill>
                <a:latin typeface="Arial Narrow" panose="020B0606020202030204" pitchFamily="34" charset="0"/>
              </a:rPr>
              <a:t>названии файлов необходимо использовать данные ва­шей </a:t>
            </a:r>
            <a:r>
              <a:rPr lang="ru-RU" sz="2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организации. </a:t>
            </a:r>
          </a:p>
          <a:p>
            <a:pPr lvl="1" algn="l"/>
            <a:r>
              <a:rPr lang="ru-RU" sz="2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Имя </a:t>
            </a:r>
            <a:r>
              <a:rPr lang="ru-RU" sz="2600" dirty="0">
                <a:solidFill>
                  <a:srgbClr val="002060"/>
                </a:solidFill>
                <a:latin typeface="Arial Narrow" panose="020B0606020202030204" pitchFamily="34" charset="0"/>
              </a:rPr>
              <a:t>файла должно иметь следующий вид </a:t>
            </a:r>
            <a:r>
              <a:rPr lang="ru-RU" sz="2600" b="1" dirty="0">
                <a:solidFill>
                  <a:srgbClr val="FF0000"/>
                </a:solidFill>
                <a:latin typeface="Arial Narrow" panose="020B0606020202030204" pitchFamily="34" charset="0"/>
              </a:rPr>
              <a:t>1111111111111-333333333-</a:t>
            </a:r>
            <a:r>
              <a:rPr lang="en-US" sz="26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nrnxlsx</a:t>
            </a:r>
            <a:r>
              <a:rPr lang="ru-RU" sz="2600" dirty="0">
                <a:solidFill>
                  <a:srgbClr val="002060"/>
                </a:solidFill>
                <a:latin typeface="Arial Narrow" panose="020B0606020202030204" pitchFamily="34" charset="0"/>
              </a:rPr>
              <a:t>, </a:t>
            </a:r>
            <a:r>
              <a:rPr lang="ru-RU" sz="2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где </a:t>
            </a:r>
          </a:p>
          <a:p>
            <a:pPr lvl="1" algn="l"/>
            <a:r>
              <a:rPr lang="ru-RU" sz="2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1111111111111</a:t>
            </a:r>
            <a:r>
              <a:rPr lang="ru-RU" sz="2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600" dirty="0">
                <a:solidFill>
                  <a:srgbClr val="002060"/>
                </a:solidFill>
                <a:latin typeface="Arial Narrow" panose="020B0606020202030204" pitchFamily="34" charset="0"/>
              </a:rPr>
              <a:t>- ОГРН вашей организации, </a:t>
            </a:r>
            <a:endParaRPr lang="ru-RU" sz="26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lvl="1" algn="l"/>
            <a:r>
              <a:rPr lang="ru-RU" sz="2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333333333</a:t>
            </a:r>
            <a:r>
              <a:rPr lang="ru-RU" sz="2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600" dirty="0">
                <a:solidFill>
                  <a:srgbClr val="002060"/>
                </a:solidFill>
                <a:latin typeface="Arial Narrow" panose="020B0606020202030204" pitchFamily="34" charset="0"/>
              </a:rPr>
              <a:t>- это КПП вашей организации, </a:t>
            </a:r>
            <a:endParaRPr lang="ru-RU" sz="26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lvl="1" algn="l"/>
            <a:r>
              <a:rPr lang="ru-RU" sz="2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ГГГГ </a:t>
            </a:r>
            <a:r>
              <a:rPr lang="ru-RU" sz="2600" dirty="0">
                <a:solidFill>
                  <a:srgbClr val="002060"/>
                </a:solidFill>
                <a:latin typeface="Arial Narrow" panose="020B0606020202030204" pitchFamily="34" charset="0"/>
              </a:rPr>
              <a:t>- год </a:t>
            </a:r>
            <a:r>
              <a:rPr lang="ru-RU" sz="2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выпуска.</a:t>
            </a:r>
          </a:p>
          <a:p>
            <a:pPr lvl="1" algn="l"/>
            <a:r>
              <a:rPr lang="ru-RU" sz="2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Открыть </a:t>
            </a:r>
            <a:r>
              <a:rPr lang="ru-RU" sz="2600" dirty="0">
                <a:solidFill>
                  <a:srgbClr val="002060"/>
                </a:solidFill>
                <a:latin typeface="Arial Narrow" panose="020B0606020202030204" pitchFamily="34" charset="0"/>
              </a:rPr>
              <a:t>файл с новым именем «</a:t>
            </a:r>
            <a:r>
              <a:rPr lang="ru-RU" sz="2600" b="1" dirty="0">
                <a:solidFill>
                  <a:srgbClr val="FF0000"/>
                </a:solidFill>
                <a:latin typeface="Arial Narrow" panose="020B0606020202030204" pitchFamily="34" charset="0"/>
              </a:rPr>
              <a:t>1111111111111-333333333-ГГГГ.х^х</a:t>
            </a:r>
            <a:r>
              <a:rPr lang="ru-RU" sz="2600" dirty="0">
                <a:solidFill>
                  <a:srgbClr val="002060"/>
                </a:solidFill>
                <a:latin typeface="Arial Narrow" panose="020B0606020202030204" pitchFamily="34" charset="0"/>
              </a:rPr>
              <a:t>» и убедиться, что файл открыт на листе «</a:t>
            </a:r>
            <a:r>
              <a:rPr lang="ru-RU" sz="2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Шаблон»</a:t>
            </a:r>
            <a:endParaRPr lang="ru-RU" sz="26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21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evstigneeva\Desktop\Презнтация фрдо\paper-powerpoint-template-best-25-cool-powerpoint-templates-ideas-on-pinterest-hd-photos-printable-728x5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Разъяснения по заполнению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файлов-шаблонов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556792"/>
            <a:ext cx="77048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Форматирование 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файлов-шаблонов запрещено. </a:t>
            </a:r>
            <a:endParaRPr lang="ru-RU" sz="28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Переносы 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в файлах-шаблонах невоз­можны. </a:t>
            </a:r>
            <a:endParaRPr lang="ru-RU" sz="28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При 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переходе в следующую ячейку строки (клавиша перехода вправо) «хвост» </a:t>
            </a: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из 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преды­дущей ячейки </a:t>
            </a: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скрывается.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Внимательно 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заполняйте данные поля по аналогии с предыдущими файлами-шаблонами (желательно путем копирования необходимых данных из соответствующих столбцов). </a:t>
            </a:r>
            <a:endParaRPr lang="ru-RU" sz="28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Орфогра­фические 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ошибки не позволят загрузить Ваш файл в систему</a:t>
            </a: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evstigneeva\Desktop\Презнтация фрдо\paper-powerpoint-template-best-25-cool-powerpoint-templates-ideas-on-pinterest-hd-photos-printable-728x5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1196752"/>
            <a:ext cx="77768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поле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серия, номер документа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указывается серия и номер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документа об образовании.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для ввода номера документа, содержащего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впереди нули, например: 0944462, необходимо в ячейке </a:t>
            </a:r>
            <a:r>
              <a:rPr lang="en-US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Excel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проставить одинарный апостроф (клавиша Э), например, '0944462.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При заполнении файлов </a:t>
            </a:r>
            <a:r>
              <a:rPr lang="ru-RU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шаблонов</a:t>
            </a:r>
            <a:r>
              <a:rPr lang="ru-RU" sz="20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: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поле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год поступления и год окончания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указываются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«реальные» даты. </a:t>
            </a:r>
            <a:endParaRPr lang="ru-RU" sz="20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lvl="0" algn="just"/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 Срок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обучения рассчитывается автоматически.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2000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вручную </a:t>
            </a:r>
            <a:r>
              <a:rPr lang="ru-RU" sz="2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корректировки вводить в поле Срок обучения </a:t>
            </a:r>
            <a:r>
              <a:rPr lang="ru-RU" sz="2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не требуется</a:t>
            </a:r>
            <a:r>
              <a:rPr lang="ru-RU" sz="2000" i="1" dirty="0">
                <a:solidFill>
                  <a:srgbClr val="C00000"/>
                </a:solidFill>
                <a:latin typeface="Arial Narrow" panose="020B0606020202030204" pitchFamily="34" charset="0"/>
              </a:rPr>
              <a:t>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файлы-шаблоны вносятся данные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организации (в </a:t>
            </a:r>
            <a:r>
              <a:rPr lang="ru-RU" sz="2000" dirty="0" err="1" smtClean="0">
                <a:solidFill>
                  <a:srgbClr val="002060"/>
                </a:solidFill>
                <a:latin typeface="Arial Narrow" panose="020B0606020202030204" pitchFamily="34" charset="0"/>
              </a:rPr>
              <a:t>т.ч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 всех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фи­лиалов, структурных подразделений, входящих в данную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организацию),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а также данные тех ор­ганизаций, которые были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реорганизованы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путем присоединения к вашей организации.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При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заполнении учитываются все формы обучения</a:t>
            </a:r>
            <a:r>
              <a:rPr lang="ru-RU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.</a:t>
            </a:r>
            <a:endParaRPr lang="ru-RU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55576" y="40466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При заполнении файлов-шаблонов</a:t>
            </a:r>
            <a:b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9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evstigneeva\Desktop\Презнтация фрдо\paper-powerpoint-template-best-25-cool-powerpoint-templates-ideas-on-pinterest-hd-photos-printable-728x5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404664"/>
            <a:ext cx="7776864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Распространенные ошибки при заполнении файлов-шаблонов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1601" y="1412776"/>
            <a:ext cx="780478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При заполнении файлов-шаблонов встречаются следующие распространенные ошибки: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Отчество и фамилия перепутаны при заполнении и оказались не в тех полях шаблона.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Порядок столбцов в шаблоне был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изменен.</a:t>
            </a:r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Создан свой шаблон без проверок, а не использован рекомендованный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шаблон (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с ав­топроверкой).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Расположение данных на нескольких вкладках шаблонов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Незаполненные  обязательные поля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шаблонов.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Копирование данных в ячейки «поверх ограничений».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Несоответствие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персональных данных - выпускник не будет найден (дата рождения одного выпускника поставлена другому выпускнику, либо указаны даты не из паспорта).</a:t>
            </a:r>
          </a:p>
          <a:p>
            <a:pPr lvl="0"/>
            <a:endParaRPr lang="ru-RU" sz="1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95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evstigneeva\Desktop\Презнтация фрдо\paper-powerpoint-template-best-25-cool-powerpoint-templates-ideas-on-pinterest-hd-photos-printable-728x5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772816"/>
            <a:ext cx="75608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добавление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в данные специальных символов (двоеточие, точка с запятой и т.д.), ко­торое приводит к некорректной выгрузке данных.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менять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рекомендованный шаблон.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создавать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новый шаблон.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пытаться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обойти проверки (копирование данных в ячейки шаблон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).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lvl="0"/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Необходимо строго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следовать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данным правилам по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заполнению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шаблона</a:t>
            </a:r>
          </a:p>
          <a:p>
            <a:pPr lvl="0"/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	</a:t>
            </a:r>
            <a:r>
              <a:rPr lang="ru-RU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Особое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внимание </a:t>
            </a:r>
            <a:r>
              <a:rPr lang="ru-RU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необходимо обратить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на то, что </a:t>
            </a:r>
            <a:r>
              <a:rPr lang="ru-RU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 	учреждения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, прошедшие реорганизацию </a:t>
            </a:r>
            <a:r>
              <a:rPr lang="ru-RU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в форме слияния </a:t>
            </a:r>
            <a:r>
              <a:rPr lang="ru-RU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	или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ликвидации, должны иметь в наличии все книги учета выдачи аттестатов об образовании с 1991 года.</a:t>
            </a:r>
          </a:p>
          <a:p>
            <a:pPr lvl="0"/>
            <a:endParaRPr lang="ru-RU" sz="20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404664"/>
            <a:ext cx="7776864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При 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заполнении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anose="020B0606020202030204" pitchFamily="34" charset="0"/>
              </a:rPr>
              <a:t>файлов-шаблонов не рекомендуется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8" name="Picture 8" descr="http://broidery.ru/wp-content/uploads/2016/05/atenti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366159"/>
            <a:ext cx="93066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4219</TotalTime>
  <Words>696</Words>
  <Application>Microsoft Office PowerPoint</Application>
  <PresentationFormat>Экран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ФЕДЕРАЛЬНЫЙ РЕЕСТР СВЕДЕНИЙ О ДОКУМЕНТАХ ОБ ОБРАЗОВАНИИ И (ИЛИ) О КВАЛИФИКАЦИИ, ДОКУМЕНТАХ ОБ ОБУЧЕНИИ  ФИС ФРДО</vt:lpstr>
      <vt:lpstr>Презентация PowerPoint</vt:lpstr>
      <vt:lpstr>Презентация PowerPoint</vt:lpstr>
      <vt:lpstr>Презентация PowerPoint</vt:lpstr>
      <vt:lpstr>ПРАВИЛА ЗАПОЛНЕНИЯ ФАЙЛОВ-ШАБЛОНОВ ФИС ФРДО</vt:lpstr>
      <vt:lpstr>Разъяснения по заполнению  файлов-шаблонов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Евстигнеева Наталья Валентиновна</dc:creator>
  <cp:lastModifiedBy>Костыгова Елена Алексеевна</cp:lastModifiedBy>
  <cp:revision>43</cp:revision>
  <cp:lastPrinted>2018-04-17T11:33:14Z</cp:lastPrinted>
  <dcterms:created xsi:type="dcterms:W3CDTF">2018-04-13T06:33:11Z</dcterms:created>
  <dcterms:modified xsi:type="dcterms:W3CDTF">2022-02-24T09:10:27Z</dcterms:modified>
</cp:coreProperties>
</file>