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42D63-74C0-40AD-854A-20AB21EE5461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B0457-E866-4DEA-B204-1FC7C2766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059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vo.garant.ru/#/document/400834153/entry/11013" TargetMode="External"/><Relationship Id="rId2" Type="http://schemas.openxmlformats.org/officeDocument/2006/relationships/hyperlink" Target="http://ivo.garant.ru/#/document/400834153/entry/1101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266429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Мониторинг внесения образовательными организациями сведений  о документах                               об образовании в ФИС ФРДО </a:t>
            </a:r>
            <a:br>
              <a:rPr lang="ru-RU" sz="3600" b="1" dirty="0" smtClean="0">
                <a:solidFill>
                  <a:srgbClr val="0070C0"/>
                </a:solidFill>
              </a:rPr>
            </a:br>
            <a:r>
              <a:rPr lang="ru-RU" sz="3600" b="1" dirty="0" smtClean="0">
                <a:solidFill>
                  <a:srgbClr val="0070C0"/>
                </a:solidFill>
              </a:rPr>
              <a:t>в 2022 году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3848" y="4581128"/>
            <a:ext cx="5400600" cy="1656184"/>
          </a:xfrm>
        </p:spPr>
        <p:txBody>
          <a:bodyPr>
            <a:normAutofit fontScale="55000" lnSpcReduction="20000"/>
          </a:bodyPr>
          <a:lstStyle/>
          <a:p>
            <a:pPr algn="r">
              <a:defRPr/>
            </a:pPr>
            <a:r>
              <a:rPr lang="ru-RU" b="1" i="1" dirty="0">
                <a:solidFill>
                  <a:srgbClr val="002060"/>
                </a:solidFill>
              </a:rPr>
              <a:t>Костыгова Елена Алексеевна</a:t>
            </a:r>
            <a:r>
              <a:rPr lang="ru-RU" i="1" dirty="0">
                <a:solidFill>
                  <a:srgbClr val="002060"/>
                </a:solidFill>
              </a:rPr>
              <a:t>, </a:t>
            </a:r>
          </a:p>
          <a:p>
            <a:pPr algn="r">
              <a:defRPr/>
            </a:pPr>
            <a:r>
              <a:rPr lang="ru-RU" i="1" dirty="0">
                <a:solidFill>
                  <a:srgbClr val="002060"/>
                </a:solidFill>
              </a:rPr>
              <a:t>начальник отдела надзора и контроля в сфере образования департамента образования Ярославской </a:t>
            </a:r>
            <a:r>
              <a:rPr lang="ru-RU" i="1" dirty="0" smtClean="0">
                <a:solidFill>
                  <a:srgbClr val="002060"/>
                </a:solidFill>
              </a:rPr>
              <a:t>области</a:t>
            </a:r>
          </a:p>
          <a:p>
            <a:pPr algn="r">
              <a:defRPr/>
            </a:pPr>
            <a:endParaRPr lang="ru-RU" i="1" dirty="0">
              <a:solidFill>
                <a:srgbClr val="002060"/>
              </a:solidFill>
            </a:endParaRPr>
          </a:p>
          <a:p>
            <a:pPr algn="l"/>
            <a:r>
              <a:rPr lang="ru-RU" i="1" dirty="0" smtClean="0">
                <a:solidFill>
                  <a:srgbClr val="002060"/>
                </a:solidFill>
              </a:rPr>
              <a:t>24 февраля 2022 г.</a:t>
            </a:r>
            <a:endParaRPr lang="ru-RU" i="1" dirty="0">
              <a:solidFill>
                <a:srgbClr val="002060"/>
              </a:solidFill>
            </a:endParaRP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7984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Типичные ошибки мониторинга 2021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Невнесение </a:t>
            </a:r>
            <a:r>
              <a:rPr lang="ru-RU" sz="2800" dirty="0"/>
              <a:t>сведений о документах об образовании граждан, в том числе по которым возникли технические </a:t>
            </a:r>
            <a:r>
              <a:rPr lang="ru-RU" sz="2800" dirty="0" smtClean="0"/>
              <a:t>трудности:</a:t>
            </a:r>
          </a:p>
          <a:p>
            <a:pPr>
              <a:buFontTx/>
              <a:buChar char="-"/>
            </a:pPr>
            <a:r>
              <a:rPr lang="ru-RU" sz="2700" b="1" dirty="0" smtClean="0"/>
              <a:t>отсутствие/замена усиленной квалифицированной </a:t>
            </a:r>
            <a:r>
              <a:rPr lang="ru-RU" sz="2700" b="1" dirty="0"/>
              <a:t>электронной подписи (далее – КЭП</a:t>
            </a:r>
            <a:r>
              <a:rPr lang="ru-RU" sz="2700" b="1" dirty="0" smtClean="0"/>
              <a:t>); </a:t>
            </a:r>
          </a:p>
          <a:p>
            <a:pPr>
              <a:buFontTx/>
              <a:buChar char="-"/>
            </a:pPr>
            <a:r>
              <a:rPr lang="ru-RU" sz="2700" b="1" dirty="0" smtClean="0"/>
              <a:t>проведение </a:t>
            </a:r>
            <a:r>
              <a:rPr lang="ru-RU" sz="2700" b="1" dirty="0"/>
              <a:t>аттестации рабочего </a:t>
            </a:r>
            <a:r>
              <a:rPr lang="ru-RU" sz="2700" b="1" dirty="0" smtClean="0"/>
              <a:t>места; </a:t>
            </a:r>
          </a:p>
          <a:p>
            <a:pPr>
              <a:buFontTx/>
              <a:buChar char="-"/>
            </a:pPr>
            <a:r>
              <a:rPr lang="ru-RU" sz="2700" b="1" dirty="0" smtClean="0"/>
              <a:t>ошибки </a:t>
            </a:r>
            <a:r>
              <a:rPr lang="ru-RU" sz="2700" b="1" dirty="0"/>
              <a:t>при внесении данных в систему (некорректные данные ОГРН, СНИЛС и т.д</a:t>
            </a:r>
            <a:r>
              <a:rPr lang="ru-RU" sz="2700" b="1" dirty="0" smtClean="0"/>
              <a:t>.)</a:t>
            </a:r>
            <a:endParaRPr lang="ru-RU" sz="2700" b="1" dirty="0"/>
          </a:p>
        </p:txBody>
      </p:sp>
    </p:spTree>
    <p:extLst>
      <p:ext uri="{BB962C8B-B14F-4D97-AF65-F5344CB8AC3E}">
        <p14:creationId xmlns:p14="http://schemas.microsoft.com/office/powerpoint/2010/main" val="2607414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Подготовительная работа 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к мониторингу ФИС ФРДО 2022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-проверить сроки аттестации </a:t>
            </a:r>
            <a:r>
              <a:rPr lang="ru-RU" dirty="0"/>
              <a:t>рабочих мест и получения </a:t>
            </a:r>
            <a:r>
              <a:rPr lang="ru-RU" dirty="0" smtClean="0"/>
              <a:t>КЭП; </a:t>
            </a:r>
          </a:p>
          <a:p>
            <a:pPr marL="0" indent="0">
              <a:buNone/>
            </a:pPr>
            <a:r>
              <a:rPr lang="ru-RU" dirty="0"/>
              <a:t>-</a:t>
            </a:r>
            <a:r>
              <a:rPr lang="ru-RU" dirty="0" smtClean="0"/>
              <a:t>проверить правильность </a:t>
            </a:r>
            <a:r>
              <a:rPr lang="ru-RU" dirty="0"/>
              <a:t>внесения общих сведений об образовательной </a:t>
            </a:r>
            <a:r>
              <a:rPr lang="ru-RU" dirty="0" smtClean="0"/>
              <a:t>организации*;</a:t>
            </a:r>
          </a:p>
          <a:p>
            <a:pPr marL="0" indent="0">
              <a:buNone/>
            </a:pPr>
            <a:r>
              <a:rPr lang="ru-RU" dirty="0" smtClean="0"/>
              <a:t>- регистрация в ФИС ФРДО ответственного лица (если ответственное лицо вновь назначено и не вносило ранее сведения в ФИС ФРДО).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1960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*Сведения об образовательной организации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i="1" dirty="0" smtClean="0"/>
              <a:t>Постановление Правительства Российской Федерации от 30 ноября 2021 г. № 2123 «О внесении изменений в правила формирования и ведения федеральной информационной системы» (вступает в силу           с 1 марта 2022 г.)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«</a:t>
            </a:r>
            <a:r>
              <a:rPr lang="ru-RU" sz="2000" dirty="0" smtClean="0">
                <a:solidFill>
                  <a:srgbClr val="FF0000"/>
                </a:solidFill>
              </a:rPr>
              <a:t>лицам</a:t>
            </a:r>
            <a:r>
              <a:rPr lang="ru-RU" sz="2000" dirty="0">
                <a:solidFill>
                  <a:srgbClr val="FF0000"/>
                </a:solidFill>
              </a:rPr>
              <a:t>, освоившим образовательные программы основного общего, среднего общего, среднего профессионального образования, </a:t>
            </a:r>
            <a:r>
              <a:rPr lang="ru-RU" sz="2000" b="1" dirty="0">
                <a:solidFill>
                  <a:srgbClr val="FF0000"/>
                </a:solidFill>
              </a:rPr>
              <a:t>а также основные программы профессионального обучения, подлежат внесению в информационную систему в течение 20 дней со дня выдачи указанных документов</a:t>
            </a:r>
            <a:r>
              <a:rPr lang="ru-RU" sz="2000" dirty="0" smtClean="0">
                <a:solidFill>
                  <a:srgbClr val="FF0000"/>
                </a:solidFill>
              </a:rPr>
              <a:t>;» (п.3);</a:t>
            </a:r>
          </a:p>
          <a:p>
            <a:r>
              <a:rPr lang="ru-RU" sz="2000" dirty="0">
                <a:solidFill>
                  <a:srgbClr val="FF0000"/>
                </a:solidFill>
              </a:rPr>
              <a:t>а) </a:t>
            </a:r>
            <a:r>
              <a:rPr lang="ru-RU" sz="2000" dirty="0">
                <a:solidFill>
                  <a:srgbClr val="FF0000"/>
                </a:solidFill>
                <a:hlinkClick r:id="rId2"/>
              </a:rPr>
              <a:t>пункт 11</a:t>
            </a:r>
            <a:r>
              <a:rPr lang="ru-RU" sz="2000" dirty="0">
                <a:solidFill>
                  <a:srgbClr val="FF0000"/>
                </a:solidFill>
              </a:rPr>
              <a:t> после слова "наименование" дополнить словами "(в том числе </a:t>
            </a:r>
            <a:r>
              <a:rPr lang="ru-RU" sz="2000" b="1" dirty="0">
                <a:solidFill>
                  <a:srgbClr val="FF0000"/>
                </a:solidFill>
              </a:rPr>
              <a:t>организационно-правовая форма</a:t>
            </a:r>
            <a:r>
              <a:rPr lang="ru-RU" sz="2000" dirty="0" smtClean="0">
                <a:solidFill>
                  <a:srgbClr val="FF0000"/>
                </a:solidFill>
              </a:rPr>
              <a:t>)"; (п.4);</a:t>
            </a:r>
          </a:p>
          <a:p>
            <a:r>
              <a:rPr lang="ru-RU" sz="2000" dirty="0">
                <a:solidFill>
                  <a:srgbClr val="FF0000"/>
                </a:solidFill>
              </a:rPr>
              <a:t>в) </a:t>
            </a:r>
            <a:r>
              <a:rPr lang="ru-RU" sz="2000" dirty="0">
                <a:solidFill>
                  <a:srgbClr val="FF0000"/>
                </a:solidFill>
                <a:hlinkClick r:id="rId3"/>
              </a:rPr>
              <a:t>пункт 13</a:t>
            </a:r>
            <a:r>
              <a:rPr lang="ru-RU" sz="2000" dirty="0">
                <a:solidFill>
                  <a:srgbClr val="FF0000"/>
                </a:solidFill>
              </a:rPr>
              <a:t> после слова "номер" дополнить словами "и </a:t>
            </a:r>
            <a:r>
              <a:rPr lang="ru-RU" sz="2000" b="1" dirty="0">
                <a:solidFill>
                  <a:srgbClr val="FF0000"/>
                </a:solidFill>
              </a:rPr>
              <a:t>код причины постановки на </a:t>
            </a:r>
            <a:r>
              <a:rPr lang="ru-RU" sz="2000" b="1" dirty="0" smtClean="0">
                <a:solidFill>
                  <a:srgbClr val="FF0000"/>
                </a:solidFill>
              </a:rPr>
              <a:t>учет</a:t>
            </a:r>
            <a:r>
              <a:rPr lang="ru-RU" sz="2000" dirty="0" smtClean="0">
                <a:solidFill>
                  <a:srgbClr val="FF0000"/>
                </a:solidFill>
              </a:rPr>
              <a:t> (п.4).</a:t>
            </a:r>
          </a:p>
          <a:p>
            <a:pPr marL="0" indent="0">
              <a:buNone/>
            </a:pPr>
            <a:endParaRPr lang="ru-RU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2000" i="1" dirty="0" smtClean="0"/>
          </a:p>
          <a:p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4029910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Квалифицированная электронная подпись (КЭП)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/>
              <a:t>КЭП должна соответствовать требованиям, предъявляемым Федеральным законом от 6 апреля 2011 года № 63-ФЗ «Об электронной подписи</a:t>
            </a:r>
            <a:r>
              <a:rPr lang="ru-RU" sz="2400" dirty="0" smtClean="0"/>
              <a:t>». Дополнительные </a:t>
            </a:r>
            <a:r>
              <a:rPr lang="ru-RU" sz="2400" dirty="0"/>
              <a:t>требования к КЭП не предъявляются. КЭП можно получить в любом удостоверяющем </a:t>
            </a:r>
            <a:r>
              <a:rPr lang="ru-RU" sz="2400" dirty="0" smtClean="0"/>
              <a:t>центре;</a:t>
            </a:r>
          </a:p>
          <a:p>
            <a:r>
              <a:rPr lang="ru-RU" sz="2400" dirty="0"/>
              <a:t>в ФИС ФРДО можно использовать КЭП, выданную на физическое лицо (без привязки к образовательной организации). Для того чтобы физическое лицо могло подписывать вносимые сведения, необходимо внести в ФИС ФРДО приказ руководителя образовательной организации, подписанный КЭП, о назначении конкретного лица (обладающего КЭП) ответственным за внесение и подпись сведений в ФИС ФРДО, при создании связи с образовательной организацией из личного кабинета поставщика сведений.</a:t>
            </a:r>
          </a:p>
          <a:p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975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Спасибо за внимание!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000" i="1" dirty="0" smtClean="0">
                <a:solidFill>
                  <a:srgbClr val="0070C0"/>
                </a:solidFill>
              </a:rPr>
              <a:t>Костыгова Елена Алексеевна, </a:t>
            </a:r>
          </a:p>
          <a:p>
            <a:pPr algn="r"/>
            <a:r>
              <a:rPr lang="ru-RU" sz="3000" i="1" dirty="0" smtClean="0">
                <a:solidFill>
                  <a:srgbClr val="0070C0"/>
                </a:solidFill>
              </a:rPr>
              <a:t>8 (4852) 72-89-76</a:t>
            </a:r>
            <a:endParaRPr lang="ru-RU" sz="30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3581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242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Мониторинг внесения образовательными организациями сведений  о документах                               об образовании в ФИС ФРДО  в 2022 году</vt:lpstr>
      <vt:lpstr>Типичные ошибки мониторинга 2021</vt:lpstr>
      <vt:lpstr>Подготовительная работа  к мониторингу ФИС ФРДО 2022</vt:lpstr>
      <vt:lpstr>*Сведения об образовательной организации </vt:lpstr>
      <vt:lpstr>Квалифицированная электронная подпись (КЭП)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 внесения образовательными организациями сведений  о документах                               об образовании в ФИС ФРДО  в 2022 году</dc:title>
  <dc:creator>Костыгова Елена Алексеевна</dc:creator>
  <cp:lastModifiedBy>Костыгова Елена Алексеевна</cp:lastModifiedBy>
  <cp:revision>9</cp:revision>
  <cp:lastPrinted>2022-02-24T06:26:21Z</cp:lastPrinted>
  <dcterms:created xsi:type="dcterms:W3CDTF">2022-02-24T05:39:16Z</dcterms:created>
  <dcterms:modified xsi:type="dcterms:W3CDTF">2022-02-24T09:09:54Z</dcterms:modified>
</cp:coreProperties>
</file>