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49" r:id="rId2"/>
    <p:sldId id="368" r:id="rId3"/>
    <p:sldId id="382" r:id="rId4"/>
    <p:sldId id="381" r:id="rId5"/>
    <p:sldId id="375" r:id="rId6"/>
    <p:sldId id="350" r:id="rId7"/>
    <p:sldId id="351" r:id="rId8"/>
    <p:sldId id="353" r:id="rId9"/>
    <p:sldId id="378" r:id="rId10"/>
    <p:sldId id="260" r:id="rId11"/>
    <p:sldId id="314" r:id="rId12"/>
    <p:sldId id="333" r:id="rId13"/>
    <p:sldId id="342" r:id="rId14"/>
    <p:sldId id="367" r:id="rId15"/>
    <p:sldId id="301" r:id="rId16"/>
    <p:sldId id="345" r:id="rId17"/>
    <p:sldId id="300" r:id="rId18"/>
    <p:sldId id="302" r:id="rId19"/>
    <p:sldId id="303" r:id="rId20"/>
    <p:sldId id="304" r:id="rId21"/>
    <p:sldId id="305" r:id="rId22"/>
    <p:sldId id="338" r:id="rId23"/>
    <p:sldId id="346" r:id="rId24"/>
    <p:sldId id="348" r:id="rId25"/>
    <p:sldId id="379" r:id="rId26"/>
    <p:sldId id="377" r:id="rId27"/>
    <p:sldId id="380" r:id="rId28"/>
    <p:sldId id="307" r:id="rId29"/>
    <p:sldId id="308" r:id="rId30"/>
    <p:sldId id="312" r:id="rId31"/>
    <p:sldId id="309" r:id="rId32"/>
    <p:sldId id="310" r:id="rId33"/>
    <p:sldId id="298" r:id="rId34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DF2049"/>
    <a:srgbClr val="FF0066"/>
    <a:srgbClr val="6EA92D"/>
    <a:srgbClr val="E15609"/>
    <a:srgbClr val="FFFFCC"/>
    <a:srgbClr val="F9C57F"/>
    <a:srgbClr val="58267E"/>
    <a:srgbClr val="FF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0" d="100"/>
          <a:sy n="140" d="100"/>
        </p:scale>
        <p:origin x="258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esktop\&#1044;&#1080;&#1085;&#1072;&#1084;&#1080;&#1082;&#1072;%20&#1057;&#1055;&#1058;\&#1044;&#1080;&#1085;&#1072;&#1084;&#1080;&#1082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977-46BB-A223-AC58B5D94C28}"/>
              </c:ext>
            </c:extLst>
          </c:dPt>
          <c:dPt>
            <c:idx val="1"/>
            <c:bubble3D val="0"/>
            <c:spPr>
              <a:solidFill>
                <a:srgbClr val="DB85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977-46BB-A223-AC58B5D94C28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977-46BB-A223-AC58B5D94C28}"/>
              </c:ext>
            </c:extLst>
          </c:dPt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'Кол-ва'!$Z$3:$AB$3</c:f>
              <c:strCache>
                <c:ptCount val="3"/>
                <c:pt idx="0">
                  <c:v>0 группа</c:v>
                </c:pt>
                <c:pt idx="1">
                  <c:v>1 группа</c:v>
                </c:pt>
                <c:pt idx="2">
                  <c:v>2 группа</c:v>
                </c:pt>
              </c:strCache>
            </c:strRef>
          </c:cat>
          <c:val>
            <c:numRef>
              <c:f>'Кол-ва'!$Z$6:$AB$6</c:f>
              <c:numCache>
                <c:formatCode>0</c:formatCode>
                <c:ptCount val="3"/>
                <c:pt idx="0">
                  <c:v>33009</c:v>
                </c:pt>
                <c:pt idx="1">
                  <c:v>7059</c:v>
                </c:pt>
                <c:pt idx="2">
                  <c:v>1600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977-46BB-A223-AC58B5D94C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89BEE-8180-4468-9250-833885057BC4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0C785-2B7F-4C0C-8B7A-B6D571F06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081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C785-2B7F-4C0C-8B7A-B6D571F0614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41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0"/>
            <a:ext cx="9144000" cy="684000"/>
          </a:xfrm>
          <a:prstGeom prst="rect">
            <a:avLst/>
          </a:prstGeom>
          <a:solidFill>
            <a:srgbClr val="758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3" descr="C:\Users\1\Desktop\Презентация_Лобода\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49" y="2944"/>
            <a:ext cx="352895" cy="63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 userDrawn="1"/>
        </p:nvSpPr>
        <p:spPr>
          <a:xfrm>
            <a:off x="431824" y="82435"/>
            <a:ext cx="1296144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ru-RU" sz="900" b="1" dirty="0" smtClean="0">
                <a:solidFill>
                  <a:schemeClr val="bg1"/>
                </a:solidFill>
              </a:rPr>
              <a:t>ДЕПАРТАМЕНТ </a:t>
            </a:r>
          </a:p>
          <a:p>
            <a:pPr>
              <a:lnSpc>
                <a:spcPts val="1000"/>
              </a:lnSpc>
            </a:pPr>
            <a:r>
              <a:rPr lang="ru-RU" sz="900" b="1" dirty="0" smtClean="0">
                <a:solidFill>
                  <a:schemeClr val="bg1"/>
                </a:solidFill>
              </a:rPr>
              <a:t>ОБРАЗОВАНИЯ </a:t>
            </a:r>
          </a:p>
          <a:p>
            <a:pPr>
              <a:lnSpc>
                <a:spcPts val="1000"/>
              </a:lnSpc>
            </a:pPr>
            <a:r>
              <a:rPr lang="ru-RU" sz="900" b="1" dirty="0" smtClean="0">
                <a:solidFill>
                  <a:schemeClr val="bg1"/>
                </a:solidFill>
              </a:rPr>
              <a:t>ЯРОСЛАВСКОЙ </a:t>
            </a:r>
          </a:p>
          <a:p>
            <a:pPr>
              <a:lnSpc>
                <a:spcPts val="1000"/>
              </a:lnSpc>
            </a:pPr>
            <a:r>
              <a:rPr lang="ru-RU" sz="900" b="1" dirty="0" smtClean="0">
                <a:solidFill>
                  <a:schemeClr val="bg1"/>
                </a:solidFill>
              </a:rPr>
              <a:t>ОБЛАСТИ</a:t>
            </a:r>
            <a:endParaRPr lang="ru-RU" sz="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314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esurs-yar.ru/files/slujba/testirivanie/spt2021_1.pdf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esurs-yar.ru/files/slujba/testirivanie/spt2021_2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esurs-yar.ru/files/slujba/testirivanie/mr_spt_2021.pdf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esurs-yar.ru/files/kodeks.pdf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esurs-yar.ru/files/slujba/testirivanie/mr_spt_2021.pdf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disk.yandex.ru/d/vq_AaF9DDL8Fjw?w=1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resurs-yar.ru/navigator_dp/" TargetMode="External"/><Relationship Id="rId7" Type="http://schemas.openxmlformats.org/officeDocument/2006/relationships/hyperlink" Target="https://podrostok.edu.yar.ru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&#1086;&#1073;&#1097;&#1077;&#1077;-&#1076;&#1077;&#1083;&#1086;.&#1088;&#1092;" TargetMode="Externa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telefon-doveria.ru/" TargetMode="External"/><Relationship Id="rId13" Type="http://schemas.openxmlformats.org/officeDocument/2006/relationships/image" Target="../media/image33.png"/><Relationship Id="rId3" Type="http://schemas.openxmlformats.org/officeDocument/2006/relationships/image" Target="../media/image27.jpeg"/><Relationship Id="rId7" Type="http://schemas.openxmlformats.org/officeDocument/2006/relationships/hyperlink" Target="https://www.&#1090;&#1074;&#1086;&#1103;&#1090;&#1077;&#1088;&#1088;&#1080;&#1090;&#1086;&#1088;&#1080;&#1103;.&#1086;&#1085;&#1083;&#1072;&#1081;&#1085;/" TargetMode="External"/><Relationship Id="rId12" Type="http://schemas.openxmlformats.org/officeDocument/2006/relationships/image" Target="../media/image3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si.mchs.gov.ru/p/nav" TargetMode="External"/><Relationship Id="rId11" Type="http://schemas.openxmlformats.org/officeDocument/2006/relationships/image" Target="../media/image31.png"/><Relationship Id="rId5" Type="http://schemas.openxmlformats.org/officeDocument/2006/relationships/image" Target="../media/image29.JPG"/><Relationship Id="rId10" Type="http://schemas.openxmlformats.org/officeDocument/2006/relationships/hyperlink" Target="https://msph.ru/" TargetMode="External"/><Relationship Id="rId4" Type="http://schemas.openxmlformats.org/officeDocument/2006/relationships/image" Target="../media/image28.jpeg"/><Relationship Id="rId9" Type="http://schemas.openxmlformats.org/officeDocument/2006/relationships/image" Target="../media/image30.JPG"/><Relationship Id="rId1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5.JP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omoschryadom.ru/" TargetMode="External"/><Relationship Id="rId11" Type="http://schemas.openxmlformats.org/officeDocument/2006/relationships/image" Target="../media/image40.png"/><Relationship Id="rId5" Type="http://schemas.openxmlformats.org/officeDocument/2006/relationships/hyperlink" Target="https://vk.com/u_r_not_alone" TargetMode="External"/><Relationship Id="rId10" Type="http://schemas.openxmlformats.org/officeDocument/2006/relationships/image" Target="../media/image39.png"/><Relationship Id="rId4" Type="http://schemas.openxmlformats.org/officeDocument/2006/relationships/hyperlink" Target="http://vmesteproject.ru/" TargetMode="External"/><Relationship Id="rId9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esurs-yar.ru/psihologiya_obrazovaniyu/testirovanie2020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52536" y="177973"/>
            <a:ext cx="4176464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endParaRPr lang="ru-RU" sz="1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ДЕПАРТАМЕНТ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ОБРАЗОВАНИЯ ЯРОСЛАВСКОЙ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ОБЛАСТИ</a:t>
            </a:r>
          </a:p>
          <a:p>
            <a:pPr algn="r"/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ГУ ЯО «ЦЕНТР ПРОФЕССИОНАЛЬНОЙ ОРИЕНТАЦИИ </a:t>
            </a:r>
            <a:br>
              <a:rPr lang="ru-RU" sz="1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И ПСИХОЛОГИЧЕСКОЙ ПОДДЕРЖКИ «РЕСУРС»</a:t>
            </a:r>
          </a:p>
          <a:p>
            <a:pPr algn="r"/>
            <a:endParaRPr lang="ru-RU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РЕСУРСНОЕ ОБЕСПЕЧЕНИЕ 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профилактической работы </a:t>
            </a:r>
            <a:b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с детьми  и подростками</a:t>
            </a:r>
            <a:endParaRPr lang="ru-RU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0" b="10331"/>
          <a:stretch/>
        </p:blipFill>
        <p:spPr>
          <a:xfrm flipH="1">
            <a:off x="4027702" y="987574"/>
            <a:ext cx="4938929" cy="31683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39952" y="267494"/>
            <a:ext cx="48266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1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571999" y="4227934"/>
            <a:ext cx="4394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>
                <a:solidFill>
                  <a:srgbClr val="CC0000"/>
                </a:solidFill>
              </a:rPr>
              <a:t>Если мы в порядке – </a:t>
            </a:r>
            <a:br>
              <a:rPr lang="ru-RU" b="1" i="1" dirty="0">
                <a:solidFill>
                  <a:srgbClr val="CC0000"/>
                </a:solidFill>
              </a:rPr>
            </a:br>
            <a:r>
              <a:rPr lang="ru-RU" b="1" i="1" dirty="0">
                <a:solidFill>
                  <a:srgbClr val="CC0000"/>
                </a:solidFill>
              </a:rPr>
              <a:t>в порядке и наш </a:t>
            </a:r>
            <a:r>
              <a:rPr lang="ru-RU" b="1" i="1" dirty="0" smtClean="0">
                <a:solidFill>
                  <a:srgbClr val="CC0000"/>
                </a:solidFill>
              </a:rPr>
              <a:t>мир!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6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5368" y="0"/>
            <a:ext cx="7830223" cy="9207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0" r="12639" b="10331"/>
          <a:stretch/>
        </p:blipFill>
        <p:spPr>
          <a:xfrm flipH="1">
            <a:off x="7807737" y="0"/>
            <a:ext cx="1353448" cy="927221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8" name="Поле 37"/>
          <p:cNvSpPr txBox="1"/>
          <p:nvPr/>
        </p:nvSpPr>
        <p:spPr>
          <a:xfrm>
            <a:off x="6573439" y="2499742"/>
            <a:ext cx="2280570" cy="107379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effectLst/>
                <a:ea typeface="Times New Roman"/>
                <a:cs typeface="Times New Roman"/>
              </a:rPr>
              <a:t>ИПР – интегральный </a:t>
            </a:r>
            <a:br>
              <a:rPr lang="ru-RU" dirty="0" smtClean="0">
                <a:effectLst/>
                <a:ea typeface="Times New Roman"/>
                <a:cs typeface="Times New Roman"/>
              </a:rPr>
            </a:br>
            <a:r>
              <a:rPr lang="ru-RU" dirty="0" smtClean="0">
                <a:effectLst/>
                <a:ea typeface="Times New Roman"/>
                <a:cs typeface="Times New Roman"/>
              </a:rPr>
              <a:t>показатель риска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effectLst/>
                <a:ea typeface="Times New Roman"/>
                <a:cs typeface="Times New Roman"/>
              </a:rPr>
              <a:t>по всей выборке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C00000"/>
                </a:solidFill>
                <a:effectLst/>
                <a:ea typeface="Times New Roman"/>
                <a:cs typeface="Times New Roman"/>
              </a:rPr>
              <a:t>         30,41</a:t>
            </a:r>
            <a:endParaRPr lang="ru-RU" sz="2000" dirty="0">
              <a:solidFill>
                <a:srgbClr val="C00000"/>
              </a:solidFill>
              <a:effectLst/>
              <a:ea typeface="Times New Roman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356" y="86491"/>
            <a:ext cx="77383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</a:rPr>
              <a:t>ИНТЕГРАЛЬНЫЙ ПОКАЗАТЕЛЬ РИСКА (ИПР): </a:t>
            </a:r>
          </a:p>
          <a:p>
            <a:pPr algn="r"/>
            <a:r>
              <a:rPr lang="ru-RU" sz="2000" b="1" dirty="0" smtClean="0">
                <a:solidFill>
                  <a:schemeClr val="bg1"/>
                </a:solidFill>
              </a:rPr>
              <a:t>ВЫБОРКА </a:t>
            </a:r>
            <a:r>
              <a:rPr lang="ru-RU" sz="2000" b="1" dirty="0">
                <a:solidFill>
                  <a:schemeClr val="bg1"/>
                </a:solidFill>
              </a:rPr>
              <a:t>В ЦЕЛОМ, </a:t>
            </a:r>
            <a:r>
              <a:rPr lang="ru-RU" sz="2000" b="1" dirty="0" smtClean="0">
                <a:solidFill>
                  <a:schemeClr val="bg1"/>
                </a:solidFill>
              </a:rPr>
              <a:t>ШКОЛЬНИКИ, СТУДЕНТЫ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7092280" y="3372716"/>
            <a:ext cx="720080" cy="360040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085" y="1491630"/>
            <a:ext cx="5112567" cy="295232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483768" y="1686714"/>
            <a:ext cx="720080" cy="2358000"/>
          </a:xfrm>
          <a:prstGeom prst="rect">
            <a:avLst/>
          </a:prstGeom>
          <a:solidFill>
            <a:srgbClr val="6EA9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716016" y="1686714"/>
            <a:ext cx="720080" cy="2358000"/>
          </a:xfrm>
          <a:prstGeom prst="rect">
            <a:avLst/>
          </a:prstGeom>
          <a:solidFill>
            <a:srgbClr val="6EA9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606844" y="3291830"/>
            <a:ext cx="504056" cy="752884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831008" y="3256204"/>
            <a:ext cx="504056" cy="783625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555776" y="2941845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30,06                                             31,15</a:t>
            </a:r>
            <a:endParaRPr lang="ru-RU" sz="14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763688" y="3270165"/>
            <a:ext cx="4722608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56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368" y="0"/>
            <a:ext cx="7830223" cy="9207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0" r="12639" b="10331"/>
          <a:stretch/>
        </p:blipFill>
        <p:spPr>
          <a:xfrm flipH="1">
            <a:off x="7807737" y="0"/>
            <a:ext cx="1353448" cy="927221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17" name="Прямоугольник 16"/>
          <p:cNvSpPr/>
          <p:nvPr/>
        </p:nvSpPr>
        <p:spPr>
          <a:xfrm>
            <a:off x="1108567" y="144832"/>
            <a:ext cx="66388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chemeClr val="bg1"/>
                </a:solidFill>
              </a:rPr>
              <a:t>РАСПРЕДЕЛЕНИЕ </a:t>
            </a:r>
            <a:r>
              <a:rPr lang="ru-RU" sz="2000" b="1" dirty="0" smtClean="0">
                <a:solidFill>
                  <a:schemeClr val="bg1"/>
                </a:solidFill>
              </a:rPr>
              <a:t>УЧАСТНИКОВ ОПРОСА В ЦЕЛОМ 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ПО  ГРУППАМ РИСКА, %, </a:t>
            </a:r>
            <a:r>
              <a:rPr lang="ru-RU" sz="2000" b="1" dirty="0">
                <a:solidFill>
                  <a:schemeClr val="bg1"/>
                </a:solidFill>
              </a:rPr>
              <a:t>чел.</a:t>
            </a:r>
          </a:p>
        </p:txBody>
      </p:sp>
      <p:sp>
        <p:nvSpPr>
          <p:cNvPr id="23" name="Поле 75"/>
          <p:cNvSpPr txBox="1"/>
          <p:nvPr/>
        </p:nvSpPr>
        <p:spPr>
          <a:xfrm>
            <a:off x="4788024" y="4284123"/>
            <a:ext cx="316230" cy="29241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100" dirty="0">
              <a:effectLst/>
              <a:ea typeface="Times New Roman"/>
              <a:cs typeface="Times New Roman"/>
            </a:endParaRPr>
          </a:p>
        </p:txBody>
      </p:sp>
      <p:sp>
        <p:nvSpPr>
          <p:cNvPr id="37" name="Поле 76"/>
          <p:cNvSpPr txBox="1"/>
          <p:nvPr/>
        </p:nvSpPr>
        <p:spPr>
          <a:xfrm>
            <a:off x="4427984" y="3300708"/>
            <a:ext cx="316230" cy="45005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endParaRPr lang="ru-RU" sz="1100" dirty="0">
              <a:effectLst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endParaRPr lang="ru-RU" sz="1100" dirty="0">
              <a:effectLst/>
              <a:ea typeface="Times New Roman"/>
              <a:cs typeface="Times New Roman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541483644"/>
              </p:ext>
            </p:extLst>
          </p:nvPr>
        </p:nvGraphicFramePr>
        <p:xfrm>
          <a:off x="2038942" y="1492568"/>
          <a:ext cx="5094312" cy="3083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3090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368" y="0"/>
            <a:ext cx="7830223" cy="9207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0" r="12639" b="10331"/>
          <a:stretch/>
        </p:blipFill>
        <p:spPr>
          <a:xfrm flipH="1">
            <a:off x="7807737" y="0"/>
            <a:ext cx="1353448" cy="927221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589753" y="157287"/>
            <a:ext cx="72007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</a:rPr>
              <a:t>КАК ПРЕДСТАВЛЕНЫ РЕЗУЛЬТАТЫ ИССЛЕДОВАНИЯ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6896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оле 37"/>
          <p:cNvSpPr txBox="1">
            <a:spLocks/>
          </p:cNvSpPr>
          <p:nvPr/>
        </p:nvSpPr>
        <p:spPr>
          <a:xfrm>
            <a:off x="1259632" y="987574"/>
            <a:ext cx="7488832" cy="353520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>
              <a:effectLst/>
              <a:ea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059582"/>
            <a:ext cx="878497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b="1" dirty="0" smtClean="0"/>
              <a:t>Аналитическая </a:t>
            </a:r>
            <a:r>
              <a:rPr lang="ru-RU" b="1" dirty="0"/>
              <a:t>справка по </a:t>
            </a:r>
            <a:r>
              <a:rPr lang="ru-RU" b="1" dirty="0" smtClean="0"/>
              <a:t>региону:</a:t>
            </a:r>
          </a:p>
          <a:p>
            <a:pPr marL="357188" algn="just"/>
            <a:r>
              <a:rPr lang="ru-RU" dirty="0" smtClean="0"/>
              <a:t>- </a:t>
            </a:r>
            <a:r>
              <a:rPr lang="ru-RU" dirty="0" smtClean="0">
                <a:hlinkClick r:id="rId3"/>
              </a:rPr>
              <a:t>Часть 1</a:t>
            </a:r>
            <a:r>
              <a:rPr lang="ru-RU" sz="1400" dirty="0" smtClean="0">
                <a:hlinkClick r:id="rId3"/>
              </a:rPr>
              <a:t> </a:t>
            </a:r>
            <a:r>
              <a:rPr lang="ru-RU" dirty="0" smtClean="0">
                <a:hlinkClick r:id="rId3"/>
              </a:rPr>
              <a:t>«Выявление латентной и явной рискогенности социально-психологических условий, формирующих психологическую готовность к аддиктивному (зависимому) поведению у лиц подросткового и юношеского возраста»</a:t>
            </a:r>
            <a:endParaRPr lang="ru-RU" dirty="0" smtClean="0"/>
          </a:p>
          <a:p>
            <a:pPr marL="357188" algn="just"/>
            <a:r>
              <a:rPr lang="ru-RU" dirty="0" smtClean="0"/>
              <a:t>- </a:t>
            </a:r>
            <a:r>
              <a:rPr lang="ru-RU" dirty="0" smtClean="0">
                <a:hlinkClick r:id="rId4"/>
              </a:rPr>
              <a:t>Часть 2 «Выявление фактора риска наркотизации» </a:t>
            </a:r>
            <a:endParaRPr lang="ru-RU" dirty="0"/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b="1" dirty="0" smtClean="0"/>
              <a:t>Результаты </a:t>
            </a:r>
            <a:r>
              <a:rPr lang="ru-RU" b="1" dirty="0"/>
              <a:t>тестирования в личных кабинетах – доступ по паролю сразу после тестирования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b="1" dirty="0" smtClean="0"/>
              <a:t>Наборы </a:t>
            </a:r>
            <a:r>
              <a:rPr lang="ru-RU" b="1" dirty="0"/>
              <a:t>диаграмм и таблиц </a:t>
            </a:r>
            <a:r>
              <a:rPr lang="ru-RU" b="1" dirty="0" smtClean="0"/>
              <a:t>с результатами тестирования по </a:t>
            </a:r>
            <a:r>
              <a:rPr lang="ru-RU" b="1" dirty="0"/>
              <a:t>отдельным муниципальным районам и образовательным организациям </a:t>
            </a:r>
            <a:r>
              <a:rPr lang="ru-RU" b="1" dirty="0" smtClean="0"/>
              <a:t>– доступ по паролям</a:t>
            </a:r>
          </a:p>
          <a:p>
            <a:pPr indent="449263" algn="ctr"/>
            <a:endParaRPr lang="ru-RU" i="1" dirty="0" smtClean="0">
              <a:solidFill>
                <a:srgbClr val="FF0000"/>
              </a:solidFill>
            </a:endParaRPr>
          </a:p>
          <a:p>
            <a:pPr indent="449263" algn="ctr"/>
            <a:r>
              <a:rPr lang="ru-RU" i="1" dirty="0" smtClean="0">
                <a:solidFill>
                  <a:srgbClr val="C00000"/>
                </a:solidFill>
              </a:rPr>
              <a:t>Обеспечение </a:t>
            </a:r>
            <a:r>
              <a:rPr lang="ru-RU" i="1" dirty="0">
                <a:solidFill>
                  <a:srgbClr val="C00000"/>
                </a:solidFill>
              </a:rPr>
              <a:t>адресной профилактической работы с обучающимися </a:t>
            </a:r>
            <a:endParaRPr lang="ru-RU" i="1" dirty="0" smtClean="0">
              <a:solidFill>
                <a:srgbClr val="C00000"/>
              </a:solidFill>
            </a:endParaRPr>
          </a:p>
          <a:p>
            <a:pPr indent="449263" algn="ctr"/>
            <a:r>
              <a:rPr lang="ru-RU" i="1" dirty="0" smtClean="0">
                <a:solidFill>
                  <a:srgbClr val="C00000"/>
                </a:solidFill>
              </a:rPr>
              <a:t>с </a:t>
            </a:r>
            <a:r>
              <a:rPr lang="ru-RU" i="1" dirty="0">
                <a:solidFill>
                  <a:srgbClr val="C00000"/>
                </a:solidFill>
              </a:rPr>
              <a:t>учётом  результатов </a:t>
            </a:r>
            <a:r>
              <a:rPr lang="ru-RU" i="1" dirty="0" smtClean="0">
                <a:solidFill>
                  <a:srgbClr val="C00000"/>
                </a:solidFill>
              </a:rPr>
              <a:t>тестирования!</a:t>
            </a:r>
            <a:endParaRPr lang="ru-RU" i="1" dirty="0">
              <a:solidFill>
                <a:srgbClr val="C00000"/>
              </a:solidFill>
            </a:endParaRPr>
          </a:p>
          <a:p>
            <a:pPr indent="449263"/>
            <a:endParaRPr lang="ru-RU" sz="1600" dirty="0"/>
          </a:p>
          <a:p>
            <a:pPr indent="449263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0980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5368" y="0"/>
            <a:ext cx="7830223" cy="9207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0" r="12639" b="10331"/>
          <a:stretch/>
        </p:blipFill>
        <p:spPr>
          <a:xfrm flipH="1">
            <a:off x="7807737" y="0"/>
            <a:ext cx="1353448" cy="927221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50268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6896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35496" y="1131590"/>
            <a:ext cx="1944216" cy="30243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dirty="0" smtClean="0"/>
              <a:t>РЕГИОНАЛЬНЫЙ </a:t>
            </a:r>
            <a:br>
              <a:rPr lang="ru-RU" sz="1200" dirty="0" smtClean="0"/>
            </a:br>
            <a:r>
              <a:rPr lang="ru-RU" sz="1200" dirty="0" smtClean="0"/>
              <a:t>УРОВЕНЬ </a:t>
            </a:r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r>
              <a:rPr lang="ru-RU" sz="1200" dirty="0"/>
              <a:t>МУНИЦИПАЛЬНЫЙ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УРОВЕНЬ</a:t>
            </a:r>
            <a:endParaRPr lang="ru-RU" sz="1200" dirty="0"/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 smtClean="0"/>
              <a:t>УРОВЕНЬ </a:t>
            </a:r>
            <a:br>
              <a:rPr lang="ru-RU" sz="1200" dirty="0" smtClean="0"/>
            </a:br>
            <a:r>
              <a:rPr lang="ru-RU" sz="1200" dirty="0" smtClean="0"/>
              <a:t>ОБРАЗОВАТЕЛЬНОЙ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 smtClean="0"/>
              <a:t>ОРГАНИЗАЦИИ</a:t>
            </a:r>
            <a:r>
              <a:rPr lang="ru-RU" sz="1400" dirty="0" smtClean="0"/>
              <a:t> </a:t>
            </a:r>
            <a:endParaRPr lang="ru-RU" sz="1400" dirty="0"/>
          </a:p>
          <a:p>
            <a:pPr marL="0" indent="0">
              <a:buNone/>
            </a:pPr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167496" y="-54548"/>
            <a:ext cx="65882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</a:rPr>
              <a:t>Организация и проведение СПТ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19672" y="1131590"/>
            <a:ext cx="73641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b="1" dirty="0" smtClean="0"/>
              <a:t>Департамент образования:</a:t>
            </a:r>
          </a:p>
          <a:p>
            <a:pPr marL="180975" indent="-93663">
              <a:lnSpc>
                <a:spcPts val="1200"/>
              </a:lnSpc>
            </a:pPr>
            <a:r>
              <a:rPr lang="ru-RU" sz="1200" dirty="0" smtClean="0"/>
              <a:t>- организует </a:t>
            </a:r>
            <a:r>
              <a:rPr lang="ru-RU" sz="1200" dirty="0"/>
              <a:t>и </a:t>
            </a:r>
            <a:r>
              <a:rPr lang="ru-RU" sz="1200" dirty="0" smtClean="0"/>
              <a:t>контролирует </a:t>
            </a:r>
            <a:r>
              <a:rPr lang="ru-RU" sz="1200" dirty="0"/>
              <a:t>проведения </a:t>
            </a:r>
            <a:r>
              <a:rPr lang="ru-RU" sz="1200" dirty="0" smtClean="0"/>
              <a:t>СПТ </a:t>
            </a:r>
            <a:r>
              <a:rPr lang="ru-RU" sz="1200" dirty="0"/>
              <a:t>в регионе</a:t>
            </a:r>
          </a:p>
          <a:p>
            <a:pPr marL="180975" indent="-93663">
              <a:lnSpc>
                <a:spcPts val="1200"/>
              </a:lnSpc>
            </a:pPr>
            <a:r>
              <a:rPr lang="ru-RU" sz="1200" dirty="0"/>
              <a:t>- о</a:t>
            </a:r>
            <a:r>
              <a:rPr lang="ru-RU" sz="1200" dirty="0" smtClean="0"/>
              <a:t>существляет взаимодействие </a:t>
            </a:r>
            <a:r>
              <a:rPr lang="ru-RU" sz="1200" dirty="0"/>
              <a:t>с Министерством просвещения РФ, антинаркотической комиссией, департаментом здравоохранения, другими ведомствами </a:t>
            </a:r>
            <a:endParaRPr lang="ru-RU" sz="1200" dirty="0" smtClean="0"/>
          </a:p>
          <a:p>
            <a:pPr marL="180975" indent="-93663">
              <a:lnSpc>
                <a:spcPts val="1200"/>
              </a:lnSpc>
            </a:pPr>
            <a:r>
              <a:rPr lang="ru-RU" sz="1200" dirty="0" smtClean="0"/>
              <a:t> </a:t>
            </a:r>
            <a:r>
              <a:rPr lang="ru-RU" sz="1200" b="1" dirty="0" smtClean="0"/>
              <a:t>ГУ ЯО </a:t>
            </a:r>
            <a:r>
              <a:rPr lang="ru-RU" sz="1200" b="1" dirty="0" err="1" smtClean="0"/>
              <a:t>ЦПОиПП</a:t>
            </a:r>
            <a:r>
              <a:rPr lang="ru-RU" sz="1200" b="1" dirty="0" smtClean="0"/>
              <a:t> Ресурс, ГУ ЯО </a:t>
            </a:r>
            <a:r>
              <a:rPr lang="ru-RU" sz="1200" b="1" dirty="0" err="1" smtClean="0"/>
              <a:t>ЦОиККО</a:t>
            </a:r>
            <a:r>
              <a:rPr lang="ru-RU" sz="1200" b="1" dirty="0" smtClean="0"/>
              <a:t>:</a:t>
            </a:r>
          </a:p>
          <a:p>
            <a:pPr marL="180975" indent="-93663">
              <a:lnSpc>
                <a:spcPts val="1200"/>
              </a:lnSpc>
            </a:pPr>
            <a:r>
              <a:rPr lang="ru-RU" sz="1200" dirty="0"/>
              <a:t>-</a:t>
            </a:r>
            <a:r>
              <a:rPr lang="ru-RU" sz="1200" dirty="0" smtClean="0"/>
              <a:t> обеспечивают сбор, обработку, анализ результатов и подготовку аналитического отчета</a:t>
            </a:r>
          </a:p>
          <a:p>
            <a:pPr marL="285750" indent="-285750">
              <a:lnSpc>
                <a:spcPts val="1200"/>
              </a:lnSpc>
              <a:buFontTx/>
              <a:buChar char="-"/>
            </a:pPr>
            <a:endParaRPr lang="ru-RU" sz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619672" y="2139702"/>
            <a:ext cx="745231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b="1" dirty="0"/>
              <a:t>Руководитель муниципального органа, осуществляющего управление в сфере </a:t>
            </a:r>
            <a:r>
              <a:rPr lang="ru-RU" sz="1200" b="1" dirty="0" smtClean="0"/>
              <a:t>образования</a:t>
            </a:r>
            <a:r>
              <a:rPr lang="ru-RU" sz="1200" dirty="0" smtClean="0"/>
              <a:t>:</a:t>
            </a:r>
            <a:endParaRPr lang="ru-RU" sz="1200" dirty="0"/>
          </a:p>
          <a:p>
            <a:pPr marL="180975" indent="-93663">
              <a:lnSpc>
                <a:spcPts val="1200"/>
              </a:lnSpc>
            </a:pPr>
            <a:r>
              <a:rPr lang="ru-RU" sz="1200" dirty="0" smtClean="0"/>
              <a:t>- обеспечивает </a:t>
            </a:r>
            <a:r>
              <a:rPr lang="ru-RU" sz="1200" dirty="0"/>
              <a:t>проведение </a:t>
            </a:r>
            <a:r>
              <a:rPr lang="ru-RU" sz="1200" dirty="0" smtClean="0"/>
              <a:t>информационно-разъяснительной </a:t>
            </a:r>
            <a:r>
              <a:rPr lang="ru-RU" sz="1200" dirty="0"/>
              <a:t>кампании с родителями или иными законными </a:t>
            </a:r>
            <a:r>
              <a:rPr lang="ru-RU" sz="1200" dirty="0" smtClean="0"/>
              <a:t>представителями </a:t>
            </a:r>
          </a:p>
          <a:p>
            <a:pPr marL="180975" indent="-93663">
              <a:lnSpc>
                <a:spcPts val="1200"/>
              </a:lnSpc>
            </a:pPr>
            <a:r>
              <a:rPr lang="ru-RU" sz="1200" dirty="0" smtClean="0"/>
              <a:t>- </a:t>
            </a:r>
            <a:r>
              <a:rPr lang="ru-RU" sz="1200" dirty="0"/>
              <a:t>обеспечивает проведение СПТ в ОО </a:t>
            </a:r>
            <a:r>
              <a:rPr lang="ru-RU" sz="1200" dirty="0" smtClean="0"/>
              <a:t>МР</a:t>
            </a:r>
            <a:endParaRPr lang="ru-RU" sz="1200" dirty="0"/>
          </a:p>
          <a:p>
            <a:pPr marL="180975" indent="-93663">
              <a:lnSpc>
                <a:spcPts val="1200"/>
              </a:lnSpc>
            </a:pPr>
            <a:r>
              <a:rPr lang="ru-RU" sz="1200" dirty="0"/>
              <a:t> - осуществляет контроль за проведением тестирования и своевременной выгрузкой результатов тестирования ОО </a:t>
            </a:r>
            <a:r>
              <a:rPr lang="ru-RU" sz="1200" dirty="0" smtClean="0"/>
              <a:t>МР </a:t>
            </a:r>
            <a:endParaRPr lang="ru-RU" sz="1200" dirty="0"/>
          </a:p>
          <a:p>
            <a:pPr marL="180975" indent="-93663">
              <a:lnSpc>
                <a:spcPts val="1200"/>
              </a:lnSpc>
            </a:pPr>
            <a:r>
              <a:rPr lang="ru-RU" sz="1200" dirty="0" smtClean="0"/>
              <a:t> - обеспечивает </a:t>
            </a:r>
            <a:r>
              <a:rPr lang="ru-RU" sz="1200" dirty="0"/>
              <a:t>прием, проверку достоверности информации, представленной в актах передачи </a:t>
            </a:r>
            <a:r>
              <a:rPr lang="ru-RU" sz="1200" dirty="0" smtClean="0"/>
              <a:t>результатов и хранение актов в течении года </a:t>
            </a:r>
          </a:p>
          <a:p>
            <a:pPr marL="180975" indent="-93663">
              <a:lnSpc>
                <a:spcPts val="1200"/>
              </a:lnSpc>
            </a:pPr>
            <a:r>
              <a:rPr lang="ru-RU" sz="1200" dirty="0" smtClean="0"/>
              <a:t>-  </a:t>
            </a:r>
            <a:r>
              <a:rPr lang="ru-RU" sz="1200" dirty="0"/>
              <a:t>обеспечивает организацию и осуществляет контроль за организацией профилактической работы в ОО </a:t>
            </a:r>
            <a:r>
              <a:rPr lang="ru-RU" sz="1200" dirty="0" smtClean="0"/>
              <a:t>МР</a:t>
            </a:r>
            <a:endParaRPr lang="ru-RU" sz="1200" dirty="0"/>
          </a:p>
          <a:p>
            <a:pPr marL="180975" indent="-93663">
              <a:lnSpc>
                <a:spcPts val="1200"/>
              </a:lnSpc>
            </a:pPr>
            <a:r>
              <a:rPr lang="ru-RU" sz="1200" dirty="0"/>
              <a:t> - анализирует результаты профилактической работы в ОО МР и направляет итоговый отчет о результатах профилактической работы по МР в ГУ ЯО </a:t>
            </a:r>
            <a:r>
              <a:rPr lang="ru-RU" sz="1200" dirty="0" err="1"/>
              <a:t>ЦПОиПП</a:t>
            </a:r>
            <a:r>
              <a:rPr lang="ru-RU" sz="1200" dirty="0"/>
              <a:t> «Ресурс» в срок до 30.06.2022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619672" y="3901631"/>
            <a:ext cx="74523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b="1" dirty="0"/>
              <a:t>Руководитель образовательной организации</a:t>
            </a:r>
            <a:r>
              <a:rPr lang="ru-RU" sz="1200" dirty="0"/>
              <a:t>: </a:t>
            </a:r>
          </a:p>
          <a:p>
            <a:pPr marL="180975" indent="-93663">
              <a:lnSpc>
                <a:spcPts val="1200"/>
              </a:lnSpc>
            </a:pPr>
            <a:r>
              <a:rPr lang="ru-RU" sz="1200" dirty="0"/>
              <a:t>- организует и контролирует проведение </a:t>
            </a:r>
            <a:r>
              <a:rPr lang="ru-RU" sz="1200" dirty="0" smtClean="0"/>
              <a:t>СПТ в ОО </a:t>
            </a:r>
            <a:endParaRPr lang="ru-RU" sz="1200" dirty="0"/>
          </a:p>
          <a:p>
            <a:pPr marL="180975" indent="-93663">
              <a:lnSpc>
                <a:spcPts val="1200"/>
              </a:lnSpc>
            </a:pPr>
            <a:r>
              <a:rPr lang="ru-RU" sz="1200" dirty="0"/>
              <a:t>- анализирует результаты </a:t>
            </a:r>
            <a:r>
              <a:rPr lang="ru-RU" sz="1200" dirty="0" smtClean="0"/>
              <a:t>СПТ в ОО</a:t>
            </a:r>
            <a:endParaRPr lang="ru-RU" sz="1200" dirty="0"/>
          </a:p>
          <a:p>
            <a:pPr marL="180975" indent="-93663">
              <a:lnSpc>
                <a:spcPts val="1200"/>
              </a:lnSpc>
            </a:pPr>
            <a:r>
              <a:rPr lang="ru-RU" sz="1200" dirty="0"/>
              <a:t>- </a:t>
            </a:r>
            <a:r>
              <a:rPr lang="ru-RU" sz="1200" dirty="0" smtClean="0"/>
              <a:t>вносит </a:t>
            </a:r>
            <a:r>
              <a:rPr lang="ru-RU" sz="1200" dirty="0"/>
              <a:t>коррективы в план профилактической </a:t>
            </a:r>
            <a:r>
              <a:rPr lang="ru-RU" sz="1200" dirty="0" smtClean="0"/>
              <a:t>работы с учетом результатов СПТ</a:t>
            </a:r>
            <a:endParaRPr lang="ru-RU" sz="1200" dirty="0"/>
          </a:p>
          <a:p>
            <a:pPr marL="180975" indent="-93663">
              <a:lnSpc>
                <a:spcPts val="1200"/>
              </a:lnSpc>
            </a:pPr>
            <a:r>
              <a:rPr lang="ru-RU" sz="1200" dirty="0" smtClean="0"/>
              <a:t>- организует </a:t>
            </a:r>
            <a:r>
              <a:rPr lang="ru-RU" sz="1200" dirty="0"/>
              <a:t>работу с детьми из </a:t>
            </a:r>
            <a:r>
              <a:rPr lang="ru-RU" sz="1200" dirty="0" smtClean="0"/>
              <a:t>выявленной группы риска</a:t>
            </a:r>
          </a:p>
          <a:p>
            <a:pPr marL="180975" indent="-93663">
              <a:lnSpc>
                <a:spcPts val="1200"/>
              </a:lnSpc>
              <a:buFontTx/>
              <a:buChar char="-"/>
            </a:pPr>
            <a:r>
              <a:rPr lang="ru-RU" sz="1200" dirty="0" smtClean="0"/>
              <a:t> предоставляет </a:t>
            </a:r>
            <a:r>
              <a:rPr lang="ru-RU" sz="1200" dirty="0"/>
              <a:t>отчет о проведенной профилактической работе руководителю муниципального органа, осуществляющего управление в сфере образования, в срок до </a:t>
            </a:r>
            <a:r>
              <a:rPr lang="ru-RU" sz="1200" dirty="0" smtClean="0"/>
              <a:t>31.05.2022</a:t>
            </a:r>
          </a:p>
          <a:p>
            <a:pPr>
              <a:lnSpc>
                <a:spcPts val="1200"/>
              </a:lnSpc>
            </a:pPr>
            <a:endParaRPr lang="ru-RU" sz="1200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635840" y="1203598"/>
            <a:ext cx="0" cy="7920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622392" y="2176810"/>
            <a:ext cx="0" cy="1656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619672" y="3985150"/>
            <a:ext cx="0" cy="100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80725" y="333659"/>
            <a:ext cx="7524328" cy="633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1400"/>
              </a:lnSpc>
            </a:pPr>
            <a:r>
              <a:rPr lang="ru-RU" sz="1400" dirty="0">
                <a:solidFill>
                  <a:schemeClr val="bg1"/>
                </a:solidFill>
              </a:rPr>
              <a:t>Методические рекомендации по подготовке и проведению социально-психологического тестирования обучающихся </a:t>
            </a:r>
            <a:r>
              <a:rPr lang="ru-RU" sz="1400" dirty="0" smtClean="0">
                <a:solidFill>
                  <a:schemeClr val="bg1"/>
                </a:solidFill>
              </a:rPr>
              <a:t>в </a:t>
            </a:r>
            <a:r>
              <a:rPr lang="ru-RU" sz="1400" dirty="0">
                <a:solidFill>
                  <a:schemeClr val="bg1"/>
                </a:solidFill>
              </a:rPr>
              <a:t>общеобразовательных организациях и профессиональных образовательных организациях в 2021/22 учебном году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1039837"/>
            <a:ext cx="48965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https://resurs-yar.ru/files/slujba/testirivanie/mr_spt_2021.pdf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30660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368" y="0"/>
            <a:ext cx="7830223" cy="9207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0" r="12639" b="10331"/>
          <a:stretch/>
        </p:blipFill>
        <p:spPr>
          <a:xfrm flipH="1">
            <a:off x="7807737" y="0"/>
            <a:ext cx="1353448" cy="927221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275606"/>
            <a:ext cx="8229600" cy="339447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/>
              <a:t>Соблюдение этических принципов </a:t>
            </a:r>
          </a:p>
          <a:p>
            <a:pPr marL="0" indent="0">
              <a:buNone/>
            </a:pPr>
            <a:r>
              <a:rPr lang="en-US" sz="2400" dirty="0" smtClean="0">
                <a:hlinkClick r:id="rId3"/>
              </a:rPr>
              <a:t>kodeks.pdf </a:t>
            </a:r>
            <a:r>
              <a:rPr lang="en-US" sz="2400" dirty="0">
                <a:hlinkClick r:id="rId3"/>
              </a:rPr>
              <a:t>(resurs-yar.ru)</a:t>
            </a:r>
            <a:endParaRPr lang="ru-RU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/>
              <a:t>Дополнительный анализ результатов по образовательных организациям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/>
              <a:t>Углубленный анализ детей, включенных в «группу риска»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/>
              <a:t>Индивидуальный подход, адресность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/>
              <a:t>Гибкость, вариативность</a:t>
            </a:r>
            <a:endParaRPr lang="ru-RU" sz="24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78851" y="31752"/>
            <a:ext cx="765674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КЛЮЧЕВЫЕ ПРАВИЛА РАБОТЫ С РЕЗУЛЬТАМИ СПТ</a:t>
            </a:r>
            <a:endParaRPr lang="ru-RU" sz="20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8143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368" y="0"/>
            <a:ext cx="7830223" cy="9207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0" r="12639" b="10331"/>
          <a:stretch/>
        </p:blipFill>
        <p:spPr>
          <a:xfrm flipH="1">
            <a:off x="7807737" y="0"/>
            <a:ext cx="1353448" cy="927221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869227" y="235017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</a:rPr>
              <a:t>АДРЕСНЫЕ РЕКОМЕНДАЦИИ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hlinkClick r:id="rId3"/>
          </p:cNvPr>
          <p:cNvSpPr txBox="1"/>
          <p:nvPr/>
        </p:nvSpPr>
        <p:spPr>
          <a:xfrm>
            <a:off x="2519772" y="1244144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https://resurs-yar.ru/files/slujba/testirivanie/mr_spt_2021.pdf</a:t>
            </a:r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323528" y="1779662"/>
            <a:ext cx="7632848" cy="1368152"/>
          </a:xfrm>
        </p:spPr>
        <p:txBody>
          <a:bodyPr>
            <a:noAutofit/>
          </a:bodyPr>
          <a:lstStyle/>
          <a:p>
            <a:r>
              <a:rPr lang="ru-RU" sz="1800" dirty="0" smtClean="0"/>
              <a:t> Для </a:t>
            </a:r>
            <a:r>
              <a:rPr lang="ru-RU" sz="1800" dirty="0"/>
              <a:t>органов местного самоуправления, осуществляющих управление в сфере </a:t>
            </a:r>
            <a:r>
              <a:rPr lang="ru-RU" sz="1800" dirty="0" smtClean="0"/>
              <a:t>образования </a:t>
            </a:r>
          </a:p>
          <a:p>
            <a:r>
              <a:rPr lang="ru-RU" sz="1800" dirty="0" smtClean="0"/>
              <a:t>Для </a:t>
            </a:r>
            <a:r>
              <a:rPr lang="ru-RU" sz="1800" dirty="0"/>
              <a:t>образовательных организаций 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59832" y="2997696"/>
            <a:ext cx="58681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Акцент </a:t>
            </a:r>
            <a:r>
              <a:rPr lang="ru-RU" sz="1600" dirty="0"/>
              <a:t>на организацию и формирование системы работы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по </a:t>
            </a:r>
            <a:r>
              <a:rPr lang="ru-RU" sz="1600" dirty="0"/>
              <a:t>профилактике с учетом результатов СПТ, привлечение специалистов </a:t>
            </a:r>
            <a:r>
              <a:rPr lang="ru-RU" sz="1600" dirty="0" smtClean="0"/>
              <a:t>ППМС-центров, учреждений </a:t>
            </a:r>
            <a:r>
              <a:rPr lang="ru-RU" sz="1600" dirty="0"/>
              <a:t>здравоохранения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и </a:t>
            </a:r>
            <a:r>
              <a:rPr lang="ru-RU" sz="1600" dirty="0"/>
              <a:t>других ведомств, реализацию мероприятий социальной направленности построению развивающей и  коррекционной работы с детьми «группы риска» и пр. 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987824" y="2997696"/>
            <a:ext cx="0" cy="15696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39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368" y="0"/>
            <a:ext cx="7830223" cy="9207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0" r="12639" b="10331"/>
          <a:stretch/>
        </p:blipFill>
        <p:spPr>
          <a:xfrm flipH="1">
            <a:off x="7807737" y="0"/>
            <a:ext cx="1353448" cy="927221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866172" y="260322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</a:rPr>
              <a:t>ЧТО УЧЕСТЬ ПРИ ПЛАНИРОВАНИИ?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19" y="1131590"/>
            <a:ext cx="8892479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ru-RU" sz="1600" b="1" dirty="0" smtClean="0">
                <a:solidFill>
                  <a:srgbClr val="C00000"/>
                </a:solidFill>
                <a:latin typeface="+mn-lt"/>
              </a:rPr>
              <a:t>ЦЕЛЕВЫЕ ОРИЕНТИРЫ: </a:t>
            </a:r>
          </a:p>
          <a:p>
            <a:r>
              <a:rPr lang="ru-RU" sz="1600" dirty="0" smtClean="0">
                <a:latin typeface="+mn-lt"/>
              </a:rPr>
              <a:t>- создание </a:t>
            </a:r>
            <a:r>
              <a:rPr lang="ru-RU" sz="1600" dirty="0">
                <a:latin typeface="+mn-lt"/>
              </a:rPr>
              <a:t>безопасной образовательной </a:t>
            </a:r>
            <a:r>
              <a:rPr lang="ru-RU" sz="1600" dirty="0" smtClean="0">
                <a:latin typeface="+mn-lt"/>
              </a:rPr>
              <a:t>среды</a:t>
            </a:r>
          </a:p>
          <a:p>
            <a:r>
              <a:rPr lang="ru-RU" sz="1600" dirty="0" smtClean="0">
                <a:latin typeface="+mn-lt"/>
              </a:rPr>
              <a:t>- </a:t>
            </a:r>
            <a:r>
              <a:rPr lang="ru-RU" sz="1600" dirty="0">
                <a:latin typeface="+mn-lt"/>
              </a:rPr>
              <a:t>позитивная социализация и самореализация</a:t>
            </a:r>
          </a:p>
          <a:p>
            <a:r>
              <a:rPr lang="ru-RU" sz="1600" dirty="0" smtClean="0">
                <a:latin typeface="+mn-lt"/>
              </a:rPr>
              <a:t>- минимизация </a:t>
            </a:r>
            <a:r>
              <a:rPr lang="ru-RU" sz="1600" dirty="0">
                <a:latin typeface="+mn-lt"/>
              </a:rPr>
              <a:t>рисков отклоняющегося </a:t>
            </a:r>
            <a:r>
              <a:rPr lang="ru-RU" sz="1600" dirty="0" smtClean="0">
                <a:latin typeface="+mn-lt"/>
              </a:rPr>
              <a:t>поведения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+mn-lt"/>
              </a:rPr>
              <a:t>МЕРОПРИЯТИЯ:</a:t>
            </a:r>
          </a:p>
          <a:p>
            <a:pPr marL="88900" indent="-88900"/>
            <a:r>
              <a:rPr lang="ru-RU" sz="1600" dirty="0" smtClean="0">
                <a:latin typeface="+mn-lt"/>
              </a:rPr>
              <a:t>-</a:t>
            </a:r>
            <a:r>
              <a:rPr lang="ru-RU" sz="1600" dirty="0">
                <a:latin typeface="+mn-lt"/>
              </a:rPr>
              <a:t> информирование обучающихся о юридических, медицинских, психологических последствиях  противоправного поведения;</a:t>
            </a:r>
          </a:p>
          <a:p>
            <a:pPr marL="88900" indent="-88900"/>
            <a:r>
              <a:rPr lang="ru-RU" sz="1600" dirty="0">
                <a:latin typeface="+mn-lt"/>
              </a:rPr>
              <a:t>-  встречи с людьми, добившимися успеха - «сделавшими себя сами»;</a:t>
            </a:r>
          </a:p>
          <a:p>
            <a:pPr marL="88900" indent="-88900"/>
            <a:r>
              <a:rPr lang="ru-RU" sz="1600" dirty="0">
                <a:latin typeface="+mn-lt"/>
              </a:rPr>
              <a:t>- помощь обучающихся  в обеспечении временной занятости;</a:t>
            </a:r>
          </a:p>
          <a:p>
            <a:pPr marL="88900" indent="-88900"/>
            <a:r>
              <a:rPr lang="ru-RU" sz="1600" dirty="0">
                <a:latin typeface="+mn-lt"/>
              </a:rPr>
              <a:t>- обучение интернет-безопасности; </a:t>
            </a:r>
          </a:p>
          <a:p>
            <a:pPr marL="88900" indent="-88900"/>
            <a:r>
              <a:rPr lang="ru-RU" sz="1600" dirty="0">
                <a:latin typeface="+mn-lt"/>
              </a:rPr>
              <a:t>- помощь в организации досуга, включение в силовые виды спорта, в лагеря спортивно-патриотической направленности;  </a:t>
            </a:r>
          </a:p>
          <a:p>
            <a:pPr marL="88900" indent="-88900"/>
            <a:r>
              <a:rPr lang="ru-RU" sz="1600" dirty="0">
                <a:latin typeface="+mn-lt"/>
              </a:rPr>
              <a:t>- организация и проведение «командных» мероприятий с акцентом на взаимопомощь,  распределение ролей, принятие ответственности и пр.;</a:t>
            </a:r>
          </a:p>
          <a:p>
            <a:pPr marL="88900" indent="-88900"/>
            <a:r>
              <a:rPr lang="ru-RU" sz="1600" dirty="0">
                <a:latin typeface="+mn-lt"/>
              </a:rPr>
              <a:t>- </a:t>
            </a:r>
            <a:r>
              <a:rPr lang="ru-RU" sz="1600" dirty="0" smtClean="0">
                <a:latin typeface="+mn-lt"/>
              </a:rPr>
              <a:t>проведение мероприятий для педагогов и родителей:  информирование, консультирование, поддержка,  совместные дела, организация досуга </a:t>
            </a:r>
            <a:r>
              <a:rPr lang="ru-RU" sz="1600" dirty="0">
                <a:latin typeface="+mn-lt"/>
              </a:rPr>
              <a:t>и пр.</a:t>
            </a:r>
          </a:p>
          <a:p>
            <a:r>
              <a:rPr lang="ru-RU" sz="1600" dirty="0">
                <a:latin typeface="+mn-l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4364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368" y="0"/>
            <a:ext cx="7830223" cy="9207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0" r="12639" b="10331"/>
          <a:stretch/>
        </p:blipFill>
        <p:spPr>
          <a:xfrm flipH="1">
            <a:off x="7807737" y="0"/>
            <a:ext cx="1353448" cy="927221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922823" y="195486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</a:rPr>
              <a:t>ИНДИВИДУАЛЬНОЕ СОПРОВОЖДЕНИЕ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5554" y="1464947"/>
            <a:ext cx="8316925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sz="2000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Меры специальной профилактики и коррекции детей группы риска: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800" dirty="0" smtClean="0">
                <a:latin typeface="+mn-lt"/>
              </a:rPr>
              <a:t>проведение дополнительной диагностики</a:t>
            </a:r>
            <a:endParaRPr lang="ru-RU" sz="1800" dirty="0">
              <a:latin typeface="+mn-lt"/>
            </a:endParaRP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800" dirty="0" smtClean="0">
                <a:latin typeface="+mn-lt"/>
              </a:rPr>
              <a:t>оказание коррекционной помощи</a:t>
            </a:r>
            <a:endParaRPr lang="ru-RU" sz="1800" dirty="0">
              <a:latin typeface="+mn-lt"/>
            </a:endParaRP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800" dirty="0" smtClean="0">
                <a:latin typeface="+mn-lt"/>
              </a:rPr>
              <a:t>привлечение </a:t>
            </a:r>
            <a:r>
              <a:rPr lang="ru-RU" sz="1800" dirty="0">
                <a:latin typeface="+mn-lt"/>
              </a:rPr>
              <a:t>к реализации коррекционных мероприятий специалистов ППМС-центров, учреждений </a:t>
            </a:r>
            <a:r>
              <a:rPr lang="ru-RU" sz="1800" dirty="0" smtClean="0">
                <a:latin typeface="+mn-lt"/>
              </a:rPr>
              <a:t>здравоохранения</a:t>
            </a:r>
            <a:endParaRPr lang="ru-RU" sz="1800" dirty="0">
              <a:latin typeface="+mn-lt"/>
            </a:endParaRP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800" dirty="0" smtClean="0">
                <a:latin typeface="+mn-lt"/>
              </a:rPr>
              <a:t>формирование </a:t>
            </a:r>
            <a:r>
              <a:rPr lang="ru-RU" sz="1800" dirty="0">
                <a:latin typeface="+mn-lt"/>
              </a:rPr>
              <a:t>навыков адаптивного поведения, постановки жизненных и профессиональных </a:t>
            </a:r>
            <a:r>
              <a:rPr lang="ru-RU" sz="1800" dirty="0" smtClean="0">
                <a:latin typeface="+mn-lt"/>
              </a:rPr>
              <a:t>целей</a:t>
            </a:r>
            <a:endParaRPr lang="ru-RU" sz="1800" dirty="0">
              <a:latin typeface="+mn-lt"/>
            </a:endParaRP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800" dirty="0" smtClean="0">
                <a:latin typeface="+mn-lt"/>
              </a:rPr>
              <a:t>развитие </a:t>
            </a:r>
            <a:r>
              <a:rPr lang="ru-RU" sz="1800" dirty="0">
                <a:latin typeface="+mn-lt"/>
              </a:rPr>
              <a:t>ценностно-смысловой сферы, </a:t>
            </a:r>
            <a:r>
              <a:rPr lang="ru-RU" sz="1800" dirty="0" smtClean="0">
                <a:latin typeface="+mn-lt"/>
              </a:rPr>
              <a:t>самоконтроля</a:t>
            </a:r>
            <a:endParaRPr lang="ru-RU" sz="1800" dirty="0">
              <a:latin typeface="+mn-lt"/>
            </a:endParaRP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800" dirty="0" smtClean="0">
                <a:latin typeface="+mn-lt"/>
              </a:rPr>
              <a:t>формирование </a:t>
            </a:r>
            <a:r>
              <a:rPr lang="ru-RU" sz="1800" dirty="0">
                <a:latin typeface="+mn-lt"/>
              </a:rPr>
              <a:t>адекватной самооценки и </a:t>
            </a:r>
            <a:r>
              <a:rPr lang="ru-RU" sz="1800" dirty="0" smtClean="0">
                <a:latin typeface="+mn-lt"/>
              </a:rPr>
              <a:t>пр.</a:t>
            </a:r>
            <a:endParaRPr lang="ru-RU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575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5368" y="0"/>
            <a:ext cx="7830223" cy="9207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0" r="12639" b="10331"/>
          <a:stretch/>
        </p:blipFill>
        <p:spPr>
          <a:xfrm flipH="1">
            <a:off x="7807737" y="0"/>
            <a:ext cx="1353448" cy="927221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538807" y="1878837"/>
            <a:ext cx="1259840" cy="9448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1</a:t>
            </a:r>
            <a:endParaRPr lang="ru-RU" sz="1100">
              <a:effectLst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 </a:t>
            </a:r>
            <a:endParaRPr lang="ru-RU" sz="1100">
              <a:effectLst/>
              <a:ea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49447" y="1881218"/>
            <a:ext cx="1259840" cy="944880"/>
          </a:xfrm>
          <a:prstGeom prst="rect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2</a:t>
            </a:r>
            <a:endParaRPr lang="ru-RU" sz="1100">
              <a:effectLst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 </a:t>
            </a:r>
            <a:endParaRPr lang="ru-RU" sz="1100">
              <a:effectLst/>
              <a:ea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1187" y="2852292"/>
            <a:ext cx="1259840" cy="944880"/>
          </a:xfrm>
          <a:prstGeom prst="rect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3</a:t>
            </a:r>
            <a:endParaRPr lang="ru-RU" sz="1100">
              <a:effectLst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>
                <a:effectLst/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50717" y="2854673"/>
            <a:ext cx="1259840" cy="94488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4</a:t>
            </a:r>
            <a:endParaRPr lang="ru-RU" sz="1100">
              <a:effectLst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 </a:t>
            </a:r>
            <a:endParaRPr lang="ru-RU" sz="1100">
              <a:effectLst/>
              <a:ea typeface="Times New Roman"/>
              <a:cs typeface="Times New Roman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441018" y="1758837"/>
            <a:ext cx="2540" cy="20769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41018" y="3841463"/>
            <a:ext cx="2915285" cy="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оле 53"/>
          <p:cNvSpPr txBox="1"/>
          <p:nvPr/>
        </p:nvSpPr>
        <p:spPr>
          <a:xfrm>
            <a:off x="-566704" y="1358730"/>
            <a:ext cx="2002040" cy="35139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100" b="1" dirty="0" smtClean="0">
                <a:solidFill>
                  <a:srgbClr val="FF0000"/>
                </a:solidFill>
                <a:effectLst/>
                <a:ea typeface="Times New Roman"/>
                <a:cs typeface="Times New Roman"/>
              </a:rPr>
              <a:t>ФАКТОРЫ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100" b="1" dirty="0" smtClean="0">
                <a:solidFill>
                  <a:srgbClr val="FF0000"/>
                </a:solidFill>
                <a:effectLst/>
                <a:ea typeface="Times New Roman"/>
                <a:cs typeface="Times New Roman"/>
              </a:rPr>
              <a:t>РИСКА</a:t>
            </a:r>
            <a:r>
              <a:rPr lang="ru-RU" sz="1100" b="1" dirty="0">
                <a:solidFill>
                  <a:srgbClr val="FF0000"/>
                </a:solidFill>
                <a:effectLst/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11" name="Поле 54"/>
          <p:cNvSpPr txBox="1"/>
          <p:nvPr/>
        </p:nvSpPr>
        <p:spPr>
          <a:xfrm>
            <a:off x="3281416" y="3619089"/>
            <a:ext cx="984509" cy="46482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dirty="0" smtClean="0">
                <a:solidFill>
                  <a:schemeClr val="accent3">
                    <a:lumMod val="75000"/>
                  </a:schemeClr>
                </a:solidFill>
                <a:effectLst/>
                <a:ea typeface="Times New Roman"/>
                <a:cs typeface="Times New Roman"/>
              </a:rPr>
              <a:t>ФАКТОРЫ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dirty="0" smtClean="0">
                <a:solidFill>
                  <a:schemeClr val="accent3">
                    <a:lumMod val="75000"/>
                  </a:schemeClr>
                </a:solidFill>
                <a:effectLst/>
                <a:ea typeface="Times New Roman"/>
                <a:cs typeface="Times New Roman"/>
              </a:rPr>
              <a:t>ЗАЩИТЫ</a:t>
            </a:r>
            <a:endParaRPr lang="ru-RU" sz="1100" b="1" dirty="0">
              <a:solidFill>
                <a:schemeClr val="accent3">
                  <a:lumMod val="75000"/>
                </a:schemeClr>
              </a:solidFill>
              <a:effectLst/>
              <a:ea typeface="Times New Roman"/>
              <a:cs typeface="Times New Roman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090622" y="2437002"/>
            <a:ext cx="1435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090622" y="2518441"/>
            <a:ext cx="1435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ле 74"/>
          <p:cNvSpPr txBox="1"/>
          <p:nvPr/>
        </p:nvSpPr>
        <p:spPr>
          <a:xfrm>
            <a:off x="2291407" y="2349372"/>
            <a:ext cx="316230" cy="29241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>
                <a:effectLst/>
                <a:ea typeface="Times New Roman"/>
                <a:cs typeface="Times New Roman"/>
              </a:rPr>
              <a:t>+</a:t>
            </a:r>
            <a:endParaRPr lang="ru-RU" sz="1100">
              <a:effectLst/>
              <a:ea typeface="Times New Roman"/>
              <a:cs typeface="Times New Roman"/>
            </a:endParaRPr>
          </a:p>
        </p:txBody>
      </p:sp>
      <p:sp>
        <p:nvSpPr>
          <p:cNvPr id="15" name="Поле 75"/>
          <p:cNvSpPr txBox="1"/>
          <p:nvPr/>
        </p:nvSpPr>
        <p:spPr>
          <a:xfrm>
            <a:off x="1015692" y="3271868"/>
            <a:ext cx="316230" cy="29241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>
                <a:effectLst/>
                <a:ea typeface="Times New Roman"/>
                <a:cs typeface="Times New Roman"/>
              </a:rPr>
              <a:t>+</a:t>
            </a:r>
            <a:endParaRPr lang="ru-RU" sz="1100">
              <a:effectLst/>
              <a:ea typeface="Times New Roman"/>
              <a:cs typeface="Times New Roman"/>
            </a:endParaRPr>
          </a:p>
        </p:txBody>
      </p:sp>
      <p:sp>
        <p:nvSpPr>
          <p:cNvPr id="16" name="Поле 76"/>
          <p:cNvSpPr txBox="1"/>
          <p:nvPr/>
        </p:nvSpPr>
        <p:spPr>
          <a:xfrm>
            <a:off x="2352367" y="3319018"/>
            <a:ext cx="316230" cy="45005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2000" b="1">
                <a:effectLst/>
                <a:ea typeface="Times New Roman"/>
                <a:cs typeface="Times New Roman"/>
              </a:rPr>
              <a:t>+</a:t>
            </a:r>
            <a:endParaRPr lang="ru-RU" sz="1100">
              <a:effectLst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2000" b="1">
                <a:effectLst/>
                <a:ea typeface="Times New Roman"/>
                <a:cs typeface="Times New Roman"/>
              </a:rPr>
              <a:t>+</a:t>
            </a:r>
            <a:endParaRPr lang="ru-RU" sz="1100">
              <a:effectLst/>
              <a:ea typeface="Times New Roman"/>
              <a:cs typeface="Times New Roman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105742" y="3603337"/>
            <a:ext cx="1435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364513" y="2476179"/>
            <a:ext cx="1435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4860032" y="1449233"/>
            <a:ext cx="41044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ВЫСОКИЙ РИСК, НИЗКАЯ ЗАЩИТА</a:t>
            </a:r>
          </a:p>
          <a:p>
            <a:r>
              <a:rPr lang="ru-RU" sz="1400" i="1" dirty="0" smtClean="0"/>
              <a:t>Наиболее </a:t>
            </a:r>
            <a:r>
              <a:rPr lang="ru-RU" sz="1400" i="1" dirty="0"/>
              <a:t>уязвимая группа</a:t>
            </a:r>
          </a:p>
          <a:p>
            <a:endParaRPr lang="ru-RU" sz="1400" dirty="0" smtClean="0"/>
          </a:p>
          <a:p>
            <a:r>
              <a:rPr lang="ru-RU" sz="1400" dirty="0" smtClean="0"/>
              <a:t>ЦЕЛЬ ВОСПИТАТЕЛЬНОЙ РАБОТЫ: </a:t>
            </a:r>
            <a:endParaRPr lang="en-US" sz="1400" dirty="0" smtClean="0"/>
          </a:p>
          <a:p>
            <a:r>
              <a:rPr lang="ru-RU" sz="1400" dirty="0" smtClean="0"/>
              <a:t>ориентировать </a:t>
            </a:r>
            <a:r>
              <a:rPr lang="ru-RU" sz="1400" dirty="0"/>
              <a:t>на мобилизацию и преодоление трудных жизненных ситуаций</a:t>
            </a:r>
          </a:p>
          <a:p>
            <a:endParaRPr lang="ru-RU" sz="1400" dirty="0" smtClean="0"/>
          </a:p>
          <a:p>
            <a:r>
              <a:rPr lang="ru-RU" sz="1400" dirty="0" smtClean="0"/>
              <a:t>РЕКОМЕНДАЦИИ: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1400" dirty="0" smtClean="0"/>
              <a:t>Установление </a:t>
            </a:r>
            <a:r>
              <a:rPr lang="ru-RU" sz="1400" dirty="0"/>
              <a:t>контакта, выражение понимания трудных жизненных обстоятельств, поддержка учащихся </a:t>
            </a:r>
            <a:r>
              <a:rPr lang="ru-RU" sz="1400" dirty="0" smtClean="0"/>
              <a:t>со </a:t>
            </a:r>
            <a:r>
              <a:rPr lang="ru-RU" sz="1400" dirty="0"/>
              <a:t>стороны педагога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1400" dirty="0"/>
              <a:t>Систематическая, длительная </a:t>
            </a:r>
            <a:r>
              <a:rPr lang="ru-RU" sz="1400" dirty="0" smtClean="0"/>
              <a:t>профилактическая </a:t>
            </a:r>
            <a:r>
              <a:rPr lang="ru-RU" sz="1400" dirty="0"/>
              <a:t>работа 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1400" dirty="0"/>
              <a:t>Обязательное подключение специалистов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849448" y="1878837"/>
            <a:ext cx="1261110" cy="97345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00296" y="2826098"/>
            <a:ext cx="2610261" cy="97345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784111" y="1449232"/>
            <a:ext cx="10748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1 ГРУППА </a:t>
            </a:r>
          </a:p>
        </p:txBody>
      </p:sp>
      <p:sp>
        <p:nvSpPr>
          <p:cNvPr id="23" name="Нашивка 22"/>
          <p:cNvSpPr/>
          <p:nvPr/>
        </p:nvSpPr>
        <p:spPr>
          <a:xfrm>
            <a:off x="4722943" y="1522982"/>
            <a:ext cx="144016" cy="204908"/>
          </a:xfrm>
          <a:prstGeom prst="chevr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92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5368" y="0"/>
            <a:ext cx="7830223" cy="9207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0" r="12639" b="10331"/>
          <a:stretch/>
        </p:blipFill>
        <p:spPr>
          <a:xfrm flipH="1">
            <a:off x="7807737" y="0"/>
            <a:ext cx="1353448" cy="927221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538807" y="1950845"/>
            <a:ext cx="1259840" cy="9448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1</a:t>
            </a:r>
            <a:endParaRPr lang="ru-RU" sz="1100">
              <a:effectLst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 </a:t>
            </a:r>
            <a:endParaRPr lang="ru-RU" sz="1100">
              <a:effectLst/>
              <a:ea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49447" y="1953226"/>
            <a:ext cx="1259840" cy="944880"/>
          </a:xfrm>
          <a:prstGeom prst="rect">
            <a:avLst/>
          </a:prstGeom>
          <a:solidFill>
            <a:srgbClr val="F9C5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2</a:t>
            </a:r>
            <a:endParaRPr lang="ru-RU" sz="1100">
              <a:effectLst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 </a:t>
            </a:r>
            <a:endParaRPr lang="ru-RU" sz="1100">
              <a:effectLst/>
              <a:ea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1187" y="2924300"/>
            <a:ext cx="1259840" cy="944880"/>
          </a:xfrm>
          <a:prstGeom prst="rect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3</a:t>
            </a:r>
            <a:endParaRPr lang="ru-RU" sz="1100">
              <a:effectLst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>
                <a:effectLst/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50717" y="2926681"/>
            <a:ext cx="1259840" cy="94488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4</a:t>
            </a:r>
            <a:endParaRPr lang="ru-RU" sz="1100">
              <a:effectLst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 </a:t>
            </a:r>
            <a:endParaRPr lang="ru-RU" sz="1100">
              <a:effectLst/>
              <a:ea typeface="Times New Roman"/>
              <a:cs typeface="Times New Roman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090622" y="2509010"/>
            <a:ext cx="1435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090622" y="2590449"/>
            <a:ext cx="1435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ле 74"/>
          <p:cNvSpPr txBox="1"/>
          <p:nvPr/>
        </p:nvSpPr>
        <p:spPr>
          <a:xfrm>
            <a:off x="2291407" y="2421380"/>
            <a:ext cx="316230" cy="29241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>
                <a:effectLst/>
                <a:ea typeface="Times New Roman"/>
                <a:cs typeface="Times New Roman"/>
              </a:rPr>
              <a:t>+</a:t>
            </a:r>
            <a:endParaRPr lang="ru-RU" sz="1100">
              <a:effectLst/>
              <a:ea typeface="Times New Roman"/>
              <a:cs typeface="Times New Roman"/>
            </a:endParaRPr>
          </a:p>
        </p:txBody>
      </p:sp>
      <p:sp>
        <p:nvSpPr>
          <p:cNvPr id="15" name="Поле 75"/>
          <p:cNvSpPr txBox="1"/>
          <p:nvPr/>
        </p:nvSpPr>
        <p:spPr>
          <a:xfrm>
            <a:off x="1015692" y="3343876"/>
            <a:ext cx="316230" cy="29241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>
                <a:effectLst/>
                <a:ea typeface="Times New Roman"/>
                <a:cs typeface="Times New Roman"/>
              </a:rPr>
              <a:t>+</a:t>
            </a:r>
            <a:endParaRPr lang="ru-RU" sz="1100">
              <a:effectLst/>
              <a:ea typeface="Times New Roman"/>
              <a:cs typeface="Times New Roman"/>
            </a:endParaRPr>
          </a:p>
        </p:txBody>
      </p:sp>
      <p:sp>
        <p:nvSpPr>
          <p:cNvPr id="16" name="Поле 76"/>
          <p:cNvSpPr txBox="1"/>
          <p:nvPr/>
        </p:nvSpPr>
        <p:spPr>
          <a:xfrm>
            <a:off x="2352367" y="3391026"/>
            <a:ext cx="316230" cy="45005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2000" b="1">
                <a:effectLst/>
                <a:ea typeface="Times New Roman"/>
                <a:cs typeface="Times New Roman"/>
              </a:rPr>
              <a:t>+</a:t>
            </a:r>
            <a:endParaRPr lang="ru-RU" sz="1100">
              <a:effectLst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2000" b="1">
                <a:effectLst/>
                <a:ea typeface="Times New Roman"/>
                <a:cs typeface="Times New Roman"/>
              </a:rPr>
              <a:t>+</a:t>
            </a:r>
            <a:endParaRPr lang="ru-RU" sz="1100">
              <a:effectLst/>
              <a:ea typeface="Times New Roman"/>
              <a:cs typeface="Times New Roman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105742" y="3675345"/>
            <a:ext cx="1435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364513" y="2548187"/>
            <a:ext cx="1435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5076056" y="1520081"/>
            <a:ext cx="388843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ВЫСОКИЙ РИСК, ВЫСОКАЯ ЗАЩИТА</a:t>
            </a:r>
          </a:p>
          <a:p>
            <a:endParaRPr lang="ru-RU" sz="1400" dirty="0" smtClean="0"/>
          </a:p>
          <a:p>
            <a:r>
              <a:rPr lang="ru-RU" sz="1400" dirty="0" smtClean="0"/>
              <a:t>ЦЕЛЬ ВОСПИТАТЕЛЬНОЙ РАБОТЫ: ориентировать </a:t>
            </a:r>
            <a:r>
              <a:rPr lang="ru-RU" sz="1400" dirty="0"/>
              <a:t>на снижение факторов </a:t>
            </a:r>
            <a:r>
              <a:rPr lang="ru-RU" sz="1400" dirty="0" smtClean="0"/>
              <a:t>риска</a:t>
            </a:r>
          </a:p>
          <a:p>
            <a:endParaRPr lang="ru-RU" sz="1400" dirty="0"/>
          </a:p>
          <a:p>
            <a:r>
              <a:rPr lang="ru-RU" sz="1400" dirty="0" smtClean="0"/>
              <a:t>РЕКОМЕНДАЦИИ: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1400" dirty="0" smtClean="0"/>
              <a:t>Повышение </a:t>
            </a:r>
            <a:r>
              <a:rPr lang="ru-RU" sz="1400" dirty="0"/>
              <a:t>внимания со стороны педагога, усиление контроля за учебной и общественной деятельностью учащихся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1400" dirty="0"/>
              <a:t>Своевременное включение учащихся  в мероприятия профилактического характера 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1400" dirty="0"/>
              <a:t>Консультации психолога, включение учащихся в группу личностного роста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81295" y="1950845"/>
            <a:ext cx="1354401" cy="97345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00296" y="2898106"/>
            <a:ext cx="2610261" cy="97345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980970" y="1524642"/>
            <a:ext cx="10748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2 </a:t>
            </a:r>
            <a:r>
              <a:rPr lang="ru-RU" sz="1600" b="1" dirty="0">
                <a:solidFill>
                  <a:srgbClr val="C00000"/>
                </a:solidFill>
              </a:rPr>
              <a:t>ГРУППА </a:t>
            </a:r>
          </a:p>
        </p:txBody>
      </p:sp>
      <p:sp>
        <p:nvSpPr>
          <p:cNvPr id="23" name="Нашивка 22"/>
          <p:cNvSpPr/>
          <p:nvPr/>
        </p:nvSpPr>
        <p:spPr>
          <a:xfrm>
            <a:off x="4938967" y="1593830"/>
            <a:ext cx="144016" cy="204908"/>
          </a:xfrm>
          <a:prstGeom prst="chevron">
            <a:avLst/>
          </a:prstGeom>
          <a:solidFill>
            <a:srgbClr val="F9C5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flipH="1" flipV="1">
            <a:off x="441018" y="1841961"/>
            <a:ext cx="2540" cy="20769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441018" y="3924587"/>
            <a:ext cx="2915285" cy="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оле 53"/>
          <p:cNvSpPr txBox="1"/>
          <p:nvPr/>
        </p:nvSpPr>
        <p:spPr>
          <a:xfrm>
            <a:off x="-566704" y="1441854"/>
            <a:ext cx="2002040" cy="35139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100" b="1" dirty="0" smtClean="0">
                <a:solidFill>
                  <a:srgbClr val="FF0000"/>
                </a:solidFill>
                <a:effectLst/>
                <a:ea typeface="Times New Roman"/>
                <a:cs typeface="Times New Roman"/>
              </a:rPr>
              <a:t>ФАКТОРЫ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100" b="1" dirty="0" smtClean="0">
                <a:solidFill>
                  <a:srgbClr val="FF0000"/>
                </a:solidFill>
                <a:effectLst/>
                <a:ea typeface="Times New Roman"/>
                <a:cs typeface="Times New Roman"/>
              </a:rPr>
              <a:t>РИСКА</a:t>
            </a:r>
            <a:r>
              <a:rPr lang="ru-RU" sz="1100" b="1" dirty="0">
                <a:solidFill>
                  <a:srgbClr val="FF0000"/>
                </a:solidFill>
                <a:effectLst/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29" name="Поле 54"/>
          <p:cNvSpPr txBox="1"/>
          <p:nvPr/>
        </p:nvSpPr>
        <p:spPr>
          <a:xfrm>
            <a:off x="3281416" y="3702213"/>
            <a:ext cx="984509" cy="46482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dirty="0" smtClean="0">
                <a:solidFill>
                  <a:schemeClr val="accent3">
                    <a:lumMod val="75000"/>
                  </a:schemeClr>
                </a:solidFill>
                <a:effectLst/>
                <a:ea typeface="Times New Roman"/>
                <a:cs typeface="Times New Roman"/>
              </a:rPr>
              <a:t>ФАКТОРЫ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dirty="0" smtClean="0">
                <a:solidFill>
                  <a:schemeClr val="accent3">
                    <a:lumMod val="75000"/>
                  </a:schemeClr>
                </a:solidFill>
                <a:effectLst/>
                <a:ea typeface="Times New Roman"/>
                <a:cs typeface="Times New Roman"/>
              </a:rPr>
              <a:t>ЗАЩИТЫ</a:t>
            </a:r>
            <a:endParaRPr lang="ru-RU" sz="1100" b="1" dirty="0">
              <a:solidFill>
                <a:schemeClr val="accent3">
                  <a:lumMod val="75000"/>
                </a:schemeClr>
              </a:solidFill>
              <a:effectLst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7137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68" y="0"/>
            <a:ext cx="7830223" cy="9207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0" r="12639" b="10331"/>
          <a:stretch/>
        </p:blipFill>
        <p:spPr>
          <a:xfrm flipH="1">
            <a:off x="7807737" y="0"/>
            <a:ext cx="1353448" cy="927221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620206" y="88766"/>
            <a:ext cx="3019043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ОБРАЗОВАНИЕ</a:t>
            </a:r>
            <a:r>
              <a:rPr lang="ru-RU" b="1" dirty="0" smtClean="0">
                <a:solidFill>
                  <a:srgbClr val="D65628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БУДУЩЕГО</a:t>
            </a:r>
          </a:p>
          <a:p>
            <a:pPr>
              <a:spcAft>
                <a:spcPts val="600"/>
              </a:spcAft>
            </a:pPr>
            <a:r>
              <a:rPr lang="ru-RU" sz="1600" dirty="0"/>
              <a:t>https://yar-shpb.ru/</a:t>
            </a:r>
          </a:p>
          <a:p>
            <a:endParaRPr lang="ru-RU" b="1" dirty="0">
              <a:solidFill>
                <a:srgbClr val="DD704B"/>
              </a:solidFill>
            </a:endParaRPr>
          </a:p>
        </p:txBody>
      </p:sp>
      <p:pic>
        <p:nvPicPr>
          <p:cNvPr id="6" name="Picture 2" descr="\\srv\RESURS\ПЕРСОНАЛЬНЫЕ ПАПКИ\Груздева\Для презентации\Образование будущего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1" y="128654"/>
            <a:ext cx="611560" cy="61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251520" y="2211189"/>
            <a:ext cx="8298924" cy="291893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900" b="1" dirty="0" smtClean="0">
                <a:solidFill>
                  <a:srgbClr val="0070C0"/>
                </a:solidFill>
              </a:rPr>
              <a:t>ВОСПИТАНИЕ</a:t>
            </a:r>
            <a:r>
              <a:rPr lang="ru-RU" sz="1900" dirty="0" smtClean="0">
                <a:solidFill>
                  <a:srgbClr val="0070C0"/>
                </a:solidFill>
              </a:rPr>
              <a:t> </a:t>
            </a:r>
            <a:r>
              <a:rPr lang="ru-RU" sz="1900" dirty="0">
                <a:solidFill>
                  <a:srgbClr val="0070C0"/>
                </a:solidFill>
              </a:rPr>
              <a:t>- деятельность, направленная на развитие личности, создание условий для самоопределения и социализации обучающихся на основе социокультурных, духовно-нравственных ценностей и принятых в российском обществе правил и норм поведения в интересах человека, семьи, общества и государства</a:t>
            </a:r>
            <a:r>
              <a:rPr lang="ru-RU" sz="1900" dirty="0"/>
              <a:t>, формирование у обучающихся чувства патриотизма, гражданственности, уважения к памяти защитников Отечества и подвигам Героев Отечества, закону и правопорядку, человеку труда и старшему поколению, взаимного уважения, бережного отношения к культурному наследию и традициям многонационального народа Российской Федерации, природе и окружающей </a:t>
            </a:r>
            <a:r>
              <a:rPr lang="ru-RU" sz="1900" dirty="0" smtClean="0"/>
              <a:t>среде.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092779" y="173404"/>
            <a:ext cx="36626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</a:rPr>
              <a:t>АКТУАЛЬНОСТЬ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19687" y="1054906"/>
            <a:ext cx="7416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182563"/>
            <a:r>
              <a:rPr lang="ru-RU" sz="1400" dirty="0" smtClean="0">
                <a:solidFill>
                  <a:srgbClr val="002060"/>
                </a:solidFill>
              </a:rPr>
              <a:t>   </a:t>
            </a:r>
            <a:r>
              <a:rPr lang="ru-RU" sz="1400" dirty="0" smtClean="0">
                <a:solidFill>
                  <a:srgbClr val="002060"/>
                </a:solidFill>
              </a:rPr>
              <a:t>Воспитание – стратегический национальный приоритет, требующий работы </a:t>
            </a:r>
          </a:p>
          <a:p>
            <a:pPr indent="358775"/>
            <a:r>
              <a:rPr lang="ru-RU" sz="1400" dirty="0" smtClean="0">
                <a:solidFill>
                  <a:srgbClr val="002060"/>
                </a:solidFill>
              </a:rPr>
              <a:t>   на федеральном, региональном, муниципальном уровне.</a:t>
            </a:r>
          </a:p>
          <a:p>
            <a:endParaRPr lang="ru-RU" sz="1400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7013" y="1851670"/>
            <a:ext cx="3135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ИЗ ЗАКОНА ОБ </a:t>
            </a:r>
            <a:r>
              <a:rPr lang="ru-RU" dirty="0" smtClean="0">
                <a:solidFill>
                  <a:srgbClr val="002060"/>
                </a:solidFill>
              </a:rPr>
              <a:t>ОБРАЗОВАНИИ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753977" y="1466054"/>
            <a:ext cx="2375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solidFill>
                  <a:srgbClr val="002060"/>
                </a:solidFill>
              </a:rPr>
              <a:t>Министр просвещения РФ Сергей Сергеевич Кравцов </a:t>
            </a:r>
            <a:endParaRPr lang="ru-RU" sz="1200" i="1" dirty="0"/>
          </a:p>
        </p:txBody>
      </p:sp>
      <p:sp>
        <p:nvSpPr>
          <p:cNvPr id="12" name="Фигура, имеющая форму буквы L 11"/>
          <p:cNvSpPr/>
          <p:nvPr/>
        </p:nvSpPr>
        <p:spPr>
          <a:xfrm rot="5400000">
            <a:off x="2341059" y="1109461"/>
            <a:ext cx="465442" cy="324040"/>
          </a:xfrm>
          <a:prstGeom prst="corner">
            <a:avLst>
              <a:gd name="adj1" fmla="val 25145"/>
              <a:gd name="adj2" fmla="val 2514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0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5368" y="0"/>
            <a:ext cx="7830223" cy="9207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0" r="12639" b="10331"/>
          <a:stretch/>
        </p:blipFill>
        <p:spPr>
          <a:xfrm flipH="1">
            <a:off x="7807737" y="0"/>
            <a:ext cx="1353448" cy="927221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538807" y="2022853"/>
            <a:ext cx="1259840" cy="9448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1</a:t>
            </a:r>
            <a:endParaRPr lang="ru-RU" sz="1100">
              <a:effectLst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 </a:t>
            </a:r>
            <a:endParaRPr lang="ru-RU" sz="1100">
              <a:effectLst/>
              <a:ea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49447" y="2025234"/>
            <a:ext cx="1259840" cy="944880"/>
          </a:xfrm>
          <a:prstGeom prst="rect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2</a:t>
            </a:r>
            <a:endParaRPr lang="ru-RU" sz="1100">
              <a:effectLst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 </a:t>
            </a:r>
            <a:endParaRPr lang="ru-RU" sz="1100">
              <a:effectLst/>
              <a:ea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1187" y="2996308"/>
            <a:ext cx="1259840" cy="944880"/>
          </a:xfrm>
          <a:prstGeom prst="rect">
            <a:avLst/>
          </a:prstGeom>
          <a:solidFill>
            <a:srgbClr val="F9C5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3</a:t>
            </a:r>
            <a:endParaRPr lang="ru-RU" sz="1100">
              <a:effectLst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>
                <a:effectLst/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50717" y="2998689"/>
            <a:ext cx="1259840" cy="94488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4</a:t>
            </a:r>
            <a:endParaRPr lang="ru-RU" sz="1100">
              <a:effectLst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 </a:t>
            </a:r>
            <a:endParaRPr lang="ru-RU" sz="1100">
              <a:effectLst/>
              <a:ea typeface="Times New Roman"/>
              <a:cs typeface="Times New Roman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090622" y="2581018"/>
            <a:ext cx="1435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090622" y="2662457"/>
            <a:ext cx="1435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ле 74"/>
          <p:cNvSpPr txBox="1"/>
          <p:nvPr/>
        </p:nvSpPr>
        <p:spPr>
          <a:xfrm>
            <a:off x="2291407" y="2493388"/>
            <a:ext cx="316230" cy="29241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>
                <a:effectLst/>
                <a:ea typeface="Times New Roman"/>
                <a:cs typeface="Times New Roman"/>
              </a:rPr>
              <a:t>+</a:t>
            </a:r>
            <a:endParaRPr lang="ru-RU" sz="1100">
              <a:effectLst/>
              <a:ea typeface="Times New Roman"/>
              <a:cs typeface="Times New Roman"/>
            </a:endParaRPr>
          </a:p>
        </p:txBody>
      </p:sp>
      <p:sp>
        <p:nvSpPr>
          <p:cNvPr id="15" name="Поле 75"/>
          <p:cNvSpPr txBox="1"/>
          <p:nvPr/>
        </p:nvSpPr>
        <p:spPr>
          <a:xfrm>
            <a:off x="1015692" y="3415884"/>
            <a:ext cx="316230" cy="29241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>
                <a:effectLst/>
                <a:ea typeface="Times New Roman"/>
                <a:cs typeface="Times New Roman"/>
              </a:rPr>
              <a:t>+</a:t>
            </a:r>
            <a:endParaRPr lang="ru-RU" sz="1100">
              <a:effectLst/>
              <a:ea typeface="Times New Roman"/>
              <a:cs typeface="Times New Roman"/>
            </a:endParaRPr>
          </a:p>
        </p:txBody>
      </p:sp>
      <p:sp>
        <p:nvSpPr>
          <p:cNvPr id="16" name="Поле 76"/>
          <p:cNvSpPr txBox="1"/>
          <p:nvPr/>
        </p:nvSpPr>
        <p:spPr>
          <a:xfrm>
            <a:off x="2352367" y="3463034"/>
            <a:ext cx="316230" cy="45005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2000" b="1">
                <a:effectLst/>
                <a:ea typeface="Times New Roman"/>
                <a:cs typeface="Times New Roman"/>
              </a:rPr>
              <a:t>+</a:t>
            </a:r>
            <a:endParaRPr lang="ru-RU" sz="1100">
              <a:effectLst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2000" b="1">
                <a:effectLst/>
                <a:ea typeface="Times New Roman"/>
                <a:cs typeface="Times New Roman"/>
              </a:rPr>
              <a:t>+</a:t>
            </a:r>
            <a:endParaRPr lang="ru-RU" sz="1100">
              <a:effectLst/>
              <a:ea typeface="Times New Roman"/>
              <a:cs typeface="Times New Roman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105742" y="3747353"/>
            <a:ext cx="1435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364513" y="2620195"/>
            <a:ext cx="1435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4932040" y="1552019"/>
            <a:ext cx="403244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НИЗКИЙ РИСК, НИЗКАЯ ЗАЩИТА</a:t>
            </a:r>
          </a:p>
          <a:p>
            <a:endParaRPr lang="ru-RU" sz="1400" dirty="0"/>
          </a:p>
          <a:p>
            <a:r>
              <a:rPr lang="ru-RU" sz="1400" dirty="0" smtClean="0"/>
              <a:t>ЦЕЛЬ ВОСПИТАТЕЛЬНОЙ РАБОТЫ:  </a:t>
            </a:r>
            <a:endParaRPr lang="en-US" sz="1400" dirty="0" smtClean="0"/>
          </a:p>
          <a:p>
            <a:r>
              <a:rPr lang="ru-RU" sz="1400" dirty="0" smtClean="0"/>
              <a:t>ориентировать </a:t>
            </a:r>
            <a:r>
              <a:rPr lang="ru-RU" sz="1400" dirty="0"/>
              <a:t>на укрепление социальных </a:t>
            </a:r>
            <a:endParaRPr lang="ru-RU" sz="1400" dirty="0" smtClean="0"/>
          </a:p>
          <a:p>
            <a:r>
              <a:rPr lang="ru-RU" sz="1400" dirty="0" smtClean="0"/>
              <a:t>связей</a:t>
            </a:r>
            <a:r>
              <a:rPr lang="ru-RU" sz="1400" dirty="0"/>
              <a:t>, повышение социальной </a:t>
            </a:r>
            <a:r>
              <a:rPr lang="ru-RU" sz="1400" dirty="0" smtClean="0"/>
              <a:t>активности</a:t>
            </a:r>
          </a:p>
          <a:p>
            <a:endParaRPr lang="ru-RU" sz="1400" dirty="0"/>
          </a:p>
          <a:p>
            <a:r>
              <a:rPr lang="ru-RU" sz="1400" dirty="0" smtClean="0"/>
              <a:t>РЕКОМЕНДАЦИИ: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1400" dirty="0" smtClean="0"/>
              <a:t>Повышение </a:t>
            </a:r>
            <a:r>
              <a:rPr lang="ru-RU" sz="1400" dirty="0"/>
              <a:t>внимания со стороны педагога, вовлечение учащихся в социально полезную активность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1400" dirty="0"/>
              <a:t>Включение в мероприятия профилактического характера 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1400" dirty="0"/>
              <a:t>Включение учащихся в тренинг коммуникативных навыков и группу личностного роста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81295" y="1996659"/>
            <a:ext cx="1354401" cy="99965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849448" y="1996659"/>
            <a:ext cx="1261110" cy="19469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944719" y="1552018"/>
            <a:ext cx="10748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3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ГРУППА </a:t>
            </a:r>
          </a:p>
        </p:txBody>
      </p:sp>
      <p:sp>
        <p:nvSpPr>
          <p:cNvPr id="23" name="Нашивка 22"/>
          <p:cNvSpPr/>
          <p:nvPr/>
        </p:nvSpPr>
        <p:spPr>
          <a:xfrm>
            <a:off x="4860032" y="1625768"/>
            <a:ext cx="144016" cy="204908"/>
          </a:xfrm>
          <a:prstGeom prst="chevron">
            <a:avLst/>
          </a:prstGeom>
          <a:solidFill>
            <a:srgbClr val="F9C5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flipH="1" flipV="1">
            <a:off x="441018" y="1919445"/>
            <a:ext cx="2540" cy="20769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441018" y="4002071"/>
            <a:ext cx="2915285" cy="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оле 53"/>
          <p:cNvSpPr txBox="1"/>
          <p:nvPr/>
        </p:nvSpPr>
        <p:spPr>
          <a:xfrm>
            <a:off x="-566704" y="1519338"/>
            <a:ext cx="2002040" cy="35139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100" b="1" dirty="0" smtClean="0">
                <a:solidFill>
                  <a:srgbClr val="FF0000"/>
                </a:solidFill>
                <a:effectLst/>
                <a:ea typeface="Times New Roman"/>
                <a:cs typeface="Times New Roman"/>
              </a:rPr>
              <a:t>ФАКТОРЫ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100" b="1" dirty="0" smtClean="0">
                <a:solidFill>
                  <a:srgbClr val="FF0000"/>
                </a:solidFill>
                <a:effectLst/>
                <a:ea typeface="Times New Roman"/>
                <a:cs typeface="Times New Roman"/>
              </a:rPr>
              <a:t>РИСКА</a:t>
            </a:r>
            <a:r>
              <a:rPr lang="ru-RU" sz="1100" b="1" dirty="0">
                <a:solidFill>
                  <a:srgbClr val="FF0000"/>
                </a:solidFill>
                <a:effectLst/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29" name="Поле 54"/>
          <p:cNvSpPr txBox="1"/>
          <p:nvPr/>
        </p:nvSpPr>
        <p:spPr>
          <a:xfrm>
            <a:off x="3281416" y="3779697"/>
            <a:ext cx="984509" cy="46482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dirty="0" smtClean="0">
                <a:solidFill>
                  <a:schemeClr val="accent3">
                    <a:lumMod val="75000"/>
                  </a:schemeClr>
                </a:solidFill>
                <a:effectLst/>
                <a:ea typeface="Times New Roman"/>
                <a:cs typeface="Times New Roman"/>
              </a:rPr>
              <a:t>ФАКТОРЫ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dirty="0" smtClean="0">
                <a:solidFill>
                  <a:schemeClr val="accent3">
                    <a:lumMod val="75000"/>
                  </a:schemeClr>
                </a:solidFill>
                <a:effectLst/>
                <a:ea typeface="Times New Roman"/>
                <a:cs typeface="Times New Roman"/>
              </a:rPr>
              <a:t>ЗАЩИТЫ</a:t>
            </a:r>
            <a:endParaRPr lang="ru-RU" sz="1100" b="1" dirty="0">
              <a:solidFill>
                <a:schemeClr val="accent3">
                  <a:lumMod val="75000"/>
                </a:schemeClr>
              </a:solidFill>
              <a:effectLst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6050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8807" y="2022853"/>
            <a:ext cx="1259840" cy="9448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1</a:t>
            </a:r>
            <a:endParaRPr lang="ru-RU" sz="1100">
              <a:effectLst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 </a:t>
            </a:r>
            <a:endParaRPr lang="ru-RU" sz="1100">
              <a:effectLst/>
              <a:ea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49447" y="2025234"/>
            <a:ext cx="1259840" cy="944880"/>
          </a:xfrm>
          <a:prstGeom prst="rect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2</a:t>
            </a:r>
            <a:endParaRPr lang="ru-RU" sz="1100">
              <a:effectLst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 </a:t>
            </a:r>
            <a:endParaRPr lang="ru-RU" sz="1100">
              <a:effectLst/>
              <a:ea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1187" y="2996308"/>
            <a:ext cx="1259840" cy="944880"/>
          </a:xfrm>
          <a:prstGeom prst="rect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3</a:t>
            </a:r>
            <a:endParaRPr lang="ru-RU" sz="1100">
              <a:effectLst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>
                <a:effectLst/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50717" y="2998689"/>
            <a:ext cx="1259840" cy="94488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4</a:t>
            </a:r>
            <a:endParaRPr lang="ru-RU" sz="1100">
              <a:effectLst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 </a:t>
            </a:r>
            <a:endParaRPr lang="ru-RU" sz="1100">
              <a:effectLst/>
              <a:ea typeface="Times New Roman"/>
              <a:cs typeface="Times New Roman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090622" y="2581018"/>
            <a:ext cx="1435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090622" y="2662457"/>
            <a:ext cx="1435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ле 74"/>
          <p:cNvSpPr txBox="1"/>
          <p:nvPr/>
        </p:nvSpPr>
        <p:spPr>
          <a:xfrm>
            <a:off x="2291407" y="2493388"/>
            <a:ext cx="316230" cy="29241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>
                <a:effectLst/>
                <a:ea typeface="Times New Roman"/>
                <a:cs typeface="Times New Roman"/>
              </a:rPr>
              <a:t>+</a:t>
            </a:r>
            <a:endParaRPr lang="ru-RU" sz="1100">
              <a:effectLst/>
              <a:ea typeface="Times New Roman"/>
              <a:cs typeface="Times New Roman"/>
            </a:endParaRPr>
          </a:p>
        </p:txBody>
      </p:sp>
      <p:sp>
        <p:nvSpPr>
          <p:cNvPr id="15" name="Поле 75"/>
          <p:cNvSpPr txBox="1"/>
          <p:nvPr/>
        </p:nvSpPr>
        <p:spPr>
          <a:xfrm>
            <a:off x="1015692" y="3415884"/>
            <a:ext cx="316230" cy="29241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>
                <a:effectLst/>
                <a:ea typeface="Times New Roman"/>
                <a:cs typeface="Times New Roman"/>
              </a:rPr>
              <a:t>+</a:t>
            </a:r>
            <a:endParaRPr lang="ru-RU" sz="1100">
              <a:effectLst/>
              <a:ea typeface="Times New Roman"/>
              <a:cs typeface="Times New Roman"/>
            </a:endParaRPr>
          </a:p>
        </p:txBody>
      </p:sp>
      <p:sp>
        <p:nvSpPr>
          <p:cNvPr id="16" name="Поле 76"/>
          <p:cNvSpPr txBox="1"/>
          <p:nvPr/>
        </p:nvSpPr>
        <p:spPr>
          <a:xfrm>
            <a:off x="2352367" y="3463034"/>
            <a:ext cx="316230" cy="45005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2000" b="1">
                <a:effectLst/>
                <a:ea typeface="Times New Roman"/>
                <a:cs typeface="Times New Roman"/>
              </a:rPr>
              <a:t>+</a:t>
            </a:r>
            <a:endParaRPr lang="ru-RU" sz="1100">
              <a:effectLst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2000" b="1">
                <a:effectLst/>
                <a:ea typeface="Times New Roman"/>
                <a:cs typeface="Times New Roman"/>
              </a:rPr>
              <a:t>+</a:t>
            </a:r>
            <a:endParaRPr lang="ru-RU" sz="1100">
              <a:effectLst/>
              <a:ea typeface="Times New Roman"/>
              <a:cs typeface="Times New Roman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105742" y="3747353"/>
            <a:ext cx="1435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364513" y="2620195"/>
            <a:ext cx="1435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4860032" y="2020074"/>
            <a:ext cx="3528392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НИЗКИЙ РИСК, ВЫСОКАЯ ЗАЩИТА</a:t>
            </a:r>
          </a:p>
          <a:p>
            <a:r>
              <a:rPr lang="ru-RU" sz="1400" i="1" dirty="0" smtClean="0"/>
              <a:t>Сочетание </a:t>
            </a:r>
            <a:r>
              <a:rPr lang="ru-RU" sz="1400" i="1" dirty="0"/>
              <a:t>благоприятных факторов. Благоприятный </a:t>
            </a:r>
            <a:r>
              <a:rPr lang="ru-RU" sz="1400" i="1" dirty="0" smtClean="0"/>
              <a:t>прогноз</a:t>
            </a:r>
          </a:p>
          <a:p>
            <a:endParaRPr lang="ru-RU" sz="1400" dirty="0"/>
          </a:p>
          <a:p>
            <a:r>
              <a:rPr lang="ru-RU" sz="1400" dirty="0" smtClean="0"/>
              <a:t>ЦЕЛЬ ВОСПИТАТЕЛЬНОЙ РАБОТЫ: </a:t>
            </a:r>
            <a:r>
              <a:rPr lang="ru-RU" sz="1400" dirty="0"/>
              <a:t>ориентировать на саморазвитие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81295" y="1996659"/>
            <a:ext cx="1354401" cy="19469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849448" y="1996659"/>
            <a:ext cx="1261110" cy="99964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851920" y="2020073"/>
            <a:ext cx="10748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4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ГРУППА </a:t>
            </a:r>
          </a:p>
        </p:txBody>
      </p:sp>
      <p:sp>
        <p:nvSpPr>
          <p:cNvPr id="23" name="Нашивка 22"/>
          <p:cNvSpPr/>
          <p:nvPr/>
        </p:nvSpPr>
        <p:spPr>
          <a:xfrm>
            <a:off x="4788024" y="2093823"/>
            <a:ext cx="144016" cy="204908"/>
          </a:xfrm>
          <a:prstGeom prst="chevron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flipH="1" flipV="1">
            <a:off x="441018" y="1916707"/>
            <a:ext cx="2540" cy="20769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441018" y="3999333"/>
            <a:ext cx="2915285" cy="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оле 53"/>
          <p:cNvSpPr txBox="1"/>
          <p:nvPr/>
        </p:nvSpPr>
        <p:spPr>
          <a:xfrm>
            <a:off x="-566704" y="1516600"/>
            <a:ext cx="2002040" cy="35139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100" b="1" dirty="0" smtClean="0">
                <a:solidFill>
                  <a:srgbClr val="FF0000"/>
                </a:solidFill>
                <a:effectLst/>
                <a:ea typeface="Times New Roman"/>
                <a:cs typeface="Times New Roman"/>
              </a:rPr>
              <a:t>ФАКТОРЫ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100" b="1" dirty="0" smtClean="0">
                <a:solidFill>
                  <a:srgbClr val="FF0000"/>
                </a:solidFill>
                <a:effectLst/>
                <a:ea typeface="Times New Roman"/>
                <a:cs typeface="Times New Roman"/>
              </a:rPr>
              <a:t>РИСКА</a:t>
            </a:r>
            <a:r>
              <a:rPr lang="ru-RU" sz="1100" b="1" dirty="0">
                <a:solidFill>
                  <a:srgbClr val="FF0000"/>
                </a:solidFill>
                <a:effectLst/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29" name="Поле 54"/>
          <p:cNvSpPr txBox="1"/>
          <p:nvPr/>
        </p:nvSpPr>
        <p:spPr>
          <a:xfrm>
            <a:off x="3281416" y="3776959"/>
            <a:ext cx="984509" cy="46482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dirty="0" smtClean="0">
                <a:solidFill>
                  <a:schemeClr val="accent3">
                    <a:lumMod val="75000"/>
                  </a:schemeClr>
                </a:solidFill>
                <a:effectLst/>
                <a:ea typeface="Times New Roman"/>
                <a:cs typeface="Times New Roman"/>
              </a:rPr>
              <a:t>ФАКТОРЫ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dirty="0" smtClean="0">
                <a:solidFill>
                  <a:schemeClr val="accent3">
                    <a:lumMod val="75000"/>
                  </a:schemeClr>
                </a:solidFill>
                <a:effectLst/>
                <a:ea typeface="Times New Roman"/>
                <a:cs typeface="Times New Roman"/>
              </a:rPr>
              <a:t>ЗАЩИТЫ</a:t>
            </a:r>
            <a:endParaRPr lang="ru-RU" sz="1100" b="1" dirty="0">
              <a:solidFill>
                <a:schemeClr val="accent3">
                  <a:lumMod val="75000"/>
                </a:schemeClr>
              </a:solidFill>
              <a:effectLst/>
              <a:ea typeface="Times New Roman"/>
              <a:cs typeface="Times New Roman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368" y="0"/>
            <a:ext cx="7830223" cy="9207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0" r="12639" b="10331"/>
          <a:stretch/>
        </p:blipFill>
        <p:spPr>
          <a:xfrm flipH="1">
            <a:off x="7807737" y="0"/>
            <a:ext cx="1353448" cy="927221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64650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5368" y="0"/>
            <a:ext cx="7830223" cy="9207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0" r="12639" b="10331"/>
          <a:stretch/>
        </p:blipFill>
        <p:spPr>
          <a:xfrm flipH="1">
            <a:off x="7807737" y="0"/>
            <a:ext cx="1353448" cy="927221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897597" y="1248389"/>
            <a:ext cx="48508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Ссылка на пакет материалов 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err="1" smtClean="0"/>
              <a:t>Девиантное</a:t>
            </a:r>
            <a:r>
              <a:rPr lang="ru-RU" dirty="0" smtClean="0"/>
              <a:t> поведение - программы»:</a:t>
            </a:r>
          </a:p>
          <a:p>
            <a:r>
              <a:rPr lang="en-US" b="1" dirty="0">
                <a:hlinkClick r:id="rId3"/>
              </a:rPr>
              <a:t>https://</a:t>
            </a:r>
            <a:r>
              <a:rPr lang="en-US" b="1" dirty="0" smtClean="0">
                <a:hlinkClick r:id="rId3"/>
              </a:rPr>
              <a:t>disk.yandex.ru/d/vq_AaF9DDL8Fjw?w=1</a:t>
            </a:r>
            <a:endParaRPr lang="ru-RU" b="1" dirty="0" smtClean="0"/>
          </a:p>
          <a:p>
            <a:endParaRPr lang="en-US" b="1" dirty="0" smtClean="0"/>
          </a:p>
        </p:txBody>
      </p:sp>
      <p:pic>
        <p:nvPicPr>
          <p:cNvPr id="1030" name="Picture 6" descr="Картинки по запросу &quot;значок яндексдиск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343" y="1395890"/>
            <a:ext cx="936104" cy="46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641956" y="1863942"/>
            <a:ext cx="1142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Яндекс.Диск</a:t>
            </a:r>
            <a:endParaRPr lang="ru-RU" sz="1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139952" y="3870216"/>
            <a:ext cx="43180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000"/>
              </a:lnSpc>
            </a:pPr>
            <a:r>
              <a:rPr lang="ru-RU" sz="1100" dirty="0" smtClean="0"/>
              <a:t>Обеспечение </a:t>
            </a:r>
            <a:r>
              <a:rPr lang="ru-RU" sz="1100" dirty="0"/>
              <a:t>психологической </a:t>
            </a:r>
            <a:r>
              <a:rPr lang="ru-RU" sz="1100" dirty="0" smtClean="0"/>
              <a:t>безопасности</a:t>
            </a:r>
            <a:endParaRPr lang="ru-RU" sz="1100" dirty="0"/>
          </a:p>
          <a:p>
            <a:pPr lvl="0">
              <a:lnSpc>
                <a:spcPts val="1000"/>
              </a:lnSpc>
            </a:pPr>
            <a:r>
              <a:rPr lang="ru-RU" sz="1100" dirty="0" smtClean="0"/>
              <a:t>Профилактика интернет-рисков</a:t>
            </a:r>
            <a:endParaRPr lang="ru-RU" sz="1100" dirty="0"/>
          </a:p>
          <a:p>
            <a:pPr lvl="0">
              <a:lnSpc>
                <a:spcPts val="1000"/>
              </a:lnSpc>
            </a:pPr>
            <a:r>
              <a:rPr lang="ru-RU" sz="1100" dirty="0" smtClean="0"/>
              <a:t>Профилактика </a:t>
            </a:r>
            <a:r>
              <a:rPr lang="ru-RU" sz="1100" dirty="0"/>
              <a:t>правонарушений и асоциального </a:t>
            </a:r>
            <a:r>
              <a:rPr lang="ru-RU" sz="1100" dirty="0" smtClean="0"/>
              <a:t>поведения</a:t>
            </a:r>
            <a:endParaRPr lang="ru-RU" sz="1100" dirty="0"/>
          </a:p>
          <a:p>
            <a:pPr lvl="0">
              <a:lnSpc>
                <a:spcPts val="1000"/>
              </a:lnSpc>
            </a:pPr>
            <a:r>
              <a:rPr lang="ru-RU" sz="1100" dirty="0" smtClean="0"/>
              <a:t>Профилактика </a:t>
            </a:r>
            <a:r>
              <a:rPr lang="ru-RU" sz="1100" dirty="0"/>
              <a:t>употребления </a:t>
            </a:r>
            <a:r>
              <a:rPr lang="ru-RU" sz="1100" dirty="0" smtClean="0"/>
              <a:t>ПАВ</a:t>
            </a:r>
            <a:endParaRPr lang="ru-RU" sz="1100" dirty="0"/>
          </a:p>
          <a:p>
            <a:pPr lvl="0">
              <a:lnSpc>
                <a:spcPts val="1000"/>
              </a:lnSpc>
            </a:pPr>
            <a:r>
              <a:rPr lang="ru-RU" sz="1100" dirty="0" smtClean="0"/>
              <a:t>Методы </a:t>
            </a:r>
            <a:r>
              <a:rPr lang="ru-RU" sz="1100" dirty="0"/>
              <a:t>диагностики и технологии практической помощи </a:t>
            </a:r>
            <a:r>
              <a:rPr lang="ru-RU" sz="1100" dirty="0" smtClean="0"/>
              <a:t>несовершеннолетним</a:t>
            </a:r>
            <a:endParaRPr lang="ru-RU" sz="1100" dirty="0"/>
          </a:p>
        </p:txBody>
      </p:sp>
      <p:sp>
        <p:nvSpPr>
          <p:cNvPr id="3" name="AutoShape 2" descr="Картинки по запросу &quot;папка значок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Картинки по запросу &quot;pdf значок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510461"/>
            <a:ext cx="495276" cy="49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Картинки по запросу &quot;doc значок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597" y="3785557"/>
            <a:ext cx="321499" cy="32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07704" y="2974056"/>
            <a:ext cx="1872208" cy="681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900"/>
              </a:lnSpc>
            </a:pPr>
            <a:r>
              <a:rPr lang="ru-RU" sz="1200" b="1" dirty="0" smtClean="0"/>
              <a:t>Материалы лекции </a:t>
            </a:r>
            <a:r>
              <a:rPr lang="ru-RU" sz="1200" b="1" dirty="0"/>
              <a:t>«Деятельность психолога образования в уголовном и гражданском процессе»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652120" y="2974056"/>
            <a:ext cx="1944216" cy="450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900"/>
              </a:lnSpc>
            </a:pPr>
            <a:r>
              <a:rPr lang="ru-RU" sz="1200" b="1" dirty="0" err="1"/>
              <a:t>Кочеговские</a:t>
            </a:r>
            <a:r>
              <a:rPr lang="ru-RU" sz="1200" b="1" dirty="0"/>
              <a:t> чтения «Психология и право </a:t>
            </a: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в </a:t>
            </a:r>
            <a:r>
              <a:rPr lang="ru-RU" sz="1200" b="1" dirty="0"/>
              <a:t>современной России</a:t>
            </a:r>
            <a:r>
              <a:rPr lang="ru-RU" sz="1200" b="1" dirty="0" smtClean="0"/>
              <a:t>»</a:t>
            </a:r>
            <a:endParaRPr lang="ru-RU" sz="12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236296" y="2974056"/>
            <a:ext cx="1872208" cy="334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900"/>
              </a:lnSpc>
            </a:pPr>
            <a:r>
              <a:rPr lang="ru-RU" sz="1200" b="1" dirty="0"/>
              <a:t>Межведомственное взаимодействие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80376"/>
            <a:ext cx="510313" cy="51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 descr="Картинки по запросу &quot;pdf значок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752" y="2510461"/>
            <a:ext cx="495276" cy="49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3851920" y="2993422"/>
            <a:ext cx="1872208" cy="565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900"/>
              </a:lnSpc>
            </a:pPr>
            <a:r>
              <a:rPr lang="ru-RU" sz="1200" b="1" dirty="0"/>
              <a:t>Методические материалы ФГБНУ Центр защиты прав </a:t>
            </a: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и </a:t>
            </a:r>
            <a:r>
              <a:rPr lang="ru-RU" sz="1200" b="1" dirty="0"/>
              <a:t>интересов детей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499742"/>
            <a:ext cx="510313" cy="51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Прямая со стрелкой 15"/>
          <p:cNvCxnSpPr/>
          <p:nvPr/>
        </p:nvCxnSpPr>
        <p:spPr>
          <a:xfrm>
            <a:off x="4058347" y="3305622"/>
            <a:ext cx="0" cy="427370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3" descr="C:\Users\1\Desktop\znak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82" y="1217632"/>
            <a:ext cx="1407376" cy="82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44841" y="258960"/>
            <a:ext cx="5557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chemeClr val="bg1"/>
                </a:solidFill>
              </a:rPr>
              <a:t>МАТЕРИАЛЫ ПО ТЕМЕ ПРОФИЛАКТИКИ</a:t>
            </a:r>
          </a:p>
        </p:txBody>
      </p:sp>
    </p:spTree>
    <p:extLst>
      <p:ext uri="{BB962C8B-B14F-4D97-AF65-F5344CB8AC3E}">
        <p14:creationId xmlns:p14="http://schemas.microsoft.com/office/powerpoint/2010/main" val="164125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5368" y="0"/>
            <a:ext cx="7830223" cy="9207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0" r="12639" b="10331"/>
          <a:stretch/>
        </p:blipFill>
        <p:spPr>
          <a:xfrm flipH="1">
            <a:off x="7807737" y="0"/>
            <a:ext cx="1353448" cy="927221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17" name="Прямоугольник 16"/>
          <p:cNvSpPr/>
          <p:nvPr/>
        </p:nvSpPr>
        <p:spPr>
          <a:xfrm>
            <a:off x="1907704" y="241072"/>
            <a:ext cx="58326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</a:rPr>
              <a:t>В ПОМОЩЬ СПЕЦИАЛИСТАМ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97436" y="3075806"/>
            <a:ext cx="45866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hlinkClick r:id="rId3"/>
              </a:rPr>
              <a:t>https://resurs-yar.ru/navigator_dp/</a:t>
            </a:r>
            <a:endParaRPr lang="ru-RU" sz="2400" dirty="0"/>
          </a:p>
        </p:txBody>
      </p:sp>
      <p:pic>
        <p:nvPicPr>
          <p:cNvPr id="19" name="Picture 2" descr="Общее дел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08" y="1275606"/>
            <a:ext cx="7620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9632" y="127560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cap="all" dirty="0"/>
              <a:t>ОБЩЕРОССИЙСКАЯ </a:t>
            </a:r>
            <a:r>
              <a:rPr lang="ru-RU" b="1" cap="all" dirty="0" smtClean="0"/>
              <a:t/>
            </a:r>
            <a:br>
              <a:rPr lang="ru-RU" b="1" cap="all" dirty="0" smtClean="0"/>
            </a:br>
            <a:r>
              <a:rPr lang="ru-RU" b="1" cap="all" dirty="0" smtClean="0"/>
              <a:t>ОБЩЕСТВЕННАЯ </a:t>
            </a:r>
            <a:r>
              <a:rPr lang="ru-RU" b="1" cap="all" dirty="0"/>
              <a:t>ОРГАНИЗАЦИЯ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7257" y="1779662"/>
            <a:ext cx="2207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hlinkClick r:id="rId5" action="ppaction://hlinkfile"/>
              </a:rPr>
              <a:t>общее-</a:t>
            </a:r>
            <a:r>
              <a:rPr lang="ru-RU" sz="2400" dirty="0" err="1">
                <a:hlinkClick r:id="rId5" action="ppaction://hlinkfile"/>
              </a:rPr>
              <a:t>дело.рф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48064" y="1275606"/>
            <a:ext cx="3804164" cy="4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76056" y="1779662"/>
            <a:ext cx="3855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hlinkClick r:id="rId7"/>
              </a:rPr>
              <a:t>https://podrostok.edu.yar.ru/</a:t>
            </a:r>
            <a:endParaRPr lang="ru-RU" sz="2400" dirty="0"/>
          </a:p>
        </p:txBody>
      </p:sp>
      <p:pic>
        <p:nvPicPr>
          <p:cNvPr id="13" name="Рисунок 12"/>
          <p:cNvPicPr/>
          <p:nvPr/>
        </p:nvPicPr>
        <p:blipFill rotWithShape="1">
          <a:blip r:embed="rId8"/>
          <a:srcRect t="7741" b="6994"/>
          <a:stretch/>
        </p:blipFill>
        <p:spPr>
          <a:xfrm>
            <a:off x="2165931" y="2313335"/>
            <a:ext cx="4718145" cy="274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14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5368" y="0"/>
            <a:ext cx="7830223" cy="9207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0" r="12639" b="10331"/>
          <a:stretch/>
        </p:blipFill>
        <p:spPr>
          <a:xfrm flipH="1">
            <a:off x="7807737" y="0"/>
            <a:ext cx="1353448" cy="927221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-292126" y="63294"/>
            <a:ext cx="811825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chemeClr val="bg1"/>
                </a:solidFill>
              </a:rPr>
              <a:t>ОРГАНИЗАЦИЯ ПРОФИЛАКТИЧЕСКОЙ РАБОТЫ </a:t>
            </a:r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В </a:t>
            </a:r>
            <a:r>
              <a:rPr lang="ru-RU" sz="2000" b="1" dirty="0">
                <a:solidFill>
                  <a:schemeClr val="bg1"/>
                </a:solidFill>
              </a:rPr>
              <a:t>СИСТЕМЕ ОБРАЗОВАНИЯ </a:t>
            </a:r>
          </a:p>
          <a:p>
            <a:pPr algn="r"/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34942" y="1335415"/>
            <a:ext cx="89735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3480"/>
                </a:solidFill>
              </a:rPr>
              <a:t>ЕДИНОЕ ИНФОРМАЦИОННОЕ ПРОСТРАНСТВО</a:t>
            </a:r>
            <a:endParaRPr lang="ru-RU" b="1" dirty="0">
              <a:solidFill>
                <a:srgbClr val="00348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796136" y="1839471"/>
            <a:ext cx="331236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buFont typeface="Wingdings" pitchFamily="2" charset="2"/>
              <a:buChar char="§"/>
            </a:pPr>
            <a:r>
              <a:rPr lang="ru-RU" sz="1400" dirty="0" smtClean="0"/>
              <a:t>Программы </a:t>
            </a:r>
          </a:p>
          <a:p>
            <a:pPr marL="179388" indent="-179388">
              <a:buFont typeface="Wingdings" pitchFamily="2" charset="2"/>
              <a:buChar char="§"/>
            </a:pPr>
            <a:r>
              <a:rPr lang="ru-RU" sz="1400" dirty="0" smtClean="0"/>
              <a:t>Правовые уроки </a:t>
            </a:r>
          </a:p>
          <a:p>
            <a:pPr marL="179388" indent="-179388">
              <a:buFont typeface="Wingdings" pitchFamily="2" charset="2"/>
              <a:buChar char="§"/>
            </a:pPr>
            <a:r>
              <a:rPr lang="ru-RU" sz="1400" dirty="0" smtClean="0"/>
              <a:t>Методические </a:t>
            </a:r>
            <a:r>
              <a:rPr lang="ru-RU" sz="1400" dirty="0"/>
              <a:t>материалы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с маркерами девиаций </a:t>
            </a:r>
          </a:p>
          <a:p>
            <a:pPr marL="179388" indent="-179388">
              <a:buFont typeface="Wingdings" pitchFamily="2" charset="2"/>
              <a:buChar char="§"/>
            </a:pPr>
            <a:r>
              <a:rPr lang="ru-RU" sz="1400" dirty="0" smtClean="0"/>
              <a:t>Порядок  действий в ситуациях разных видов рискованного поведения</a:t>
            </a:r>
          </a:p>
          <a:p>
            <a:pPr marL="179388" indent="-179388">
              <a:buFont typeface="Wingdings" pitchFamily="2" charset="2"/>
              <a:buChar char="§"/>
            </a:pPr>
            <a:r>
              <a:rPr lang="ru-RU" sz="1400" dirty="0" smtClean="0"/>
              <a:t>Результаты тематических конкурсов</a:t>
            </a:r>
          </a:p>
          <a:p>
            <a:pPr marL="179388" indent="-179388">
              <a:buFont typeface="Wingdings" pitchFamily="2" charset="2"/>
              <a:buChar char="§"/>
            </a:pPr>
            <a:r>
              <a:rPr lang="ru-RU" sz="1400" dirty="0" smtClean="0"/>
              <a:t>Видеоматериалы </a:t>
            </a:r>
          </a:p>
          <a:p>
            <a:pPr marL="179388" indent="-179388">
              <a:buFont typeface="Wingdings" pitchFamily="2" charset="2"/>
              <a:buChar char="§"/>
            </a:pPr>
            <a:r>
              <a:rPr lang="ru-RU" sz="1400" dirty="0" smtClean="0"/>
              <a:t>Памятки для специалистов, детей </a:t>
            </a:r>
            <a:br>
              <a:rPr lang="ru-RU" sz="1400" dirty="0" smtClean="0"/>
            </a:br>
            <a:r>
              <a:rPr lang="ru-RU" sz="1400" dirty="0" smtClean="0"/>
              <a:t>и родителей</a:t>
            </a:r>
          </a:p>
          <a:p>
            <a:pPr marL="179388" indent="-179388">
              <a:buFont typeface="Wingdings" pitchFamily="2" charset="2"/>
              <a:buChar char="§"/>
            </a:pPr>
            <a:r>
              <a:rPr lang="ru-RU" sz="1400" dirty="0" smtClean="0"/>
              <a:t>Единый справочник «Здесь вам помогут»</a:t>
            </a:r>
            <a:endParaRPr lang="ru-RU" sz="14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2483768" y="1839471"/>
            <a:ext cx="301719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buFont typeface="Wingdings" pitchFamily="2" charset="2"/>
              <a:buChar char="§"/>
            </a:pPr>
            <a:r>
              <a:rPr lang="ru-RU" sz="1400" dirty="0"/>
              <a:t>Региональный сайт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«</a:t>
            </a:r>
            <a:r>
              <a:rPr lang="ru-RU" sz="1400" dirty="0"/>
              <a:t>Подросток</a:t>
            </a:r>
            <a:r>
              <a:rPr lang="en-US" sz="1400" dirty="0"/>
              <a:t> </a:t>
            </a:r>
            <a:r>
              <a:rPr lang="ru-RU" sz="1400" dirty="0"/>
              <a:t>и закон»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>
                <a:solidFill>
                  <a:srgbClr val="003480"/>
                </a:solidFill>
              </a:rPr>
              <a:t>https://</a:t>
            </a:r>
            <a:r>
              <a:rPr lang="en-US" sz="1400" dirty="0" smtClean="0">
                <a:solidFill>
                  <a:srgbClr val="003480"/>
                </a:solidFill>
              </a:rPr>
              <a:t>podrostok.edu.yar.ru/</a:t>
            </a:r>
            <a:endParaRPr lang="ru-RU" sz="1400" dirty="0" smtClean="0">
              <a:solidFill>
                <a:srgbClr val="FF0000"/>
              </a:solidFill>
            </a:endParaRPr>
          </a:p>
          <a:p>
            <a:pPr marL="179388" indent="-179388">
              <a:buFont typeface="Wingdings" pitchFamily="2" charset="2"/>
              <a:buChar char="§"/>
            </a:pPr>
            <a:endParaRPr lang="ru-RU" sz="1400" dirty="0">
              <a:solidFill>
                <a:srgbClr val="003480"/>
              </a:solidFill>
            </a:endParaRPr>
          </a:p>
          <a:p>
            <a:pPr marL="179388" indent="-179388">
              <a:buFont typeface="Wingdings" pitchFamily="2" charset="2"/>
              <a:buChar char="§"/>
            </a:pPr>
            <a:r>
              <a:rPr lang="ru-RU" sz="1400" dirty="0" smtClean="0"/>
              <a:t>Раздел сайта ГАУ </a:t>
            </a:r>
            <a:r>
              <a:rPr lang="ru-RU" sz="1400" dirty="0"/>
              <a:t>ДПО ЯО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«</a:t>
            </a:r>
            <a:r>
              <a:rPr lang="ru-RU" sz="1400" dirty="0"/>
              <a:t>Институт развития образования</a:t>
            </a:r>
            <a:r>
              <a:rPr lang="ru-RU" sz="1400" dirty="0" smtClean="0"/>
              <a:t>» </a:t>
            </a:r>
            <a:br>
              <a:rPr lang="ru-RU" sz="1400" dirty="0" smtClean="0"/>
            </a:br>
            <a:r>
              <a:rPr lang="en-US" sz="1400" dirty="0" smtClean="0">
                <a:solidFill>
                  <a:srgbClr val="003480"/>
                </a:solidFill>
              </a:rPr>
              <a:t>http</a:t>
            </a:r>
            <a:r>
              <a:rPr lang="en-US" sz="1400" dirty="0">
                <a:solidFill>
                  <a:srgbClr val="003480"/>
                </a:solidFill>
              </a:rPr>
              <a:t>://www.iro.yar.ru</a:t>
            </a:r>
            <a:r>
              <a:rPr lang="en-US" sz="1400" dirty="0" smtClean="0">
                <a:solidFill>
                  <a:srgbClr val="003480"/>
                </a:solidFill>
              </a:rPr>
              <a:t>/</a:t>
            </a:r>
            <a:r>
              <a:rPr lang="ru-RU" sz="1400" dirty="0" smtClean="0">
                <a:solidFill>
                  <a:srgbClr val="003480"/>
                </a:solidFill>
              </a:rPr>
              <a:t> </a:t>
            </a:r>
          </a:p>
          <a:p>
            <a:pPr marL="179388" indent="-179388">
              <a:buFont typeface="Wingdings" pitchFamily="2" charset="2"/>
              <a:buChar char="§"/>
            </a:pPr>
            <a:endParaRPr lang="ru-RU" sz="1400" dirty="0" smtClean="0">
              <a:solidFill>
                <a:srgbClr val="003480"/>
              </a:solidFill>
            </a:endParaRPr>
          </a:p>
          <a:p>
            <a:pPr marL="179388" indent="-179388">
              <a:buFont typeface="Wingdings" pitchFamily="2" charset="2"/>
              <a:buChar char="§"/>
            </a:pPr>
            <a:r>
              <a:rPr lang="ru-RU" sz="1400" dirty="0"/>
              <a:t>Раздел сайта </a:t>
            </a:r>
            <a:r>
              <a:rPr lang="ru-RU" sz="1400" dirty="0" smtClean="0"/>
              <a:t>ГУ </a:t>
            </a:r>
            <a:r>
              <a:rPr lang="ru-RU" sz="1400" dirty="0"/>
              <a:t>ЯО </a:t>
            </a:r>
            <a:r>
              <a:rPr lang="ru-RU" sz="1400" dirty="0" err="1"/>
              <a:t>ЦПОиПП</a:t>
            </a:r>
            <a:r>
              <a:rPr lang="ru-RU" sz="1400" dirty="0"/>
              <a:t> «Ресурс</a:t>
            </a:r>
            <a:r>
              <a:rPr lang="ru-RU" sz="1400" dirty="0" smtClean="0"/>
              <a:t>» </a:t>
            </a:r>
            <a:br>
              <a:rPr lang="ru-RU" sz="1400" dirty="0" smtClean="0"/>
            </a:br>
            <a:r>
              <a:rPr lang="en-US" sz="1400" dirty="0" smtClean="0">
                <a:solidFill>
                  <a:srgbClr val="003480"/>
                </a:solidFill>
              </a:rPr>
              <a:t>resurs-yar.ru</a:t>
            </a:r>
            <a:endParaRPr lang="ru-RU" sz="1400" dirty="0" smtClean="0">
              <a:solidFill>
                <a:srgbClr val="003480"/>
              </a:solidFill>
            </a:endParaRPr>
          </a:p>
          <a:p>
            <a:pPr marL="179388" indent="-179388">
              <a:buFont typeface="Wingdings" pitchFamily="2" charset="2"/>
              <a:buChar char="§"/>
            </a:pPr>
            <a:endParaRPr lang="ru-RU" sz="1400" dirty="0" smtClean="0">
              <a:solidFill>
                <a:srgbClr val="003480"/>
              </a:solidFill>
            </a:endParaRPr>
          </a:p>
          <a:p>
            <a:pPr marL="179388" indent="-179388">
              <a:buFont typeface="Wingdings" pitchFamily="2" charset="2"/>
              <a:buChar char="§"/>
            </a:pPr>
            <a:r>
              <a:rPr lang="ru-RU" sz="1400" dirty="0" smtClean="0"/>
              <a:t>Разделы сайтов ППМС-центров</a:t>
            </a:r>
          </a:p>
          <a:p>
            <a:pPr marL="179388" indent="-179388">
              <a:buFont typeface="Wingdings" pitchFamily="2" charset="2"/>
              <a:buChar char="§"/>
            </a:pPr>
            <a:endParaRPr lang="ru-RU" sz="1400" dirty="0" smtClean="0"/>
          </a:p>
        </p:txBody>
      </p:sp>
      <p:sp>
        <p:nvSpPr>
          <p:cNvPr id="44" name="Равнобедренный треугольник 43"/>
          <p:cNvSpPr/>
          <p:nvPr/>
        </p:nvSpPr>
        <p:spPr>
          <a:xfrm flipV="1">
            <a:off x="2987824" y="1704747"/>
            <a:ext cx="421463" cy="144016"/>
          </a:xfrm>
          <a:prstGeom prst="triangle">
            <a:avLst/>
          </a:prstGeom>
          <a:solidFill>
            <a:srgbClr val="AD4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Равнобедренный треугольник 44"/>
          <p:cNvSpPr/>
          <p:nvPr/>
        </p:nvSpPr>
        <p:spPr>
          <a:xfrm flipV="1">
            <a:off x="6300192" y="1704747"/>
            <a:ext cx="421463" cy="144016"/>
          </a:xfrm>
          <a:prstGeom prst="triangle">
            <a:avLst/>
          </a:prstGeom>
          <a:solidFill>
            <a:srgbClr val="AD4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1" t="6250" r="24157" b="4380"/>
          <a:stretch/>
        </p:blipFill>
        <p:spPr bwMode="auto">
          <a:xfrm>
            <a:off x="134942" y="2055495"/>
            <a:ext cx="2147456" cy="205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Равнобедренный треугольник 46"/>
          <p:cNvSpPr/>
          <p:nvPr/>
        </p:nvSpPr>
        <p:spPr>
          <a:xfrm rot="16200000" flipV="1">
            <a:off x="4244590" y="3253031"/>
            <a:ext cx="2749083" cy="209993"/>
          </a:xfrm>
          <a:prstGeom prst="triangle">
            <a:avLst/>
          </a:prstGeom>
          <a:solidFill>
            <a:srgbClr val="AD4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23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68" y="0"/>
            <a:ext cx="7830223" cy="9207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0" r="12639" b="10331"/>
          <a:stretch/>
        </p:blipFill>
        <p:spPr>
          <a:xfrm flipH="1">
            <a:off x="7807737" y="0"/>
            <a:ext cx="1353448" cy="927221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6054"/>
            <a:ext cx="7056784" cy="857250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</a:rPr>
              <a:t>НАВИГАТОР ПРОФИЛАКТИКИ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9" t="5072" r="11382" b="4787"/>
          <a:stretch/>
        </p:blipFill>
        <p:spPr bwMode="auto">
          <a:xfrm>
            <a:off x="251520" y="908951"/>
            <a:ext cx="6912768" cy="4050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876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368" y="0"/>
            <a:ext cx="7830223" cy="9207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0" r="12639" b="10331"/>
          <a:stretch/>
        </p:blipFill>
        <p:spPr>
          <a:xfrm flipH="1">
            <a:off x="7807737" y="0"/>
            <a:ext cx="1353448" cy="927221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1" t="4079" r="8968" b="4723"/>
          <a:stretch/>
        </p:blipFill>
        <p:spPr>
          <a:xfrm>
            <a:off x="539551" y="555526"/>
            <a:ext cx="6966089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60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68" y="0"/>
            <a:ext cx="7830223" cy="9207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0" r="12639" b="10331"/>
          <a:stretch/>
        </p:blipFill>
        <p:spPr>
          <a:xfrm flipH="1">
            <a:off x="7807737" y="0"/>
            <a:ext cx="1353448" cy="927221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6" t="4545" r="13939" b="4546"/>
          <a:stretch/>
        </p:blipFill>
        <p:spPr bwMode="auto">
          <a:xfrm>
            <a:off x="614077" y="411510"/>
            <a:ext cx="6552728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691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368" y="0"/>
            <a:ext cx="7830223" cy="9207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0" r="12639" b="10331"/>
          <a:stretch/>
        </p:blipFill>
        <p:spPr>
          <a:xfrm flipH="1">
            <a:off x="7807737" y="0"/>
            <a:ext cx="1353448" cy="927221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28" name="Поле 53"/>
          <p:cNvSpPr txBox="1"/>
          <p:nvPr/>
        </p:nvSpPr>
        <p:spPr>
          <a:xfrm>
            <a:off x="-566704" y="1516600"/>
            <a:ext cx="2002040" cy="35139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100" b="1" dirty="0">
              <a:solidFill>
                <a:srgbClr val="FF0000"/>
              </a:solidFill>
              <a:effectLst/>
              <a:ea typeface="Times New Roman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03847" y="1131590"/>
            <a:ext cx="582476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Справочник, объединяющий контакты организаций </a:t>
            </a:r>
            <a:r>
              <a:rPr lang="ru-RU" sz="1200" dirty="0"/>
              <a:t>на территории Ярославской области, </a:t>
            </a:r>
            <a:r>
              <a:rPr lang="ru-RU" sz="1200" dirty="0" smtClean="0"/>
              <a:t>которые оказывают </a:t>
            </a:r>
            <a:r>
              <a:rPr lang="ru-RU" sz="1200" dirty="0"/>
              <a:t>психолого-педагогическую, медицинскую и социальную помощь семье и детям по направлениям:</a:t>
            </a:r>
          </a:p>
          <a:p>
            <a:r>
              <a:rPr lang="ru-RU" sz="1200" b="1" dirty="0" smtClean="0"/>
              <a:t>ОБРАЗОВАНИЕ </a:t>
            </a:r>
            <a:endParaRPr lang="ru-RU" sz="1200" b="1" dirty="0"/>
          </a:p>
          <a:p>
            <a:pPr indent="355600"/>
            <a:r>
              <a:rPr lang="ru-RU" sz="1200" i="1" dirty="0" smtClean="0"/>
              <a:t>Психолого-педагогическая </a:t>
            </a:r>
            <a:r>
              <a:rPr lang="ru-RU" sz="1200" i="1" dirty="0"/>
              <a:t>и социальная </a:t>
            </a:r>
            <a:r>
              <a:rPr lang="ru-RU" sz="1200" i="1" dirty="0" smtClean="0"/>
              <a:t>поддержка</a:t>
            </a:r>
            <a:r>
              <a:rPr lang="ru-RU" sz="1200" b="1" i="1" dirty="0" smtClean="0"/>
              <a:t> </a:t>
            </a:r>
            <a:endParaRPr lang="ru-RU" sz="1200" b="1" i="1" dirty="0"/>
          </a:p>
          <a:p>
            <a:r>
              <a:rPr lang="ru-RU" sz="1200" b="1" dirty="0" smtClean="0"/>
              <a:t>ЗАНЯТОСТЬ</a:t>
            </a:r>
          </a:p>
          <a:p>
            <a:pPr indent="355600"/>
            <a:r>
              <a:rPr lang="ru-RU" sz="1200" i="1" dirty="0" smtClean="0"/>
              <a:t>Трудоустройство</a:t>
            </a:r>
            <a:r>
              <a:rPr lang="ru-RU" sz="1200" i="1" dirty="0"/>
              <a:t>, повышение квалификации, социальная </a:t>
            </a:r>
            <a:r>
              <a:rPr lang="ru-RU" sz="1200" i="1" dirty="0" smtClean="0"/>
              <a:t>адаптация </a:t>
            </a:r>
            <a:endParaRPr lang="ru-RU" sz="1200" i="1" dirty="0"/>
          </a:p>
          <a:p>
            <a:r>
              <a:rPr lang="ru-RU" sz="1200" b="1" dirty="0" smtClean="0"/>
              <a:t>ЗДРАВООХРАНЕНИЕ</a:t>
            </a:r>
          </a:p>
          <a:p>
            <a:pPr indent="355600"/>
            <a:r>
              <a:rPr lang="ru-RU" sz="1200" i="1" dirty="0" smtClean="0"/>
              <a:t>Психотерапевтическая</a:t>
            </a:r>
            <a:r>
              <a:rPr lang="ru-RU" sz="1200" i="1" dirty="0"/>
              <a:t>, медико-психологическая </a:t>
            </a:r>
            <a:r>
              <a:rPr lang="ru-RU" sz="1200" i="1" dirty="0" smtClean="0"/>
              <a:t>помощь</a:t>
            </a:r>
            <a:endParaRPr lang="ru-RU" sz="1200" i="1" dirty="0"/>
          </a:p>
          <a:p>
            <a:r>
              <a:rPr lang="ru-RU" sz="1200" b="1" dirty="0" smtClean="0"/>
              <a:t>МЕДИКО-СОЦИАЛЬНАЯ ЭКСПЕРТИЗА</a:t>
            </a:r>
          </a:p>
          <a:p>
            <a:pPr indent="355600"/>
            <a:r>
              <a:rPr lang="ru-RU" sz="1200" i="1" dirty="0" smtClean="0"/>
              <a:t>Освидетельствование</a:t>
            </a:r>
            <a:r>
              <a:rPr lang="ru-RU" sz="1200" i="1" dirty="0"/>
              <a:t>, </a:t>
            </a:r>
            <a:r>
              <a:rPr lang="ru-RU" sz="1200" i="1" dirty="0" smtClean="0"/>
              <a:t>реабилитация</a:t>
            </a:r>
            <a:endParaRPr lang="ru-RU" sz="1200" i="1" dirty="0"/>
          </a:p>
          <a:p>
            <a:r>
              <a:rPr lang="ru-RU" sz="1200" b="1" dirty="0" smtClean="0"/>
              <a:t>МОЛОДЕЖНЫЕ ОРГАНИЗАЦИИ </a:t>
            </a:r>
          </a:p>
          <a:p>
            <a:pPr indent="355600"/>
            <a:r>
              <a:rPr lang="ru-RU" sz="1200" i="1" dirty="0" smtClean="0"/>
              <a:t>Досуг</a:t>
            </a:r>
            <a:r>
              <a:rPr lang="ru-RU" sz="1200" i="1" dirty="0"/>
              <a:t>, социальные услуги, психологическая </a:t>
            </a:r>
            <a:r>
              <a:rPr lang="ru-RU" sz="1200" i="1" dirty="0" smtClean="0"/>
              <a:t>помощь</a:t>
            </a:r>
            <a:endParaRPr lang="ru-RU" sz="1200" i="1" dirty="0"/>
          </a:p>
          <a:p>
            <a:r>
              <a:rPr lang="ru-RU" sz="1200" b="1" dirty="0" smtClean="0"/>
              <a:t>СОЦПОДДЕРЖКА</a:t>
            </a:r>
          </a:p>
          <a:p>
            <a:pPr indent="355600"/>
            <a:r>
              <a:rPr lang="ru-RU" sz="1200" i="1" dirty="0" smtClean="0"/>
              <a:t>Социальная </a:t>
            </a:r>
            <a:r>
              <a:rPr lang="ru-RU" sz="1200" i="1" dirty="0"/>
              <a:t>поддержка, обслуживание и реабилитация </a:t>
            </a:r>
            <a:r>
              <a:rPr lang="ru-RU" sz="1200" i="1" dirty="0" smtClean="0"/>
              <a:t>населения</a:t>
            </a:r>
          </a:p>
          <a:p>
            <a:r>
              <a:rPr lang="ru-RU" sz="1200" b="1" dirty="0" smtClean="0"/>
              <a:t>НЕСОВЕРШЕННОЛЕТНИЕ </a:t>
            </a:r>
          </a:p>
          <a:p>
            <a:pPr indent="355600"/>
            <a:r>
              <a:rPr lang="ru-RU" sz="1200" i="1" dirty="0" smtClean="0"/>
              <a:t>Защита прав несовершеннолетних и профилактика правонарушений</a:t>
            </a:r>
          </a:p>
          <a:p>
            <a:r>
              <a:rPr lang="ru-RU" sz="1200" b="1" dirty="0" smtClean="0"/>
              <a:t>ТЕЛЕФОНЫ ДОВЕРИЯ</a:t>
            </a:r>
          </a:p>
          <a:p>
            <a:pPr indent="355600"/>
            <a:r>
              <a:rPr lang="ru-RU" sz="1200" i="1" dirty="0" smtClean="0"/>
              <a:t>Дистанционные службы, оказание экстренной помощи</a:t>
            </a:r>
          </a:p>
          <a:p>
            <a:r>
              <a:rPr lang="ru-RU" sz="1200" b="1" dirty="0" smtClean="0"/>
              <a:t>БЛАГОТВОРИТЕЛЬНЫЕ ФОНДЫ </a:t>
            </a:r>
          </a:p>
          <a:p>
            <a:pPr indent="355600"/>
            <a:r>
              <a:rPr lang="ru-RU" sz="1200" i="1" dirty="0" smtClean="0"/>
              <a:t>Основные благотворительные фонды, действующие на территории Р</a:t>
            </a:r>
            <a:r>
              <a:rPr lang="ru-RU" sz="1200" dirty="0" smtClean="0"/>
              <a:t>Ф</a:t>
            </a:r>
            <a:endParaRPr lang="ru-RU" sz="1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55210" y="104565"/>
            <a:ext cx="47525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</a:rPr>
              <a:t>КУДА ОБРАТИТЬСЯ ?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39776" y="494821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http://resurs-yar.ru/shkolnikam_i_abiturientam/prostye_vyhody/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resurs-yar.ru/files/spr_help/h4u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94"/>
          <a:stretch/>
        </p:blipFill>
        <p:spPr bwMode="auto">
          <a:xfrm>
            <a:off x="1187624" y="1203598"/>
            <a:ext cx="190500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60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5368" y="0"/>
            <a:ext cx="7830223" cy="9207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0" r="12639" b="10331"/>
          <a:stretch/>
        </p:blipFill>
        <p:spPr>
          <a:xfrm flipH="1">
            <a:off x="7807737" y="0"/>
            <a:ext cx="1353448" cy="927221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094718"/>
              </p:ext>
            </p:extLst>
          </p:nvPr>
        </p:nvGraphicFramePr>
        <p:xfrm>
          <a:off x="881437" y="1215909"/>
          <a:ext cx="8011044" cy="390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6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1190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ОРГАНИЗАЦИЯ</a:t>
                      </a:r>
                      <a:endParaRPr lang="ru-RU" sz="11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ТЕМЫ ОБРАЩЕНИЙ</a:t>
                      </a:r>
                      <a:endParaRPr lang="ru-RU" sz="11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ТЕЛЕФОН</a:t>
                      </a:r>
                      <a:endParaRPr lang="ru-RU" sz="11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0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Следственное управление </a:t>
                      </a:r>
                      <a:b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Следственного комитета Российской Федерации по Ярославской области 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+mn-lt"/>
                        </a:rPr>
                        <a:t>Ребенок</a:t>
                      </a:r>
                      <a:r>
                        <a:rPr lang="ru-RU" sz="1200" baseline="0" dirty="0" smtClean="0">
                          <a:latin typeface="+mn-lt"/>
                        </a:rPr>
                        <a:t> в опасности. </a:t>
                      </a:r>
                      <a:br>
                        <a:rPr lang="ru-RU" sz="1200" baseline="0" dirty="0" smtClean="0">
                          <a:latin typeface="+mn-lt"/>
                        </a:rPr>
                      </a:br>
                      <a:r>
                        <a:rPr lang="ru-RU" sz="1200" baseline="0" dirty="0" smtClean="0">
                          <a:latin typeface="+mn-lt"/>
                        </a:rPr>
                        <a:t>Если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несовершеннолетний (малолетний) ребенок может стать или стал жертвой противоправного деяния</a:t>
                      </a:r>
                      <a:endParaRPr lang="ru-RU" sz="12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8-800-707-21-23  </a:t>
                      </a:r>
                      <a:b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8(4852) 45-93-79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i="1" dirty="0" smtClean="0">
                          <a:latin typeface="+mn-lt"/>
                        </a:rPr>
                        <a:t>Круглосуточно</a:t>
                      </a:r>
                      <a:endParaRPr lang="ru-RU" sz="900" i="1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4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ГБУЗ ЯО «Ярославская областная наркологическая больница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0" marR="95250" marT="9525" marB="9525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Медико-психологическая помощь детям и подросткам с проблемами зависимости от ПАВ</a:t>
                      </a:r>
                      <a:endParaRPr lang="ru-RU" sz="12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8(4852)</a:t>
                      </a:r>
                      <a:r>
                        <a:rPr lang="ru-RU" sz="16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72-14-72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9.00-18.00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(понедельник-пятница)</a:t>
                      </a:r>
                      <a:endParaRPr lang="ru-RU" sz="11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52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Центр временного содержания несовершеннолетних правонарушителей УМВД по ЯО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Экстренная правовая помощь несовершеннолетним и родителям</a:t>
                      </a:r>
                      <a:endParaRPr lang="ru-RU" sz="12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8(4852)</a:t>
                      </a:r>
                      <a:r>
                        <a:rPr lang="ru-RU" sz="16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55-94-25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Круглосуточно</a:t>
                      </a:r>
                      <a:endParaRPr lang="ru-RU" sz="900" i="1" dirty="0" smtClean="0">
                        <a:latin typeface="+mn-l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1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22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Управление федеральной службы Российской Федерации по контролю за оборотом наркотиков по Ярославской области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Экстренная консультативная помощь по проблемам употребления несовершеннолетними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ПАВ</a:t>
                      </a:r>
                      <a:endParaRPr lang="ru-RU" sz="12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8(4852) 21-22-43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Круглосуточно</a:t>
                      </a:r>
                      <a:endParaRPr lang="ru-RU" sz="900" i="1" dirty="0" smtClean="0">
                        <a:latin typeface="+mn-l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1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08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ГУЗ ЯО «Ярославская областная клиническая психиатрическая больница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Медико-психологическая помощь</a:t>
                      </a:r>
                      <a:endParaRPr lang="ru-RU" sz="12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8(4852) 30-03-03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8(4852) 30-75-55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Круглосуточно</a:t>
                      </a:r>
                      <a:endParaRPr lang="ru-RU" sz="11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993464" y="145458"/>
            <a:ext cx="53724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РЕГИОНАЛЬНЫЕ СЛУЖБЫ,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ОКАЗЫВАЮЩИЕ КОНСУЛЬТАЦИИ ПО ТЕЛЕФОНУ 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69" y="241775"/>
            <a:ext cx="453695" cy="45369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77" y="1491631"/>
            <a:ext cx="591603" cy="57606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1" b="50000"/>
          <a:stretch/>
        </p:blipFill>
        <p:spPr>
          <a:xfrm>
            <a:off x="186085" y="2362127"/>
            <a:ext cx="636786" cy="49765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2" y="3032348"/>
            <a:ext cx="828092" cy="47550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22" y="4429843"/>
            <a:ext cx="406712" cy="44616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06" y="3779037"/>
            <a:ext cx="421145" cy="44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87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68" y="0"/>
            <a:ext cx="7830223" cy="9207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0" r="12639" b="10331"/>
          <a:stretch/>
        </p:blipFill>
        <p:spPr>
          <a:xfrm flipH="1">
            <a:off x="7807737" y="0"/>
            <a:ext cx="1353448" cy="927221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620206" y="88766"/>
            <a:ext cx="3019043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ОБРАЗОВАНИЕ</a:t>
            </a:r>
            <a:r>
              <a:rPr lang="ru-RU" b="1" dirty="0" smtClean="0">
                <a:solidFill>
                  <a:srgbClr val="D65628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БУДУЩЕГО</a:t>
            </a:r>
          </a:p>
          <a:p>
            <a:pPr>
              <a:spcAft>
                <a:spcPts val="600"/>
              </a:spcAft>
            </a:pPr>
            <a:r>
              <a:rPr lang="ru-RU" sz="1600" dirty="0"/>
              <a:t>https://yar-shpb.ru/</a:t>
            </a:r>
          </a:p>
          <a:p>
            <a:endParaRPr lang="ru-RU" b="1" dirty="0">
              <a:solidFill>
                <a:srgbClr val="DD704B"/>
              </a:solidFill>
            </a:endParaRPr>
          </a:p>
        </p:txBody>
      </p:sp>
      <p:pic>
        <p:nvPicPr>
          <p:cNvPr id="6" name="Picture 2" descr="\\srv\RESURS\ПЕРСОНАЛЬНЫЕ ПАПКИ\Груздева\Для презентации\Образование будущего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1" y="128654"/>
            <a:ext cx="611560" cy="61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092779" y="173404"/>
            <a:ext cx="36626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chemeClr val="bg1"/>
                </a:solidFill>
              </a:rPr>
              <a:t>ЛИЧНОСТНОЕ РАЗВИТИЕ ОБУЧАЮЩИХСЯ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330436" y="3075806"/>
            <a:ext cx="8129996" cy="18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В </a:t>
            </a:r>
            <a:r>
              <a:rPr lang="ru-RU" sz="1800" dirty="0">
                <a:solidFill>
                  <a:srgbClr val="002060"/>
                </a:solidFill>
              </a:rPr>
              <a:t>связи с этим важно </a:t>
            </a:r>
            <a:r>
              <a:rPr lang="ru-RU" sz="1800" b="1" dirty="0">
                <a:solidFill>
                  <a:srgbClr val="002060"/>
                </a:solidFill>
              </a:rPr>
              <a:t>сочетание усилий педагога по развитию личности </a:t>
            </a:r>
            <a:r>
              <a:rPr lang="ru-RU" sz="1800" b="1" dirty="0" smtClean="0">
                <a:solidFill>
                  <a:srgbClr val="002060"/>
                </a:solidFill>
              </a:rPr>
              <a:t>ребёнка </a:t>
            </a:r>
            <a:r>
              <a:rPr lang="ru-RU" sz="1800" b="1" dirty="0">
                <a:solidFill>
                  <a:srgbClr val="002060"/>
                </a:solidFill>
              </a:rPr>
              <a:t>и усилий самого </a:t>
            </a:r>
            <a:r>
              <a:rPr lang="ru-RU" sz="1800" b="1" dirty="0" smtClean="0">
                <a:solidFill>
                  <a:srgbClr val="002060"/>
                </a:solidFill>
              </a:rPr>
              <a:t>ребёнка </a:t>
            </a:r>
            <a:r>
              <a:rPr lang="ru-RU" sz="1800" b="1" dirty="0">
                <a:solidFill>
                  <a:srgbClr val="002060"/>
                </a:solidFill>
              </a:rPr>
              <a:t>по своему саморазвитию. 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Их </a:t>
            </a:r>
            <a:r>
              <a:rPr lang="ru-RU" sz="1800" dirty="0">
                <a:solidFill>
                  <a:srgbClr val="002060"/>
                </a:solidFill>
              </a:rPr>
              <a:t>сотрудничество, </a:t>
            </a:r>
            <a:r>
              <a:rPr lang="ru-RU" sz="1800" dirty="0" smtClean="0">
                <a:solidFill>
                  <a:srgbClr val="002060"/>
                </a:solidFill>
              </a:rPr>
              <a:t>партнёрские </a:t>
            </a:r>
            <a:r>
              <a:rPr lang="ru-RU" sz="1800" dirty="0">
                <a:solidFill>
                  <a:srgbClr val="002060"/>
                </a:solidFill>
              </a:rPr>
              <a:t>отношения являются важным фактором успеха в достижении цели.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23528" y="1133331"/>
            <a:ext cx="8490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В центре примерной программы воспитания в соответствии с ФГОС общего образования </a:t>
            </a:r>
            <a:r>
              <a:rPr lang="ru-RU" b="1" dirty="0">
                <a:solidFill>
                  <a:srgbClr val="002060"/>
                </a:solidFill>
              </a:rPr>
              <a:t>личностное развитие </a:t>
            </a:r>
            <a:r>
              <a:rPr lang="ru-RU" b="1" dirty="0" smtClean="0">
                <a:solidFill>
                  <a:srgbClr val="002060"/>
                </a:solidFill>
              </a:rPr>
              <a:t>обучающихся.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55576" y="1851670"/>
            <a:ext cx="504619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A40071"/>
              </a:buClr>
            </a:pPr>
            <a:r>
              <a:rPr lang="ru-RU" sz="1400" dirty="0" smtClean="0"/>
              <a:t>ФОРМИРОВАНИЕ:</a:t>
            </a:r>
          </a:p>
          <a:p>
            <a:pPr marL="285750" indent="-285750">
              <a:buClr>
                <a:srgbClr val="A40071"/>
              </a:buClr>
              <a:buFont typeface="Wingdings" panose="05000000000000000000" pitchFamily="2" charset="2"/>
              <a:buChar char="§"/>
            </a:pPr>
            <a:r>
              <a:rPr lang="ru-RU" sz="1400" dirty="0" smtClean="0"/>
              <a:t> </a:t>
            </a:r>
            <a:r>
              <a:rPr lang="ru-RU" sz="1400" dirty="0"/>
              <a:t>основ российской </a:t>
            </a:r>
            <a:r>
              <a:rPr lang="ru-RU" sz="1400" dirty="0" smtClean="0"/>
              <a:t>идентичности</a:t>
            </a:r>
          </a:p>
          <a:p>
            <a:pPr marL="285750" indent="-285750">
              <a:buClr>
                <a:srgbClr val="A40071"/>
              </a:buClr>
              <a:buFont typeface="Wingdings" panose="05000000000000000000" pitchFamily="2" charset="2"/>
              <a:buChar char="§"/>
            </a:pPr>
            <a:r>
              <a:rPr lang="ru-RU" sz="1400" dirty="0" smtClean="0"/>
              <a:t>готовности </a:t>
            </a:r>
            <a:r>
              <a:rPr lang="ru-RU" sz="1400" dirty="0"/>
              <a:t>к </a:t>
            </a:r>
            <a:r>
              <a:rPr lang="ru-RU" sz="1400" dirty="0" smtClean="0"/>
              <a:t>саморазвитию</a:t>
            </a:r>
          </a:p>
          <a:p>
            <a:pPr marL="285750" indent="-285750">
              <a:buClr>
                <a:srgbClr val="A40071"/>
              </a:buClr>
              <a:buFont typeface="Wingdings" panose="05000000000000000000" pitchFamily="2" charset="2"/>
              <a:buChar char="§"/>
            </a:pPr>
            <a:r>
              <a:rPr lang="ru-RU" sz="1400" dirty="0" smtClean="0"/>
              <a:t>мотивации </a:t>
            </a:r>
            <a:r>
              <a:rPr lang="ru-RU" sz="1400" dirty="0"/>
              <a:t>к познанию и </a:t>
            </a:r>
            <a:r>
              <a:rPr lang="ru-RU" sz="1400" dirty="0" smtClean="0"/>
              <a:t>обучению</a:t>
            </a:r>
          </a:p>
          <a:p>
            <a:pPr marL="285750" indent="-285750">
              <a:buClr>
                <a:srgbClr val="A40071"/>
              </a:buClr>
              <a:buFont typeface="Wingdings" panose="05000000000000000000" pitchFamily="2" charset="2"/>
              <a:buChar char="§"/>
            </a:pPr>
            <a:r>
              <a:rPr lang="ru-RU" sz="1400" dirty="0" smtClean="0"/>
              <a:t>ценностных </a:t>
            </a:r>
            <a:r>
              <a:rPr lang="ru-RU" sz="1400" dirty="0"/>
              <a:t>установок и социально-значимых качеств </a:t>
            </a:r>
            <a:r>
              <a:rPr lang="ru-RU" sz="1400" dirty="0" smtClean="0"/>
              <a:t>личности</a:t>
            </a:r>
          </a:p>
          <a:p>
            <a:pPr>
              <a:buClr>
                <a:srgbClr val="A40071"/>
              </a:buClr>
            </a:pPr>
            <a:r>
              <a:rPr lang="ru-RU" sz="1400" dirty="0" smtClean="0"/>
              <a:t>АКТИВНОЕ УЧАСТИЕ В СОЦИАЛЬНО-ЗНАЧИМОЙ ДЕЯТЕЛЬНОСТИ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43258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368" y="0"/>
            <a:ext cx="7830223" cy="9207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0" r="12639" b="10331"/>
          <a:stretch/>
        </p:blipFill>
        <p:spPr>
          <a:xfrm flipH="1">
            <a:off x="7807737" y="0"/>
            <a:ext cx="1353448" cy="927221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862206" y="292776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</a:rPr>
              <a:t>ТЕЛЕФОНЫ ГОРЯЧИХ ЛИНИЙ 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staradm.ru/sites/default/files/news2015/i-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75606"/>
            <a:ext cx="1474416" cy="89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library-school5.ru/wp-content/uploads/2015/05/detionli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2" y="2636788"/>
            <a:ext cx="335596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2492772"/>
            <a:ext cx="554461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ЛИНИЯ ПОМОЩИ «ДЕТИ ОНЛАЙН»</a:t>
            </a:r>
          </a:p>
          <a:p>
            <a:r>
              <a:rPr lang="ru-RU" sz="2400" b="1" dirty="0" smtClean="0"/>
              <a:t>8 </a:t>
            </a:r>
            <a:r>
              <a:rPr lang="ru-RU" sz="2400" b="1" dirty="0"/>
              <a:t>800 25 000 </a:t>
            </a:r>
            <a:r>
              <a:rPr lang="ru-RU" sz="2400" b="1" dirty="0" smtClean="0"/>
              <a:t>15</a:t>
            </a:r>
          </a:p>
          <a:p>
            <a:r>
              <a:rPr lang="ru-RU" sz="1400" i="1" dirty="0" smtClean="0"/>
              <a:t>Анонимно</a:t>
            </a:r>
            <a:r>
              <a:rPr lang="ru-RU" sz="1400" i="1" dirty="0"/>
              <a:t>. Бесплатно</a:t>
            </a:r>
            <a:r>
              <a:rPr lang="ru-RU" sz="1400" i="1" dirty="0" smtClean="0"/>
              <a:t>. По</a:t>
            </a:r>
            <a:r>
              <a:rPr lang="ru-RU" sz="1400" i="1" dirty="0"/>
              <a:t> </a:t>
            </a:r>
            <a:r>
              <a:rPr lang="ru-RU" sz="1400" i="1" dirty="0" smtClean="0"/>
              <a:t>будням 9:00 - 13:00</a:t>
            </a:r>
            <a:r>
              <a:rPr lang="ru-RU" sz="1400" i="1" dirty="0"/>
              <a:t>, </a:t>
            </a:r>
            <a:r>
              <a:rPr lang="ru-RU" sz="1400" i="1" dirty="0" smtClean="0"/>
              <a:t>14:00 – 18:00</a:t>
            </a:r>
            <a:endParaRPr lang="ru-RU" sz="1400" i="1" dirty="0"/>
          </a:p>
          <a:p>
            <a:endParaRPr lang="ru-RU" dirty="0"/>
          </a:p>
        </p:txBody>
      </p:sp>
      <p:pic>
        <p:nvPicPr>
          <p:cNvPr id="1030" name="Picture 6" descr="https://im0-tub-ru.yandex.net/i?id=19e1eca303fb24b81a7902bfbf21dd28-sr&amp;n=13&amp;exp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57" y="3769627"/>
            <a:ext cx="1282958" cy="128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339752" y="3799368"/>
            <a:ext cx="662473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ФГБУ "НАЦИОНАЛЬНЫЙ МЕДИЦИНСКИЙ ИССЛЕДОВАТЕЛЬСКИЙ ЦЕНТР ПСИХИАТРИИ И НАРКОЛОГИИ ИМЕНИ В.П.СЕРБСКОГО" МИНЗДРАВА РОССИИ </a:t>
            </a:r>
          </a:p>
          <a:p>
            <a:r>
              <a:rPr lang="ru-RU" sz="2400" b="1" dirty="0" smtClean="0"/>
              <a:t>+</a:t>
            </a:r>
            <a:r>
              <a:rPr lang="ru-RU" sz="2400" b="1" dirty="0"/>
              <a:t>7(495) </a:t>
            </a:r>
            <a:r>
              <a:rPr lang="ru-RU" sz="2400" b="1" dirty="0" smtClean="0"/>
              <a:t>637-70-70 </a:t>
            </a:r>
            <a:r>
              <a:rPr lang="ru-RU" sz="1400" i="1" dirty="0" smtClean="0"/>
              <a:t>Круглосуточно. Анонимно.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339752" y="1237522"/>
            <a:ext cx="6480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ЕДИНЫЙ ОБЩЕРОССИЙСКИЙ ТЕЛЕФОН ДОВЕРИЯ ДЛЯ ДЕТЕЙ, ПОДРОСТКОВ И ИХ РОДИТЕЛЕЙ</a:t>
            </a:r>
          </a:p>
          <a:p>
            <a:r>
              <a:rPr lang="ru-RU" sz="2400" b="1" dirty="0" smtClean="0"/>
              <a:t>8-800-2000-122 </a:t>
            </a:r>
            <a:r>
              <a:rPr lang="ru-RU" sz="1400" i="1" dirty="0" smtClean="0"/>
              <a:t>Круглосуточно. Анонимно. Бесплатно.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176454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5368" y="0"/>
            <a:ext cx="7830223" cy="9207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0" r="12639" b="10331"/>
          <a:stretch/>
        </p:blipFill>
        <p:spPr>
          <a:xfrm flipH="1">
            <a:off x="7807737" y="0"/>
            <a:ext cx="1353448" cy="927221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629" y="1131590"/>
            <a:ext cx="1276606" cy="11846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533" y="3213166"/>
            <a:ext cx="2135683" cy="10350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727" y="1328248"/>
            <a:ext cx="2801385" cy="81977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294662" y="2146566"/>
            <a:ext cx="379706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u="sng" dirty="0">
                <a:hlinkClick r:id="rId6"/>
              </a:rPr>
              <a:t>http://</a:t>
            </a:r>
            <a:r>
              <a:rPr lang="ru-RU" sz="2400" u="sng" dirty="0" smtClean="0">
                <a:hlinkClick r:id="rId6"/>
              </a:rPr>
              <a:t>psi.mchs.gov.ru/p/nav</a:t>
            </a:r>
            <a:endParaRPr lang="ru-RU" sz="2400" u="sng" dirty="0" smtClean="0"/>
          </a:p>
          <a:p>
            <a:pPr algn="ctr"/>
            <a:r>
              <a:rPr lang="ru-RU" dirty="0" smtClean="0"/>
              <a:t>МЧС </a:t>
            </a:r>
            <a:r>
              <a:rPr lang="ru-RU" dirty="0"/>
              <a:t>РФ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-36512" y="4168120"/>
            <a:ext cx="51931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hlinkClick r:id="rId7"/>
              </a:rPr>
              <a:t>https</a:t>
            </a:r>
            <a:r>
              <a:rPr lang="en-US" sz="2400" dirty="0">
                <a:hlinkClick r:id="rId7"/>
              </a:rPr>
              <a:t>://</a:t>
            </a:r>
            <a:r>
              <a:rPr lang="en-US" sz="2400" dirty="0" smtClean="0">
                <a:hlinkClick r:id="rId7"/>
              </a:rPr>
              <a:t>www.</a:t>
            </a:r>
            <a:r>
              <a:rPr lang="ru-RU" sz="2400" dirty="0" err="1" smtClean="0">
                <a:hlinkClick r:id="rId7"/>
              </a:rPr>
              <a:t>твоятерритория.онлайн</a:t>
            </a:r>
            <a:endParaRPr lang="ru-RU" sz="2400" dirty="0" smtClean="0"/>
          </a:p>
          <a:p>
            <a:pPr algn="ctr"/>
            <a:r>
              <a:rPr lang="ru-RU" sz="1600" dirty="0" smtClean="0"/>
              <a:t>Благотворительный фонд «</a:t>
            </a:r>
            <a:r>
              <a:rPr lang="ru-RU" sz="1600" dirty="0"/>
              <a:t>Твоя территория</a:t>
            </a:r>
            <a:r>
              <a:rPr lang="ru-RU" sz="1600" dirty="0" smtClean="0"/>
              <a:t>»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3795" y="2090921"/>
            <a:ext cx="434227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u="sng" dirty="0" smtClean="0">
                <a:hlinkClick r:id="rId8"/>
              </a:rPr>
              <a:t>https</a:t>
            </a:r>
            <a:r>
              <a:rPr lang="ru-RU" sz="2400" u="sng" dirty="0">
                <a:hlinkClick r:id="rId8"/>
              </a:rPr>
              <a:t>://telefon-doveria.ru</a:t>
            </a:r>
            <a:r>
              <a:rPr lang="ru-RU" sz="2400" u="sng" dirty="0" smtClean="0">
                <a:hlinkClick r:id="rId8"/>
              </a:rPr>
              <a:t>/</a:t>
            </a:r>
            <a:endParaRPr lang="ru-RU" sz="2400" u="sng" dirty="0" smtClean="0"/>
          </a:p>
          <a:p>
            <a:pPr algn="ctr"/>
            <a:r>
              <a:rPr lang="ru-RU" sz="1600" dirty="0" smtClean="0"/>
              <a:t>ООО «Российская </a:t>
            </a:r>
            <a:r>
              <a:rPr lang="ru-RU" sz="1600" dirty="0"/>
              <a:t>Ассоциация Телефонной Экстренной Психологической </a:t>
            </a:r>
            <a:r>
              <a:rPr lang="ru-RU" sz="1600" dirty="0" smtClean="0"/>
              <a:t>Помощи»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557" y="3431441"/>
            <a:ext cx="3794419" cy="827271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5038263" y="4209931"/>
            <a:ext cx="4174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u="sng" dirty="0" smtClean="0">
                <a:hlinkClick r:id="rId10"/>
              </a:rPr>
              <a:t>https</a:t>
            </a:r>
            <a:r>
              <a:rPr lang="ru-RU" sz="2400" u="sng" dirty="0">
                <a:hlinkClick r:id="rId10"/>
              </a:rPr>
              <a:t>://msph.ru</a:t>
            </a:r>
            <a:r>
              <a:rPr lang="ru-RU" sz="2400" u="sng" dirty="0" smtClean="0">
                <a:hlinkClick r:id="rId10"/>
              </a:rPr>
              <a:t>/</a:t>
            </a:r>
            <a:endParaRPr lang="ru-RU" sz="2400" u="sng" dirty="0" smtClean="0"/>
          </a:p>
          <a:p>
            <a:pPr algn="ctr"/>
            <a:r>
              <a:rPr lang="ru-RU" sz="1600" dirty="0" smtClean="0"/>
              <a:t>ГБУ </a:t>
            </a:r>
            <a:r>
              <a:rPr lang="ru-RU" sz="1600" dirty="0"/>
              <a:t>«Московская служба психологической помощи населению</a:t>
            </a:r>
            <a:r>
              <a:rPr lang="ru-RU" sz="1600" dirty="0" smtClean="0"/>
              <a:t>»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055210" y="260322"/>
            <a:ext cx="47525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chemeClr val="bg1"/>
                </a:solidFill>
              </a:rPr>
              <a:t>ПСИХОЛОГИЧЕСКАЯ ПОМОЩЬ ОН-ЛАЙН</a:t>
            </a:r>
          </a:p>
        </p:txBody>
      </p:sp>
      <p:pic>
        <p:nvPicPr>
          <p:cNvPr id="2" name="Picture 2" descr="https://dudu-store.ru/images/skype_PNG28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17860"/>
            <a:ext cx="352244" cy="35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rmstrongonewire.com/sites/Portals/1/EasyDNNnews/24/24email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486" y="1509945"/>
            <a:ext cx="445512" cy="44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pinclipart.com/picdir/big/382-3829243_multiplayer-nano-gambling-ville-de-saint-etienne-clipart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04" y="3465448"/>
            <a:ext cx="472845" cy="47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pro-resto.ru/wp-content/uploads/2019/10/Call-1.pn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3" r="19913"/>
          <a:stretch/>
        </p:blipFill>
        <p:spPr bwMode="auto">
          <a:xfrm>
            <a:off x="808525" y="1406414"/>
            <a:ext cx="511137" cy="4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84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5368" y="0"/>
            <a:ext cx="7830223" cy="9207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0" r="12639" b="10331"/>
          <a:stretch/>
        </p:blipFill>
        <p:spPr>
          <a:xfrm flipH="1">
            <a:off x="7807737" y="0"/>
            <a:ext cx="1353448" cy="927221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28" name="Поле 53"/>
          <p:cNvSpPr txBox="1"/>
          <p:nvPr/>
        </p:nvSpPr>
        <p:spPr>
          <a:xfrm>
            <a:off x="2313616" y="3645431"/>
            <a:ext cx="2002040" cy="35139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100" b="1" dirty="0">
              <a:solidFill>
                <a:srgbClr val="FF0000"/>
              </a:solidFill>
              <a:effectLst/>
              <a:ea typeface="Times New Roman"/>
              <a:cs typeface="Times New Roman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16" y="1331991"/>
            <a:ext cx="3358902" cy="84816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939506" y="4117997"/>
            <a:ext cx="39367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hlinkClick r:id="rId4"/>
              </a:rPr>
              <a:t>http</a:t>
            </a:r>
            <a:r>
              <a:rPr lang="en-US" sz="2400" dirty="0">
                <a:hlinkClick r:id="rId4"/>
              </a:rPr>
              <a:t>://vmesteproject.ru</a:t>
            </a:r>
            <a:r>
              <a:rPr lang="en-US" sz="2400" dirty="0" smtClean="0">
                <a:hlinkClick r:id="rId4"/>
              </a:rPr>
              <a:t>/</a:t>
            </a:r>
            <a:endParaRPr lang="ru-RU" sz="2400" dirty="0" smtClean="0"/>
          </a:p>
          <a:p>
            <a:pPr algn="ctr"/>
            <a:r>
              <a:rPr lang="ru-RU" dirty="0"/>
              <a:t>Союз охраны психического здоровья</a:t>
            </a:r>
            <a:endParaRPr lang="ru-RU" dirty="0">
              <a:hlinkClick r:id="rId4"/>
            </a:endParaRPr>
          </a:p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47008" y="2230981"/>
            <a:ext cx="87292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u="sng" dirty="0">
                <a:hlinkClick r:id="rId5"/>
              </a:rPr>
              <a:t>https://</a:t>
            </a:r>
            <a:r>
              <a:rPr lang="ru-RU" sz="2400" u="sng" dirty="0" smtClean="0">
                <a:hlinkClick r:id="rId5"/>
              </a:rPr>
              <a:t>vk.com/u_r_not_alone</a:t>
            </a:r>
            <a:r>
              <a:rPr lang="ru-RU" sz="2400" dirty="0" smtClean="0"/>
              <a:t>               </a:t>
            </a:r>
            <a:r>
              <a:rPr lang="ru-RU" sz="2400" dirty="0" smtClean="0">
                <a:hlinkClick r:id="rId6"/>
              </a:rPr>
              <a:t> </a:t>
            </a:r>
            <a:r>
              <a:rPr lang="ru-RU" sz="2400" u="sng" dirty="0" smtClean="0">
                <a:hlinkClick r:id="rId6"/>
              </a:rPr>
              <a:t>https</a:t>
            </a:r>
            <a:r>
              <a:rPr lang="ru-RU" sz="2400" u="sng" dirty="0">
                <a:hlinkClick r:id="rId6"/>
              </a:rPr>
              <a:t>://pomoschryadom.ru/</a:t>
            </a:r>
            <a:endParaRPr lang="ru-RU" sz="2400" dirty="0"/>
          </a:p>
          <a:p>
            <a:pPr algn="ctr"/>
            <a:r>
              <a:rPr lang="ru-RU" dirty="0" smtClean="0"/>
              <a:t>Общественная организация «</a:t>
            </a:r>
            <a:r>
              <a:rPr lang="ru-RU" dirty="0"/>
              <a:t>Врачи детям</a:t>
            </a:r>
            <a:r>
              <a:rPr lang="ru-RU" dirty="0" smtClean="0"/>
              <a:t>»</a:t>
            </a:r>
          </a:p>
        </p:txBody>
      </p:sp>
      <p:pic>
        <p:nvPicPr>
          <p:cNvPr id="1030" name="Picture 6" descr="https://parentguides.com.au/wp-content/uploads/2016/10/YouTube_logo-1024x76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506" y="3526746"/>
            <a:ext cx="556600" cy="41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cdn4.iconfinder.com/data/icons/social-media-pro-icons/1080/Vk-01-51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3" y="1411067"/>
            <a:ext cx="409049" cy="40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tutorialesgratuitos.com/gabiloluploads/2019/10/MOVIL-1024x1024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6" t="6986" r="7237" b="5372"/>
          <a:stretch/>
        </p:blipFill>
        <p:spPr bwMode="auto">
          <a:xfrm>
            <a:off x="5202002" y="1433373"/>
            <a:ext cx="387069" cy="386743"/>
          </a:xfrm>
          <a:prstGeom prst="ellipse">
            <a:avLst/>
          </a:prstGeom>
          <a:ln w="12700" cap="rnd">
            <a:solidFill>
              <a:schemeClr val="tx2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055210" y="247240"/>
            <a:ext cx="47525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ПСИХОЛОГИЧЕСКАЯ ПОМОЩЬ ОН-ЛАЙН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9" t="8121" r="53065" b="78123"/>
          <a:stretch/>
        </p:blipFill>
        <p:spPr bwMode="auto">
          <a:xfrm>
            <a:off x="5796136" y="1275607"/>
            <a:ext cx="2666896" cy="940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://vmesteproject.ru/wp-content/uploads/2018/08/%D0%B1%D0%B8%D1%80%D1%8E%D0%B7%D0%BE%D0%B2%D1%8B%D0%B9-150x150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626" y="3291830"/>
            <a:ext cx="898366" cy="89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vmesteproject.ru/wp-content/uploads/2019/04/%D0%A1%D0%9E%D0%9F%D0%97_%D0%BB%D0%BE%D0%B3%D0%BE%D1%82%D0%B8%D0%BF-%D0%BD%D0%B0-%D0%BF%D1%80%D0%BE%D0%B7%D1%80%D0%B0%D1%87%D0%BD%D0%BE%D0%BC-%D1%84%D0%BE%D0%BD%D0%B5-150x150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521" y="3291830"/>
            <a:ext cx="929775" cy="92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63759" y="2892260"/>
            <a:ext cx="3683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для образовательных организаций </a:t>
            </a:r>
          </a:p>
        </p:txBody>
      </p:sp>
    </p:spTree>
    <p:extLst>
      <p:ext uri="{BB962C8B-B14F-4D97-AF65-F5344CB8AC3E}">
        <p14:creationId xmlns:p14="http://schemas.microsoft.com/office/powerpoint/2010/main" val="330912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61863" cy="9207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69535" y="275710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СПАСИБО ЗА ВНИМАНИЕ!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3437" y="1435452"/>
            <a:ext cx="4736596" cy="27622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defTabSz="180975">
              <a:spcBef>
                <a:spcPts val="1200"/>
              </a:spcBef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ГУ ЯО «ЦЕНТР ПРОФЕССИОНАЛЬНОЙ ОРИЕНТАЦИИ </a:t>
            </a:r>
            <a:b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</a:b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И ПСИХОЛОГИЧЕСКОЙ ПОДДЕРЖКИ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«РЕСУРС»</a:t>
            </a:r>
          </a:p>
          <a:p>
            <a:pPr marL="720725" indent="-90488" defTabSz="180975">
              <a:spcBef>
                <a:spcPts val="300"/>
              </a:spcBef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г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. Ярославль,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проспект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Ленина, 13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/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67</a:t>
            </a:r>
          </a:p>
          <a:p>
            <a:pPr marL="720725" indent="-90488" defTabSz="180975">
              <a:spcBef>
                <a:spcPts val="300"/>
              </a:spcBef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(4852) 72-74-39,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72-95-00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,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72-74-48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+mn-lt"/>
              <a:cs typeface="Arial" pitchFamily="34" charset="0"/>
            </a:endParaRPr>
          </a:p>
          <a:p>
            <a:pPr marL="720725" indent="-90488" defTabSz="180975">
              <a:spcBef>
                <a:spcPts val="300"/>
              </a:spcBef>
            </a:pP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root@resurs.edu.yar.ru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+mn-lt"/>
              <a:cs typeface="Arial" pitchFamily="34" charset="0"/>
            </a:endParaRPr>
          </a:p>
          <a:p>
            <a:pPr marL="720725" indent="-90488" defTabSz="180975">
              <a:spcBef>
                <a:spcPts val="300"/>
              </a:spcBef>
            </a:pP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resurs-yar.ru</a:t>
            </a: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+mn-lt"/>
              <a:cs typeface="Arial" pitchFamily="34" charset="0"/>
            </a:endParaRPr>
          </a:p>
          <a:p>
            <a:pPr marL="720725" indent="-90488" defTabSz="180975">
              <a:spcBef>
                <a:spcPts val="300"/>
              </a:spcBef>
            </a:pP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p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rofijump.ru</a:t>
            </a:r>
          </a:p>
          <a:p>
            <a:pPr marL="720725" indent="-90488" defTabSz="180975">
              <a:spcBef>
                <a:spcPts val="300"/>
              </a:spcBef>
            </a:pPr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s</a:t>
            </a:r>
            <a:r>
              <a:rPr lang="en-US" sz="14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hpb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.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edu.yar.ru</a:t>
            </a: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+mn-lt"/>
              <a:cs typeface="Arial" pitchFamily="34" charset="0"/>
            </a:endParaRPr>
          </a:p>
          <a:p>
            <a:pPr marL="720725" indent="-90488" defTabSz="180975">
              <a:spcBef>
                <a:spcPts val="300"/>
              </a:spcBef>
            </a:pP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http://vk.com/prof_resurs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+mn-lt"/>
              <a:cs typeface="Arial" pitchFamily="34" charset="0"/>
            </a:endParaRPr>
          </a:p>
          <a:p>
            <a:pPr algn="r" eaLnBrk="1" hangingPunct="1">
              <a:defRPr/>
            </a:pPr>
            <a:endParaRPr lang="ru-RU" sz="18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1999" y="4011910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ru-RU" sz="2000" b="1" i="1" dirty="0">
                <a:solidFill>
                  <a:srgbClr val="C00000"/>
                </a:solidFill>
                <a:cs typeface="Arial" pitchFamily="34" charset="0"/>
              </a:rPr>
              <a:t>Перед прошлым – склони голову, </a:t>
            </a:r>
          </a:p>
          <a:p>
            <a:pPr algn="r">
              <a:defRPr/>
            </a:pPr>
            <a:r>
              <a:rPr lang="ru-RU" sz="2000" b="1" i="1" dirty="0">
                <a:solidFill>
                  <a:srgbClr val="C00000"/>
                </a:solidFill>
                <a:cs typeface="Arial" pitchFamily="34" charset="0"/>
              </a:rPr>
              <a:t>перед будущим – засучи рукава…</a:t>
            </a:r>
          </a:p>
        </p:txBody>
      </p:sp>
      <p:pic>
        <p:nvPicPr>
          <p:cNvPr id="1027" name="Picture 3" descr="C:\Users\1\Desktop\zna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3" y="120101"/>
            <a:ext cx="1161569" cy="68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0" b="10331"/>
          <a:stretch/>
        </p:blipFill>
        <p:spPr>
          <a:xfrm flipH="1">
            <a:off x="4932040" y="1523980"/>
            <a:ext cx="4009081" cy="239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4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68" y="0"/>
            <a:ext cx="7830223" cy="9207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0" r="12639" b="10331"/>
          <a:stretch/>
        </p:blipFill>
        <p:spPr>
          <a:xfrm flipH="1">
            <a:off x="7807737" y="0"/>
            <a:ext cx="1353448" cy="927221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11595"/>
            <a:ext cx="7740352" cy="897564"/>
          </a:xfrm>
        </p:spPr>
        <p:txBody>
          <a:bodyPr>
            <a:noAutofit/>
          </a:bodyPr>
          <a:lstStyle/>
          <a:p>
            <a:pPr algn="r"/>
            <a:r>
              <a:rPr lang="ru-RU" sz="1800" b="1" dirty="0">
                <a:solidFill>
                  <a:schemeClr val="bg1"/>
                </a:solidFill>
                <a:latin typeface="+mn-lt"/>
              </a:rPr>
              <a:t>Федеральный закон </a:t>
            </a:r>
            <a:r>
              <a:rPr lang="ru-RU" sz="1800" b="1" dirty="0" smtClean="0">
                <a:solidFill>
                  <a:schemeClr val="bg1"/>
                </a:solidFill>
                <a:latin typeface="+mn-lt"/>
              </a:rPr>
              <a:t>N </a:t>
            </a:r>
            <a:r>
              <a:rPr lang="ru-RU" sz="1800" b="1" dirty="0">
                <a:solidFill>
                  <a:schemeClr val="bg1"/>
                </a:solidFill>
                <a:latin typeface="+mn-lt"/>
              </a:rPr>
              <a:t>120-ФЗ "Об основах системы профилактики безнадзорности и правонарушений </a:t>
            </a:r>
            <a:r>
              <a:rPr lang="ru-RU" sz="1800" b="1" dirty="0" smtClean="0">
                <a:solidFill>
                  <a:schemeClr val="bg1"/>
                </a:solidFill>
                <a:latin typeface="+mn-lt"/>
              </a:rPr>
              <a:t>несовершеннолетних«, статья 14</a:t>
            </a:r>
            <a:endParaRPr lang="ru-RU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39186" y="951570"/>
            <a:ext cx="9036496" cy="419193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AutoNum type="arabicParenR"/>
            </a:pPr>
            <a:r>
              <a:rPr lang="ru-RU" sz="1800" kern="1800" dirty="0" smtClean="0">
                <a:ea typeface="Times New Roman"/>
                <a:cs typeface="Times New Roman"/>
              </a:rPr>
              <a:t>Оказывают </a:t>
            </a:r>
            <a:r>
              <a:rPr lang="ru-RU" sz="1800" kern="1800" dirty="0">
                <a:ea typeface="Times New Roman"/>
                <a:cs typeface="Times New Roman"/>
              </a:rPr>
              <a:t>социально-психологическую и педагогическую помощь несовершеннолетним с ограниченными возможностями здоровья и (или) отклонениями в поведении либо несовершеннолетним, имеющим проблемы в </a:t>
            </a:r>
            <a:r>
              <a:rPr lang="ru-RU" sz="1800" kern="1800" dirty="0" smtClean="0">
                <a:ea typeface="Times New Roman"/>
                <a:cs typeface="Times New Roman"/>
              </a:rPr>
              <a:t>обучении</a:t>
            </a:r>
          </a:p>
          <a:p>
            <a:pPr>
              <a:lnSpc>
                <a:spcPct val="115000"/>
              </a:lnSpc>
              <a:spcAft>
                <a:spcPts val="1000"/>
              </a:spcAft>
              <a:buAutoNum type="arabicParenR"/>
            </a:pPr>
            <a:r>
              <a:rPr lang="ru-RU" sz="1800" kern="1800" dirty="0" smtClean="0">
                <a:ea typeface="Times New Roman"/>
              </a:rPr>
              <a:t>Выявляют </a:t>
            </a:r>
            <a:r>
              <a:rPr lang="ru-RU" sz="1800" kern="1800" dirty="0">
                <a:ea typeface="Times New Roman"/>
              </a:rPr>
              <a:t>несовершеннолетних, находящихся в социально опасном положении, а также не посещающих или систематически пропускающих по неуважительным причинам занятия в образовательных организациях, принимают меры по их воспитанию и получению ими общего </a:t>
            </a:r>
            <a:r>
              <a:rPr lang="ru-RU" sz="1800" kern="1800" dirty="0" smtClean="0">
                <a:ea typeface="Times New Roman"/>
              </a:rPr>
              <a:t>образования</a:t>
            </a:r>
          </a:p>
          <a:p>
            <a:pPr>
              <a:lnSpc>
                <a:spcPct val="115000"/>
              </a:lnSpc>
              <a:spcAft>
                <a:spcPts val="1000"/>
              </a:spcAft>
              <a:buAutoNum type="arabicParenR"/>
            </a:pPr>
            <a:r>
              <a:rPr lang="ru-RU" sz="1800" kern="1800" dirty="0" smtClean="0">
                <a:ea typeface="Times New Roman"/>
              </a:rPr>
              <a:t>Выявляют </a:t>
            </a:r>
            <a:r>
              <a:rPr lang="ru-RU" sz="1800" kern="1800" dirty="0">
                <a:ea typeface="Times New Roman"/>
              </a:rPr>
              <a:t>семьи, находящиеся в социально опасном положении, и оказывают им помощь в обучении и воспитании </a:t>
            </a:r>
            <a:r>
              <a:rPr lang="ru-RU" sz="1800" kern="1800" dirty="0" smtClean="0">
                <a:ea typeface="Times New Roman"/>
              </a:rPr>
              <a:t>детей</a:t>
            </a:r>
          </a:p>
          <a:p>
            <a:pPr>
              <a:lnSpc>
                <a:spcPct val="115000"/>
              </a:lnSpc>
              <a:spcAft>
                <a:spcPts val="1000"/>
              </a:spcAft>
              <a:buAutoNum type="arabicParenR"/>
            </a:pPr>
            <a:r>
              <a:rPr lang="ru-RU" sz="1800" kern="1800" dirty="0" smtClean="0">
                <a:ea typeface="Times New Roman"/>
              </a:rPr>
              <a:t> </a:t>
            </a:r>
            <a:r>
              <a:rPr lang="ru-RU" sz="1800" kern="1800" dirty="0">
                <a:ea typeface="Times New Roman"/>
              </a:rPr>
              <a:t>Обеспечивают организацию в образовательных организациях общедоступных спортивных секций, технических и иных кружков, клубов и привлечение к участию в них </a:t>
            </a:r>
            <a:r>
              <a:rPr lang="ru-RU" sz="1800" kern="1800" dirty="0" smtClean="0">
                <a:ea typeface="Times New Roman"/>
              </a:rPr>
              <a:t>несовершеннолетних</a:t>
            </a:r>
          </a:p>
          <a:p>
            <a:pPr>
              <a:lnSpc>
                <a:spcPct val="115000"/>
              </a:lnSpc>
              <a:spcAft>
                <a:spcPts val="1000"/>
              </a:spcAft>
              <a:buAutoNum type="arabicParenR"/>
            </a:pPr>
            <a:r>
              <a:rPr lang="ru-RU" sz="1800" kern="1800" dirty="0" smtClean="0">
                <a:ea typeface="Times New Roman"/>
              </a:rPr>
              <a:t>Осуществляют </a:t>
            </a:r>
            <a:r>
              <a:rPr lang="ru-RU" sz="1800" kern="1800" dirty="0">
                <a:ea typeface="Times New Roman"/>
              </a:rPr>
              <a:t>меры по реализации программ и методик, направленных на формирование законопослушного поведения несовершеннолетних</a:t>
            </a:r>
            <a:endParaRPr lang="ru-RU" sz="18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183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368" y="0"/>
            <a:ext cx="7830223" cy="9207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0" r="12639" b="10331"/>
          <a:stretch/>
        </p:blipFill>
        <p:spPr>
          <a:xfrm flipH="1">
            <a:off x="7807737" y="0"/>
            <a:ext cx="1353448" cy="927221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893469" y="21477"/>
            <a:ext cx="6868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</a:rPr>
              <a:t>Документы </a:t>
            </a:r>
            <a:r>
              <a:rPr lang="ru-RU" sz="2400" b="1" dirty="0" smtClean="0">
                <a:solidFill>
                  <a:schemeClr val="bg1"/>
                </a:solidFill>
              </a:rPr>
              <a:t>и материалы, регламентирующие </a:t>
            </a:r>
            <a:r>
              <a:rPr lang="ru-RU" sz="2400" b="1" dirty="0">
                <a:solidFill>
                  <a:schemeClr val="bg1"/>
                </a:solidFill>
              </a:rPr>
              <a:t>проведение </a:t>
            </a:r>
            <a:r>
              <a:rPr lang="ru-RU" sz="2400" b="1" dirty="0" smtClean="0">
                <a:solidFill>
                  <a:schemeClr val="bg1"/>
                </a:solidFill>
              </a:rPr>
              <a:t>профилактической работы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6896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1153341"/>
            <a:ext cx="64019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https://resurs-yar.ru/psihologiya_obrazovaniyu/testirovanie2020/</a:t>
            </a:r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/>
        </p:nvSpPr>
        <p:spPr>
          <a:xfrm>
            <a:off x="323528" y="1635646"/>
            <a:ext cx="8229600" cy="32162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Федеральный закон от 29.12.2021 № 273-ФЗ  «Об образовании в РФ»</a:t>
            </a:r>
          </a:p>
          <a:p>
            <a:r>
              <a:rPr lang="ru-RU" sz="1600" dirty="0" smtClean="0"/>
              <a:t>Приказ Министерства просвещения РФ от 20.02.2020 № 59 «Об утверждении Порядка проведения социально-психологического тестирования в общеобразовательных организаций и профессиональных образовательных организаций»</a:t>
            </a:r>
          </a:p>
          <a:p>
            <a:r>
              <a:rPr lang="ru-RU" sz="1600" dirty="0"/>
              <a:t>Методические рекомендации «Планирование и организация системной работы с обучающимися по профилактике раннего вовлечения в незаконное потребление наркотических средств и психотропных веществ» Министерства просвещения </a:t>
            </a:r>
            <a:r>
              <a:rPr lang="ru-RU" sz="1600" dirty="0" smtClean="0"/>
              <a:t>РФ</a:t>
            </a:r>
          </a:p>
          <a:p>
            <a:r>
              <a:rPr lang="ru-RU" sz="1600" dirty="0" smtClean="0"/>
              <a:t>Методические рекомендации «Использование результатов единой методики социально-психологического тестирования для организации профилактической работы с обучающимися образовательной организации»</a:t>
            </a:r>
          </a:p>
          <a:p>
            <a:r>
              <a:rPr lang="ru-RU" sz="1600" dirty="0" smtClean="0"/>
              <a:t>Приказ </a:t>
            </a:r>
            <a:r>
              <a:rPr lang="ru-RU" sz="1600" dirty="0"/>
              <a:t>департамента образования Ярославкой области от 31.08.2021 № 211/01-04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«</a:t>
            </a:r>
            <a:r>
              <a:rPr lang="ru-RU" sz="1600" dirty="0"/>
              <a:t>О проведении социально-психологического тестирования</a:t>
            </a:r>
            <a:r>
              <a:rPr lang="ru-RU" sz="1600" dirty="0" smtClean="0"/>
              <a:t>»</a:t>
            </a:r>
            <a:endParaRPr lang="ru-RU" sz="1600" dirty="0"/>
          </a:p>
          <a:p>
            <a:r>
              <a:rPr lang="ru-RU" sz="1600" dirty="0"/>
              <a:t>Методические рекомендации по подготовке и проведению социально-психологического тестирования обучающихся в общеобразовательных организациях и профессиональных образовательных организациях в 2021/22 учебном </a:t>
            </a:r>
            <a:r>
              <a:rPr lang="ru-RU" sz="1600" dirty="0" smtClean="0"/>
              <a:t>году</a:t>
            </a:r>
          </a:p>
          <a:p>
            <a:r>
              <a:rPr lang="ru-RU" sz="1600" dirty="0" smtClean="0"/>
              <a:t>Письмо департамента образования Ярославской области от 27.12.2021 </a:t>
            </a:r>
            <a:br>
              <a:rPr lang="ru-RU" sz="1600" dirty="0" smtClean="0"/>
            </a:br>
            <a:r>
              <a:rPr lang="ru-RU" sz="1600" dirty="0" smtClean="0"/>
              <a:t>«О направлении результатов социально-психологического тестирования» с приложениями</a:t>
            </a:r>
          </a:p>
          <a:p>
            <a:r>
              <a:rPr lang="ru-RU" sz="1600" dirty="0" smtClean="0"/>
              <a:t>Методические </a:t>
            </a:r>
            <a:r>
              <a:rPr lang="ru-RU" sz="1600" dirty="0"/>
              <a:t>материалы по организации и проведению профилактической работы с несовершеннолетними с признаками деструктивного поведения «Профилактика: социальные риски и продуктивные решения</a:t>
            </a:r>
            <a:r>
              <a:rPr lang="ru-RU" sz="1600" dirty="0" smtClean="0"/>
              <a:t>»</a:t>
            </a:r>
          </a:p>
          <a:p>
            <a:r>
              <a:rPr lang="ru-RU" sz="1600" dirty="0"/>
              <a:t>Методическое пособие «Предупреждение употребления наркотических и психотропных веществ в образовательной организации», г</a:t>
            </a:r>
            <a:r>
              <a:rPr lang="ru-RU" sz="1600" dirty="0" smtClean="0"/>
              <a:t>. Ярославль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89052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68" y="0"/>
            <a:ext cx="7830223" cy="9207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-396552" y="-13359"/>
            <a:ext cx="811825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chemeClr val="bg1"/>
                </a:solidFill>
              </a:rPr>
              <a:t>ОРГАНИЗАЦИЯ ПРОФИЛАКТИЧЕСКОЙ РАБОТЫ </a:t>
            </a:r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endParaRPr lang="ru-RU" sz="2000" b="1" dirty="0">
              <a:solidFill>
                <a:schemeClr val="bg1"/>
              </a:solidFill>
            </a:endParaRPr>
          </a:p>
          <a:p>
            <a:pPr algn="r"/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536" y="471614"/>
            <a:ext cx="84799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ПРОФИЛАКТИЧЕСКАЯ РАБОТА</a:t>
            </a:r>
            <a:r>
              <a:rPr lang="ru-RU" sz="1400" i="1" dirty="0" smtClean="0">
                <a:solidFill>
                  <a:schemeClr val="bg1"/>
                </a:solidFill>
              </a:rPr>
              <a:t> - </a:t>
            </a:r>
            <a:r>
              <a:rPr lang="ru-RU" sz="1400" b="1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ОДНА ИЗ ЦЕНТРАЛЬНЫХ ЗАДАЧ ВОСПИТАНИЯ!</a:t>
            </a:r>
            <a:endParaRPr lang="ru-RU" sz="1400" i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496" y="1203598"/>
            <a:ext cx="45365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AD427A"/>
                </a:solidFill>
              </a:rPr>
              <a:t>Программа воспитания, включающая раздел </a:t>
            </a:r>
            <a:r>
              <a:rPr lang="ru-RU" sz="1200" b="1" dirty="0">
                <a:solidFill>
                  <a:srgbClr val="AD427A"/>
                </a:solidFill>
              </a:rPr>
              <a:t>по </a:t>
            </a:r>
            <a:r>
              <a:rPr lang="ru-RU" sz="1200" b="1" dirty="0" smtClean="0">
                <a:solidFill>
                  <a:srgbClr val="AD427A"/>
                </a:solidFill>
              </a:rPr>
              <a:t>профилактике, создаётся  </a:t>
            </a:r>
            <a:r>
              <a:rPr lang="ru-RU" sz="1200" b="1" dirty="0">
                <a:solidFill>
                  <a:srgbClr val="AD427A"/>
                </a:solidFill>
              </a:rPr>
              <a:t>в каждой образовательной организации </a:t>
            </a:r>
            <a:r>
              <a:rPr lang="ru-RU" sz="1200" b="1" dirty="0" smtClean="0">
                <a:solidFill>
                  <a:srgbClr val="AD427A"/>
                </a:solidFill>
              </a:rPr>
              <a:t>региона </a:t>
            </a:r>
            <a:r>
              <a:rPr lang="ru-RU" sz="1000" dirty="0" smtClean="0"/>
              <a:t>в </a:t>
            </a:r>
            <a:r>
              <a:rPr lang="ru-RU" sz="1000" dirty="0"/>
              <a:t>соответствии с национальным </a:t>
            </a:r>
            <a:r>
              <a:rPr lang="ru-RU" sz="1000" dirty="0" smtClean="0"/>
              <a:t>проектом </a:t>
            </a:r>
          </a:p>
          <a:p>
            <a:r>
              <a:rPr lang="ru-RU" sz="1000" dirty="0" smtClean="0"/>
              <a:t>«</a:t>
            </a:r>
            <a:r>
              <a:rPr lang="ru-RU" sz="1000" dirty="0"/>
              <a:t>Патриотическое воспитание гражданина Российской Федерации</a:t>
            </a:r>
            <a:r>
              <a:rPr lang="ru-RU" sz="1000" dirty="0" smtClean="0"/>
              <a:t>»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499992" y="1203598"/>
            <a:ext cx="446449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AD427A"/>
                </a:solidFill>
              </a:rPr>
              <a:t>Координационный </a:t>
            </a:r>
            <a:r>
              <a:rPr lang="ru-RU" sz="1200" b="1" dirty="0">
                <a:solidFill>
                  <a:srgbClr val="AD427A"/>
                </a:solidFill>
              </a:rPr>
              <a:t>совет по профилактике безнадзорности и правонарушений </a:t>
            </a:r>
            <a:r>
              <a:rPr lang="ru-RU" sz="1200" b="1" dirty="0" smtClean="0">
                <a:solidFill>
                  <a:srgbClr val="AD427A"/>
                </a:solidFill>
              </a:rPr>
              <a:t>несовершеннолетних в системе образования -  </a:t>
            </a:r>
            <a:endParaRPr lang="ru-RU" sz="1200" b="1" dirty="0">
              <a:solidFill>
                <a:srgbClr val="AD427A"/>
              </a:solidFill>
            </a:endParaRPr>
          </a:p>
          <a:p>
            <a:r>
              <a:rPr lang="ru-RU" sz="1000" dirty="0" smtClean="0"/>
              <a:t>Коммуникационная площадка для  взаимодействия с органами профилактики</a:t>
            </a:r>
            <a:endParaRPr lang="ru-RU" sz="1000" dirty="0"/>
          </a:p>
        </p:txBody>
      </p:sp>
      <p:sp>
        <p:nvSpPr>
          <p:cNvPr id="22" name="Овал 21"/>
          <p:cNvSpPr/>
          <p:nvPr/>
        </p:nvSpPr>
        <p:spPr>
          <a:xfrm>
            <a:off x="179512" y="2211710"/>
            <a:ext cx="2966197" cy="2892514"/>
          </a:xfrm>
          <a:prstGeom prst="ellipse">
            <a:avLst/>
          </a:prstGeom>
          <a:noFill/>
          <a:ln w="19050">
            <a:solidFill>
              <a:srgbClr val="003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>
            <a:stCxn id="22" idx="2"/>
            <a:endCxn id="22" idx="6"/>
          </p:cNvCxnSpPr>
          <p:nvPr/>
        </p:nvCxnSpPr>
        <p:spPr>
          <a:xfrm>
            <a:off x="179512" y="3657967"/>
            <a:ext cx="2966197" cy="0"/>
          </a:xfrm>
          <a:prstGeom prst="line">
            <a:avLst/>
          </a:prstGeom>
          <a:ln>
            <a:solidFill>
              <a:srgbClr val="003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22" idx="0"/>
            <a:endCxn id="22" idx="4"/>
          </p:cNvCxnSpPr>
          <p:nvPr/>
        </p:nvCxnSpPr>
        <p:spPr>
          <a:xfrm>
            <a:off x="1662611" y="2211710"/>
            <a:ext cx="0" cy="2892514"/>
          </a:xfrm>
          <a:prstGeom prst="line">
            <a:avLst/>
          </a:prstGeom>
          <a:ln>
            <a:solidFill>
              <a:srgbClr val="003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22" idx="1"/>
            <a:endCxn id="22" idx="5"/>
          </p:cNvCxnSpPr>
          <p:nvPr/>
        </p:nvCxnSpPr>
        <p:spPr>
          <a:xfrm>
            <a:off x="613901" y="2635309"/>
            <a:ext cx="2097419" cy="2045316"/>
          </a:xfrm>
          <a:prstGeom prst="line">
            <a:avLst/>
          </a:prstGeom>
          <a:ln>
            <a:solidFill>
              <a:srgbClr val="003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22" idx="7"/>
            <a:endCxn id="22" idx="3"/>
          </p:cNvCxnSpPr>
          <p:nvPr/>
        </p:nvCxnSpPr>
        <p:spPr>
          <a:xfrm flipH="1">
            <a:off x="613901" y="2635309"/>
            <a:ext cx="2097419" cy="2045316"/>
          </a:xfrm>
          <a:prstGeom prst="line">
            <a:avLst/>
          </a:prstGeom>
          <a:ln>
            <a:solidFill>
              <a:srgbClr val="003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662787" y="2355726"/>
            <a:ext cx="1152128" cy="674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900"/>
              </a:lnSpc>
            </a:pPr>
            <a:r>
              <a:rPr lang="ru-RU" sz="1200" b="1" dirty="0" smtClean="0">
                <a:solidFill>
                  <a:srgbClr val="AD427A"/>
                </a:solidFill>
              </a:rPr>
              <a:t>1</a:t>
            </a:r>
          </a:p>
          <a:p>
            <a:pPr algn="ctr">
              <a:lnSpc>
                <a:spcPts val="900"/>
              </a:lnSpc>
            </a:pPr>
            <a:r>
              <a:rPr lang="ru-RU" sz="900" dirty="0" smtClean="0"/>
              <a:t>Комплексное </a:t>
            </a:r>
            <a:r>
              <a:rPr lang="ru-RU" sz="900" dirty="0"/>
              <a:t>сопровождение </a:t>
            </a:r>
            <a:endParaRPr lang="ru-RU" sz="900" dirty="0" smtClean="0"/>
          </a:p>
          <a:p>
            <a:pPr algn="ctr">
              <a:lnSpc>
                <a:spcPts val="900"/>
              </a:lnSpc>
            </a:pPr>
            <a:r>
              <a:rPr lang="ru-RU" sz="900" dirty="0" smtClean="0"/>
              <a:t>по </a:t>
            </a:r>
            <a:r>
              <a:rPr lang="ru-RU" sz="900" dirty="0"/>
              <a:t>вопросам воспитания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559192" y="2355726"/>
            <a:ext cx="1152128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900"/>
              </a:lnSpc>
            </a:pPr>
            <a:r>
              <a:rPr lang="ru-RU" sz="1200" b="1" dirty="0" smtClean="0">
                <a:solidFill>
                  <a:srgbClr val="AD427A"/>
                </a:solidFill>
              </a:rPr>
              <a:t>2</a:t>
            </a:r>
          </a:p>
          <a:p>
            <a:pPr algn="ctr">
              <a:lnSpc>
                <a:spcPts val="900"/>
              </a:lnSpc>
            </a:pPr>
            <a:r>
              <a:rPr lang="ru-RU" sz="900" dirty="0" smtClean="0"/>
              <a:t>Патриотическое воспитание</a:t>
            </a:r>
            <a:endParaRPr lang="ru-RU" sz="9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1979712" y="2931790"/>
            <a:ext cx="1152128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900"/>
              </a:lnSpc>
            </a:pPr>
            <a:r>
              <a:rPr lang="ru-RU" sz="1200" b="1" dirty="0" smtClean="0">
                <a:solidFill>
                  <a:srgbClr val="AD427A"/>
                </a:solidFill>
              </a:rPr>
              <a:t>3</a:t>
            </a:r>
          </a:p>
          <a:p>
            <a:pPr algn="ctr">
              <a:lnSpc>
                <a:spcPts val="900"/>
              </a:lnSpc>
            </a:pPr>
            <a:r>
              <a:rPr lang="ru-RU" sz="900" dirty="0"/>
              <a:t>Развитие добровольчества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921558" y="3642722"/>
            <a:ext cx="1316925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900"/>
              </a:lnSpc>
            </a:pPr>
            <a:r>
              <a:rPr lang="ru-RU" sz="1200" b="1" dirty="0" smtClean="0">
                <a:solidFill>
                  <a:srgbClr val="AD427A"/>
                </a:solidFill>
              </a:rPr>
              <a:t>4</a:t>
            </a:r>
          </a:p>
          <a:p>
            <a:pPr algn="ctr">
              <a:lnSpc>
                <a:spcPts val="900"/>
              </a:lnSpc>
            </a:pPr>
            <a:r>
              <a:rPr lang="ru-RU" sz="900" dirty="0"/>
              <a:t>Формирование культуры здорового </a:t>
            </a:r>
            <a:br>
              <a:rPr lang="ru-RU" sz="900" dirty="0"/>
            </a:br>
            <a:r>
              <a:rPr lang="ru-RU" sz="900" dirty="0"/>
              <a:t>и безопасного </a:t>
            </a:r>
            <a:endParaRPr lang="ru-RU" sz="900" dirty="0" smtClean="0"/>
          </a:p>
          <a:p>
            <a:pPr algn="ctr">
              <a:lnSpc>
                <a:spcPts val="900"/>
              </a:lnSpc>
            </a:pPr>
            <a:r>
              <a:rPr lang="ru-RU" sz="900" dirty="0" smtClean="0"/>
              <a:t>образа </a:t>
            </a:r>
            <a:r>
              <a:rPr lang="ru-RU" sz="900" dirty="0"/>
              <a:t>жизни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547664" y="4290794"/>
            <a:ext cx="1152128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900"/>
              </a:lnSpc>
            </a:pPr>
            <a:r>
              <a:rPr lang="ru-RU" sz="1200" b="1" dirty="0" smtClean="0">
                <a:solidFill>
                  <a:srgbClr val="AD427A"/>
                </a:solidFill>
              </a:rPr>
              <a:t>5</a:t>
            </a:r>
          </a:p>
          <a:p>
            <a:pPr algn="ctr">
              <a:lnSpc>
                <a:spcPts val="900"/>
              </a:lnSpc>
            </a:pPr>
            <a:r>
              <a:rPr lang="ru-RU" sz="900" dirty="0" smtClean="0"/>
              <a:t>Реализация </a:t>
            </a:r>
            <a:r>
              <a:rPr lang="ru-RU" sz="900" dirty="0"/>
              <a:t>дополнительных  </a:t>
            </a:r>
            <a:r>
              <a:rPr lang="ru-RU" sz="900" dirty="0" smtClean="0"/>
              <a:t>программ</a:t>
            </a:r>
          </a:p>
          <a:p>
            <a:pPr algn="ctr">
              <a:lnSpc>
                <a:spcPts val="900"/>
              </a:lnSpc>
            </a:pPr>
            <a:r>
              <a:rPr lang="ru-RU" sz="900" dirty="0" smtClean="0"/>
              <a:t>и проектов</a:t>
            </a:r>
            <a:endParaRPr lang="ru-RU" sz="9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755576" y="4119776"/>
            <a:ext cx="1129956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900"/>
              </a:lnSpc>
            </a:pPr>
            <a:r>
              <a:rPr lang="ru-RU" sz="1200" b="1" dirty="0" smtClean="0">
                <a:solidFill>
                  <a:srgbClr val="AD427A"/>
                </a:solidFill>
              </a:rPr>
              <a:t>6</a:t>
            </a:r>
          </a:p>
          <a:p>
            <a:pPr algn="ctr">
              <a:lnSpc>
                <a:spcPts val="900"/>
              </a:lnSpc>
            </a:pPr>
            <a:r>
              <a:rPr lang="ru-RU" sz="900" dirty="0"/>
              <a:t>Формирование </a:t>
            </a:r>
            <a:r>
              <a:rPr lang="ru-RU" sz="900" dirty="0" smtClean="0"/>
              <a:t>безопасного </a:t>
            </a:r>
            <a:r>
              <a:rPr lang="ru-RU" sz="900" dirty="0"/>
              <a:t/>
            </a:r>
            <a:br>
              <a:rPr lang="ru-RU" sz="900" dirty="0"/>
            </a:br>
            <a:r>
              <a:rPr lang="ru-RU" sz="900" dirty="0" smtClean="0"/>
              <a:t>поведения </a:t>
            </a:r>
            <a:r>
              <a:rPr lang="ru-RU" sz="900" dirty="0"/>
              <a:t>средствами Интернет-технологий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79512" y="3673936"/>
            <a:ext cx="11521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900"/>
              </a:lnSpc>
            </a:pPr>
            <a:r>
              <a:rPr lang="ru-RU" sz="1200" b="1" dirty="0" smtClean="0">
                <a:solidFill>
                  <a:srgbClr val="AD427A"/>
                </a:solidFill>
              </a:rPr>
              <a:t>7</a:t>
            </a:r>
          </a:p>
          <a:p>
            <a:pPr algn="ctr">
              <a:lnSpc>
                <a:spcPts val="900"/>
              </a:lnSpc>
            </a:pPr>
            <a:r>
              <a:rPr lang="ru-RU" sz="900" dirty="0" smtClean="0"/>
              <a:t>Профилактика экстремизма </a:t>
            </a:r>
            <a:r>
              <a:rPr lang="ru-RU" sz="900" dirty="0"/>
              <a:t>и терроризма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79512" y="3075806"/>
            <a:ext cx="1152128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900"/>
              </a:lnSpc>
            </a:pPr>
            <a:r>
              <a:rPr lang="ru-RU" sz="1200" b="1" dirty="0" smtClean="0">
                <a:solidFill>
                  <a:srgbClr val="AD427A"/>
                </a:solidFill>
              </a:rPr>
              <a:t>8</a:t>
            </a:r>
          </a:p>
          <a:p>
            <a:pPr algn="ctr">
              <a:lnSpc>
                <a:spcPts val="900"/>
              </a:lnSpc>
            </a:pPr>
            <a:r>
              <a:rPr lang="ru-RU" sz="900" dirty="0"/>
              <a:t>Профилактика правонарушений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347864" y="2291844"/>
            <a:ext cx="579613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lnSpc>
                <a:spcPts val="1200"/>
              </a:lnSpc>
            </a:pPr>
            <a:r>
              <a:rPr lang="ru-RU" sz="1200" b="1" dirty="0" smtClean="0">
                <a:solidFill>
                  <a:srgbClr val="AD427A"/>
                </a:solidFill>
              </a:rPr>
              <a:t>1</a:t>
            </a:r>
            <a:r>
              <a:rPr lang="ru-RU" sz="1000" dirty="0" smtClean="0"/>
              <a:t>.«</a:t>
            </a:r>
            <a:r>
              <a:rPr lang="ru-RU" sz="1000" dirty="0"/>
              <a:t>Комплексное сопровождение образовательных организаций Ярославской области по вопросам воспитания» </a:t>
            </a:r>
            <a:r>
              <a:rPr lang="ru-RU" sz="1000" dirty="0" smtClean="0">
                <a:solidFill>
                  <a:srgbClr val="003480"/>
                </a:solidFill>
              </a:rPr>
              <a:t>(</a:t>
            </a:r>
            <a:r>
              <a:rPr lang="ru-RU" sz="1000" dirty="0">
                <a:solidFill>
                  <a:srgbClr val="003480"/>
                </a:solidFill>
              </a:rPr>
              <a:t>ГАУ ДПО ЯО «Институт развития образования</a:t>
            </a:r>
            <a:r>
              <a:rPr lang="ru-RU" sz="1000" dirty="0" smtClean="0">
                <a:solidFill>
                  <a:srgbClr val="003480"/>
                </a:solidFill>
              </a:rPr>
              <a:t>»)</a:t>
            </a:r>
          </a:p>
          <a:p>
            <a:pPr marL="180975" indent="-180975">
              <a:lnSpc>
                <a:spcPts val="1200"/>
              </a:lnSpc>
            </a:pPr>
            <a:r>
              <a:rPr lang="ru-RU" sz="1200" b="1" dirty="0">
                <a:solidFill>
                  <a:srgbClr val="AD427A"/>
                </a:solidFill>
              </a:rPr>
              <a:t>2</a:t>
            </a:r>
            <a:r>
              <a:rPr lang="ru-RU" sz="1000" dirty="0"/>
              <a:t>. «Патриотическое воспитание детей</a:t>
            </a:r>
            <a:r>
              <a:rPr lang="ru-RU" sz="1000" dirty="0" smtClean="0"/>
              <a:t>» </a:t>
            </a:r>
            <a:r>
              <a:rPr lang="ru-RU" sz="1000" dirty="0">
                <a:solidFill>
                  <a:srgbClr val="003480"/>
                </a:solidFill>
              </a:rPr>
              <a:t>(ГОУ ДО ЯО «Центр детского и юношеского туризма и экскурсий»)</a:t>
            </a:r>
          </a:p>
          <a:p>
            <a:pPr marL="180975" indent="-180975">
              <a:lnSpc>
                <a:spcPts val="1200"/>
              </a:lnSpc>
            </a:pPr>
            <a:r>
              <a:rPr lang="ru-RU" sz="1200" b="1" dirty="0" smtClean="0">
                <a:solidFill>
                  <a:srgbClr val="AD427A"/>
                </a:solidFill>
              </a:rPr>
              <a:t>3</a:t>
            </a:r>
            <a:r>
              <a:rPr lang="ru-RU" sz="1000" dirty="0">
                <a:solidFill>
                  <a:srgbClr val="AD427A"/>
                </a:solidFill>
              </a:rPr>
              <a:t>.</a:t>
            </a:r>
            <a:r>
              <a:rPr lang="ru-RU" sz="1000" dirty="0"/>
              <a:t> «Развитие добровольчества в образовательных организациях Ярославской области» </a:t>
            </a:r>
            <a:r>
              <a:rPr lang="ru-RU" sz="1000" dirty="0" smtClean="0">
                <a:solidFill>
                  <a:srgbClr val="003480"/>
                </a:solidFill>
              </a:rPr>
              <a:t>(</a:t>
            </a:r>
            <a:r>
              <a:rPr lang="ru-RU" sz="1000" dirty="0">
                <a:solidFill>
                  <a:srgbClr val="003480"/>
                </a:solidFill>
              </a:rPr>
              <a:t>ГОУ ДО ЯО «Центр детского и юношеского туризма и экскурсий</a:t>
            </a:r>
            <a:r>
              <a:rPr lang="ru-RU" sz="1000" dirty="0" smtClean="0">
                <a:solidFill>
                  <a:srgbClr val="003480"/>
                </a:solidFill>
              </a:rPr>
              <a:t>»)</a:t>
            </a:r>
          </a:p>
          <a:p>
            <a:pPr marL="180975" indent="-180975">
              <a:lnSpc>
                <a:spcPts val="1200"/>
              </a:lnSpc>
            </a:pPr>
            <a:r>
              <a:rPr lang="ru-RU" sz="1200" b="1" dirty="0">
                <a:solidFill>
                  <a:srgbClr val="AD427A"/>
                </a:solidFill>
              </a:rPr>
              <a:t>4</a:t>
            </a:r>
            <a:r>
              <a:rPr lang="ru-RU" sz="1000" dirty="0"/>
              <a:t>. «Формирование культуры здорового </a:t>
            </a:r>
            <a:r>
              <a:rPr lang="ru-RU" sz="1000" dirty="0" smtClean="0"/>
              <a:t>и </a:t>
            </a:r>
            <a:r>
              <a:rPr lang="ru-RU" sz="1000" dirty="0"/>
              <a:t>безопасного образа жизни</a:t>
            </a:r>
            <a:r>
              <a:rPr lang="ru-RU" sz="1000" dirty="0" smtClean="0"/>
              <a:t>» </a:t>
            </a:r>
            <a:r>
              <a:rPr lang="ru-RU" sz="1000" dirty="0">
                <a:solidFill>
                  <a:srgbClr val="003480"/>
                </a:solidFill>
              </a:rPr>
              <a:t>(ГАУ ДПО ЯО «Институт развития образования</a:t>
            </a:r>
            <a:r>
              <a:rPr lang="ru-RU" sz="1000" dirty="0" smtClean="0">
                <a:solidFill>
                  <a:srgbClr val="003480"/>
                </a:solidFill>
              </a:rPr>
              <a:t>»)</a:t>
            </a:r>
          </a:p>
          <a:p>
            <a:pPr marL="180975" indent="-180975">
              <a:lnSpc>
                <a:spcPts val="1200"/>
              </a:lnSpc>
            </a:pPr>
            <a:r>
              <a:rPr lang="ru-RU" sz="1200" b="1" dirty="0">
                <a:solidFill>
                  <a:srgbClr val="AD427A"/>
                </a:solidFill>
              </a:rPr>
              <a:t>5</a:t>
            </a:r>
            <a:r>
              <a:rPr lang="ru-RU" sz="1000" dirty="0">
                <a:solidFill>
                  <a:srgbClr val="AD427A"/>
                </a:solidFill>
              </a:rPr>
              <a:t>.</a:t>
            </a:r>
            <a:r>
              <a:rPr lang="ru-RU" sz="1000" dirty="0"/>
              <a:t> «Сопровождение реализации дополнительных  общеобразовательных программ и проектов социально-педагогической направленности» </a:t>
            </a:r>
            <a:r>
              <a:rPr lang="ru-RU" sz="1000" dirty="0" smtClean="0">
                <a:solidFill>
                  <a:srgbClr val="003480"/>
                </a:solidFill>
              </a:rPr>
              <a:t>(</a:t>
            </a:r>
            <a:r>
              <a:rPr lang="ru-RU" sz="1000" dirty="0">
                <a:solidFill>
                  <a:srgbClr val="003480"/>
                </a:solidFill>
              </a:rPr>
              <a:t>ГОУ ДО ЯО «Ярославский региональный </a:t>
            </a:r>
            <a:r>
              <a:rPr lang="ru-RU" sz="1000" dirty="0" err="1">
                <a:solidFill>
                  <a:srgbClr val="003480"/>
                </a:solidFill>
              </a:rPr>
              <a:t>инновационно</a:t>
            </a:r>
            <a:r>
              <a:rPr lang="ru-RU" sz="1000" dirty="0">
                <a:solidFill>
                  <a:srgbClr val="003480"/>
                </a:solidFill>
              </a:rPr>
              <a:t>-образовательный центр «Новая школа</a:t>
            </a:r>
            <a:r>
              <a:rPr lang="ru-RU" sz="1000" dirty="0" smtClean="0">
                <a:solidFill>
                  <a:srgbClr val="003480"/>
                </a:solidFill>
              </a:rPr>
              <a:t>»)</a:t>
            </a:r>
          </a:p>
          <a:p>
            <a:pPr marL="180975" indent="-180975">
              <a:lnSpc>
                <a:spcPts val="1200"/>
              </a:lnSpc>
            </a:pPr>
            <a:r>
              <a:rPr lang="ru-RU" sz="1200" b="1" dirty="0">
                <a:solidFill>
                  <a:srgbClr val="AD427A"/>
                </a:solidFill>
              </a:rPr>
              <a:t>6</a:t>
            </a:r>
            <a:r>
              <a:rPr lang="ru-RU" sz="1000" dirty="0">
                <a:solidFill>
                  <a:srgbClr val="AD427A"/>
                </a:solidFill>
              </a:rPr>
              <a:t>.</a:t>
            </a:r>
            <a:r>
              <a:rPr lang="ru-RU" sz="1000" dirty="0"/>
              <a:t> «Формирование культуры безопасного </a:t>
            </a:r>
            <a:r>
              <a:rPr lang="ru-RU" sz="1000" dirty="0" smtClean="0"/>
              <a:t>и </a:t>
            </a:r>
            <a:r>
              <a:rPr lang="ru-RU" sz="1000" dirty="0"/>
              <a:t>социально-ответственного поведения средствами Интернет-технологий» </a:t>
            </a:r>
            <a:r>
              <a:rPr lang="ru-RU" sz="1000" dirty="0" smtClean="0">
                <a:solidFill>
                  <a:srgbClr val="003480"/>
                </a:solidFill>
              </a:rPr>
              <a:t>(</a:t>
            </a:r>
            <a:r>
              <a:rPr lang="ru-RU" sz="1000" dirty="0">
                <a:solidFill>
                  <a:srgbClr val="003480"/>
                </a:solidFill>
              </a:rPr>
              <a:t>ГУ ЯО «Центр телекоммуникаций </a:t>
            </a:r>
            <a:r>
              <a:rPr lang="ru-RU" sz="1000" dirty="0" smtClean="0">
                <a:solidFill>
                  <a:srgbClr val="003480"/>
                </a:solidFill>
              </a:rPr>
              <a:t>и </a:t>
            </a:r>
            <a:r>
              <a:rPr lang="ru-RU" sz="1000" dirty="0">
                <a:solidFill>
                  <a:srgbClr val="003480"/>
                </a:solidFill>
              </a:rPr>
              <a:t>информационных систем в образовании</a:t>
            </a:r>
            <a:r>
              <a:rPr lang="ru-RU" sz="1000" dirty="0" smtClean="0">
                <a:solidFill>
                  <a:srgbClr val="003480"/>
                </a:solidFill>
              </a:rPr>
              <a:t>»)</a:t>
            </a:r>
          </a:p>
          <a:p>
            <a:pPr marL="180975" indent="-180975">
              <a:lnSpc>
                <a:spcPts val="1200"/>
              </a:lnSpc>
            </a:pPr>
            <a:r>
              <a:rPr lang="ru-RU" sz="1200" b="1" dirty="0">
                <a:solidFill>
                  <a:srgbClr val="AD427A"/>
                </a:solidFill>
              </a:rPr>
              <a:t>7</a:t>
            </a:r>
            <a:r>
              <a:rPr lang="ru-RU" sz="1000" dirty="0">
                <a:solidFill>
                  <a:srgbClr val="AD427A"/>
                </a:solidFill>
              </a:rPr>
              <a:t>. </a:t>
            </a:r>
            <a:r>
              <a:rPr lang="ru-RU" sz="1000" dirty="0"/>
              <a:t>Комплексное сопровождение образовательных организаций Ярославской области по вопросам профилактики распространения идеологии экстремизма и терроризма» </a:t>
            </a:r>
            <a:r>
              <a:rPr lang="ru-RU" sz="1000" dirty="0">
                <a:solidFill>
                  <a:srgbClr val="003480"/>
                </a:solidFill>
              </a:rPr>
              <a:t>(ГАУ ДПО ЯО «Институт развития образования</a:t>
            </a:r>
            <a:r>
              <a:rPr lang="ru-RU" sz="1000" dirty="0" smtClean="0">
                <a:solidFill>
                  <a:srgbClr val="003480"/>
                </a:solidFill>
              </a:rPr>
              <a:t>»)</a:t>
            </a:r>
          </a:p>
          <a:p>
            <a:pPr marL="180975" indent="-180975">
              <a:lnSpc>
                <a:spcPts val="1200"/>
              </a:lnSpc>
            </a:pPr>
            <a:r>
              <a:rPr lang="ru-RU" sz="1200" b="1" dirty="0">
                <a:solidFill>
                  <a:srgbClr val="AD427A"/>
                </a:solidFill>
              </a:rPr>
              <a:t>8</a:t>
            </a:r>
            <a:r>
              <a:rPr lang="ru-RU" sz="1000" dirty="0"/>
              <a:t>. «Профилактика правонарушений среди несовершеннолетних» </a:t>
            </a:r>
            <a:r>
              <a:rPr lang="ru-RU" sz="1000" dirty="0" smtClean="0">
                <a:solidFill>
                  <a:srgbClr val="003480"/>
                </a:solidFill>
              </a:rPr>
              <a:t>(</a:t>
            </a:r>
            <a:r>
              <a:rPr lang="ru-RU" sz="1000" dirty="0">
                <a:solidFill>
                  <a:srgbClr val="003480"/>
                </a:solidFill>
              </a:rPr>
              <a:t>ГУ ЯО </a:t>
            </a:r>
            <a:r>
              <a:rPr lang="ru-RU" sz="1000" dirty="0" err="1">
                <a:solidFill>
                  <a:srgbClr val="003480"/>
                </a:solidFill>
              </a:rPr>
              <a:t>ЦПОиПП</a:t>
            </a:r>
            <a:r>
              <a:rPr lang="ru-RU" sz="1000" dirty="0">
                <a:solidFill>
                  <a:srgbClr val="003480"/>
                </a:solidFill>
              </a:rPr>
              <a:t> «Ресурс</a:t>
            </a:r>
            <a:r>
              <a:rPr lang="ru-RU" sz="1000" dirty="0" smtClean="0">
                <a:solidFill>
                  <a:srgbClr val="003480"/>
                </a:solidFill>
              </a:rPr>
              <a:t>»)</a:t>
            </a:r>
            <a:endParaRPr lang="ru-RU" sz="1000" dirty="0"/>
          </a:p>
          <a:p>
            <a:pPr>
              <a:lnSpc>
                <a:spcPts val="1200"/>
              </a:lnSpc>
            </a:pPr>
            <a:endParaRPr lang="ru-RU" sz="1000" dirty="0">
              <a:solidFill>
                <a:srgbClr val="003480"/>
              </a:solidFill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4427984" y="1275606"/>
            <a:ext cx="0" cy="648072"/>
          </a:xfrm>
          <a:prstGeom prst="line">
            <a:avLst/>
          </a:prstGeom>
          <a:ln>
            <a:solidFill>
              <a:srgbClr val="AD42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60000" y="1923678"/>
            <a:ext cx="84799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3480"/>
                </a:solidFill>
                <a:cs typeface="Times New Roman" panose="02020603050405020304" pitchFamily="18" charset="0"/>
              </a:rPr>
              <a:t>РЕСУРСНЫЕ ЦЕНТРЫ ПО РАЗНЫМ НАПРАВЛЕНИЯМ  ПРОФИЛАКТИЧЕСКОЙ РАБОТЫ</a:t>
            </a:r>
          </a:p>
        </p:txBody>
      </p:sp>
      <p:sp>
        <p:nvSpPr>
          <p:cNvPr id="40" name="Равнобедренный треугольник 39"/>
          <p:cNvSpPr/>
          <p:nvPr/>
        </p:nvSpPr>
        <p:spPr>
          <a:xfrm flipV="1">
            <a:off x="2724246" y="2258781"/>
            <a:ext cx="421463" cy="144016"/>
          </a:xfrm>
          <a:prstGeom prst="triangle">
            <a:avLst/>
          </a:prstGeom>
          <a:solidFill>
            <a:srgbClr val="AD4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0" r="12639" b="10331"/>
          <a:stretch/>
        </p:blipFill>
        <p:spPr>
          <a:xfrm flipH="1">
            <a:off x="7807737" y="0"/>
            <a:ext cx="1353448" cy="927221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8679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Прямоугольник 63"/>
          <p:cNvSpPr/>
          <p:nvPr/>
        </p:nvSpPr>
        <p:spPr>
          <a:xfrm>
            <a:off x="5368" y="0"/>
            <a:ext cx="7830223" cy="9207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0" r="12639" b="10331"/>
          <a:stretch/>
        </p:blipFill>
        <p:spPr>
          <a:xfrm flipH="1">
            <a:off x="7807737" y="0"/>
            <a:ext cx="1353448" cy="927221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84407" y="128496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</a:rPr>
              <a:t>АЛГОРИТМ РАБОТЫ ПО ПРОФИЛАКТИКЕ ДЕСТРУКТИВНОГО ПОВЕДЕНИЯ С УЧЕТОМ РЕЗУЛЬТАТОВ СПТ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91680" y="4530452"/>
            <a:ext cx="5472602" cy="46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marL="355600"/>
            <a:r>
              <a:rPr lang="ru-RU" sz="1400" dirty="0" smtClean="0"/>
              <a:t>Тестирование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998954" y="4037166"/>
            <a:ext cx="5165328" cy="478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55600">
              <a:lnSpc>
                <a:spcPts val="1500"/>
              </a:lnSpc>
            </a:pPr>
            <a:r>
              <a:rPr lang="ru-RU" sz="1400" dirty="0" smtClean="0"/>
              <a:t>Анализ результатов, консультирование со специалистами федерального уровня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267744" y="3554444"/>
            <a:ext cx="4896537" cy="478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55600">
              <a:lnSpc>
                <a:spcPts val="1500"/>
              </a:lnSpc>
            </a:pPr>
            <a:r>
              <a:rPr lang="ru-RU" sz="1400" dirty="0" smtClean="0"/>
              <a:t>Экспертное обсуждение с партнерами на региональном уровне, целевое планирование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555776" y="3066928"/>
            <a:ext cx="4608506" cy="478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55600">
              <a:lnSpc>
                <a:spcPts val="1500"/>
              </a:lnSpc>
            </a:pPr>
            <a:r>
              <a:rPr lang="ru-RU" sz="1400" dirty="0" smtClean="0"/>
              <a:t>Экспертное обсуждение с </a:t>
            </a:r>
            <a:r>
              <a:rPr lang="ru-RU" sz="1400" smtClean="0"/>
              <a:t>партнерами </a:t>
            </a:r>
            <a:br>
              <a:rPr lang="ru-RU" sz="1400" smtClean="0"/>
            </a:br>
            <a:r>
              <a:rPr lang="ru-RU" sz="1400" smtClean="0"/>
              <a:t>на </a:t>
            </a:r>
            <a:r>
              <a:rPr lang="ru-RU" sz="1400" dirty="0" smtClean="0"/>
              <a:t>муниципальном уровне, целевое планирование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843808" y="2575144"/>
            <a:ext cx="4320473" cy="478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55600">
              <a:lnSpc>
                <a:spcPts val="1500"/>
              </a:lnSpc>
            </a:pPr>
            <a:r>
              <a:rPr lang="ru-RU" sz="1400" dirty="0" smtClean="0"/>
              <a:t>Организация адресной работы </a:t>
            </a:r>
            <a:br>
              <a:rPr lang="ru-RU" sz="1400" dirty="0" smtClean="0"/>
            </a:br>
            <a:r>
              <a:rPr lang="ru-RU" sz="1400" dirty="0" smtClean="0"/>
              <a:t>на муниципальном уровне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131840" y="2085450"/>
            <a:ext cx="4032441" cy="477054"/>
          </a:xfrm>
          <a:prstGeom prst="rect">
            <a:avLst/>
          </a:prstGeom>
          <a:solidFill>
            <a:srgbClr val="FFFFCC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55600">
              <a:lnSpc>
                <a:spcPts val="1500"/>
              </a:lnSpc>
            </a:pPr>
            <a:r>
              <a:rPr lang="ru-RU" sz="1400" dirty="0" smtClean="0"/>
              <a:t>Экспертное обсуждение, целевое планирование, целевые мероприятия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3419872" y="1598043"/>
            <a:ext cx="3744410" cy="478800"/>
          </a:xfrm>
          <a:prstGeom prst="rect">
            <a:avLst/>
          </a:prstGeom>
          <a:solidFill>
            <a:srgbClr val="FFFFCC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55600">
              <a:lnSpc>
                <a:spcPts val="1500"/>
              </a:lnSpc>
            </a:pPr>
            <a:r>
              <a:rPr lang="ru-RU" sz="1400" dirty="0" smtClean="0"/>
              <a:t>Индивидуальное сопровождение, организация адресной работы</a:t>
            </a:r>
            <a:endParaRPr lang="ru-RU" sz="1400" dirty="0"/>
          </a:p>
        </p:txBody>
      </p:sp>
      <p:grpSp>
        <p:nvGrpSpPr>
          <p:cNvPr id="21" name="Группа 20"/>
          <p:cNvGrpSpPr/>
          <p:nvPr/>
        </p:nvGrpSpPr>
        <p:grpSpPr>
          <a:xfrm>
            <a:off x="1669330" y="4496802"/>
            <a:ext cx="380880" cy="523220"/>
            <a:chOff x="1669330" y="4493771"/>
            <a:chExt cx="380880" cy="523220"/>
          </a:xfrm>
        </p:grpSpPr>
        <p:sp>
          <p:nvSpPr>
            <p:cNvPr id="3" name="TextBox 2"/>
            <p:cNvSpPr txBox="1"/>
            <p:nvPr/>
          </p:nvSpPr>
          <p:spPr>
            <a:xfrm>
              <a:off x="1682802" y="4493771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rgbClr val="C00000"/>
                  </a:solidFill>
                </a:rPr>
                <a:t>1</a:t>
              </a:r>
              <a:endParaRPr lang="ru-RU" sz="28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>
              <a:off x="1669330" y="4515966"/>
              <a:ext cx="338000" cy="0"/>
            </a:xfrm>
            <a:prstGeom prst="line">
              <a:avLst/>
            </a:prstGeom>
            <a:ln w="571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1691680" y="4515966"/>
              <a:ext cx="0" cy="482400"/>
            </a:xfrm>
            <a:prstGeom prst="line">
              <a:avLst/>
            </a:prstGeom>
            <a:ln w="571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Группа 30"/>
          <p:cNvGrpSpPr/>
          <p:nvPr/>
        </p:nvGrpSpPr>
        <p:grpSpPr>
          <a:xfrm>
            <a:off x="1958872" y="3992746"/>
            <a:ext cx="380880" cy="523220"/>
            <a:chOff x="1669330" y="4493771"/>
            <a:chExt cx="380880" cy="523220"/>
          </a:xfrm>
        </p:grpSpPr>
        <p:sp>
          <p:nvSpPr>
            <p:cNvPr id="32" name="TextBox 31"/>
            <p:cNvSpPr txBox="1"/>
            <p:nvPr/>
          </p:nvSpPr>
          <p:spPr>
            <a:xfrm>
              <a:off x="1682802" y="4493771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rgbClr val="C00000"/>
                  </a:solidFill>
                </a:rPr>
                <a:t>2</a:t>
              </a:r>
              <a:endParaRPr lang="ru-RU" sz="28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33" name="Прямая соединительная линия 32"/>
            <p:cNvCxnSpPr/>
            <p:nvPr/>
          </p:nvCxnSpPr>
          <p:spPr>
            <a:xfrm>
              <a:off x="1669330" y="4515966"/>
              <a:ext cx="338000" cy="0"/>
            </a:xfrm>
            <a:prstGeom prst="line">
              <a:avLst/>
            </a:prstGeom>
            <a:ln w="571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1691680" y="4515966"/>
              <a:ext cx="0" cy="482400"/>
            </a:xfrm>
            <a:prstGeom prst="line">
              <a:avLst/>
            </a:prstGeom>
            <a:ln w="571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Группа 34"/>
          <p:cNvGrpSpPr/>
          <p:nvPr/>
        </p:nvGrpSpPr>
        <p:grpSpPr>
          <a:xfrm>
            <a:off x="2246904" y="3507854"/>
            <a:ext cx="380880" cy="523220"/>
            <a:chOff x="1669330" y="4493771"/>
            <a:chExt cx="380880" cy="523220"/>
          </a:xfrm>
        </p:grpSpPr>
        <p:sp>
          <p:nvSpPr>
            <p:cNvPr id="36" name="TextBox 35"/>
            <p:cNvSpPr txBox="1"/>
            <p:nvPr/>
          </p:nvSpPr>
          <p:spPr>
            <a:xfrm>
              <a:off x="1682802" y="4493771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rgbClr val="C00000"/>
                  </a:solidFill>
                </a:rPr>
                <a:t>3</a:t>
              </a:r>
              <a:endParaRPr lang="ru-RU" sz="28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37" name="Прямая соединительная линия 36"/>
            <p:cNvCxnSpPr/>
            <p:nvPr/>
          </p:nvCxnSpPr>
          <p:spPr>
            <a:xfrm>
              <a:off x="1669330" y="4515966"/>
              <a:ext cx="338000" cy="0"/>
            </a:xfrm>
            <a:prstGeom prst="line">
              <a:avLst/>
            </a:prstGeom>
            <a:ln w="571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1691680" y="4515966"/>
              <a:ext cx="0" cy="482400"/>
            </a:xfrm>
            <a:prstGeom prst="line">
              <a:avLst/>
            </a:prstGeom>
            <a:ln w="571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Группа 38"/>
          <p:cNvGrpSpPr/>
          <p:nvPr/>
        </p:nvGrpSpPr>
        <p:grpSpPr>
          <a:xfrm>
            <a:off x="2534936" y="3012676"/>
            <a:ext cx="380880" cy="523220"/>
            <a:chOff x="1669330" y="4493771"/>
            <a:chExt cx="380880" cy="523220"/>
          </a:xfrm>
        </p:grpSpPr>
        <p:sp>
          <p:nvSpPr>
            <p:cNvPr id="40" name="TextBox 39"/>
            <p:cNvSpPr txBox="1"/>
            <p:nvPr/>
          </p:nvSpPr>
          <p:spPr>
            <a:xfrm>
              <a:off x="1682802" y="4493771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rgbClr val="C00000"/>
                  </a:solidFill>
                </a:rPr>
                <a:t>4</a:t>
              </a:r>
              <a:endParaRPr lang="ru-RU" sz="28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41" name="Прямая соединительная линия 40"/>
            <p:cNvCxnSpPr/>
            <p:nvPr/>
          </p:nvCxnSpPr>
          <p:spPr>
            <a:xfrm>
              <a:off x="1669330" y="4515966"/>
              <a:ext cx="338000" cy="0"/>
            </a:xfrm>
            <a:prstGeom prst="line">
              <a:avLst/>
            </a:prstGeom>
            <a:ln w="571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1691680" y="4515966"/>
              <a:ext cx="0" cy="482400"/>
            </a:xfrm>
            <a:prstGeom prst="line">
              <a:avLst/>
            </a:prstGeom>
            <a:ln w="571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Группа 42"/>
          <p:cNvGrpSpPr/>
          <p:nvPr/>
        </p:nvGrpSpPr>
        <p:grpSpPr>
          <a:xfrm>
            <a:off x="2822968" y="2526376"/>
            <a:ext cx="380880" cy="523220"/>
            <a:chOff x="1669330" y="4493771"/>
            <a:chExt cx="380880" cy="523220"/>
          </a:xfrm>
        </p:grpSpPr>
        <p:sp>
          <p:nvSpPr>
            <p:cNvPr id="44" name="TextBox 43"/>
            <p:cNvSpPr txBox="1"/>
            <p:nvPr/>
          </p:nvSpPr>
          <p:spPr>
            <a:xfrm>
              <a:off x="1682802" y="4493771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rgbClr val="C00000"/>
                  </a:solidFill>
                </a:rPr>
                <a:t>5</a:t>
              </a:r>
              <a:endParaRPr lang="ru-RU" sz="28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45" name="Прямая соединительная линия 44"/>
            <p:cNvCxnSpPr/>
            <p:nvPr/>
          </p:nvCxnSpPr>
          <p:spPr>
            <a:xfrm>
              <a:off x="1669330" y="4515966"/>
              <a:ext cx="338000" cy="0"/>
            </a:xfrm>
            <a:prstGeom prst="line">
              <a:avLst/>
            </a:prstGeom>
            <a:ln w="571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>
              <a:off x="1691680" y="4515966"/>
              <a:ext cx="0" cy="482400"/>
            </a:xfrm>
            <a:prstGeom prst="line">
              <a:avLst/>
            </a:prstGeom>
            <a:ln w="571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Группа 46"/>
          <p:cNvGrpSpPr/>
          <p:nvPr/>
        </p:nvGrpSpPr>
        <p:grpSpPr>
          <a:xfrm>
            <a:off x="3111000" y="2066286"/>
            <a:ext cx="380880" cy="523220"/>
            <a:chOff x="1669330" y="4493771"/>
            <a:chExt cx="380880" cy="523220"/>
          </a:xfrm>
        </p:grpSpPr>
        <p:sp>
          <p:nvSpPr>
            <p:cNvPr id="48" name="TextBox 47"/>
            <p:cNvSpPr txBox="1"/>
            <p:nvPr/>
          </p:nvSpPr>
          <p:spPr>
            <a:xfrm>
              <a:off x="1682802" y="4493771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rgbClr val="C00000"/>
                  </a:solidFill>
                </a:rPr>
                <a:t>6</a:t>
              </a:r>
              <a:endParaRPr lang="ru-RU" sz="28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49" name="Прямая соединительная линия 48"/>
            <p:cNvCxnSpPr/>
            <p:nvPr/>
          </p:nvCxnSpPr>
          <p:spPr>
            <a:xfrm>
              <a:off x="1669330" y="4515966"/>
              <a:ext cx="338000" cy="0"/>
            </a:xfrm>
            <a:prstGeom prst="line">
              <a:avLst/>
            </a:prstGeom>
            <a:ln w="571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1691680" y="4515966"/>
              <a:ext cx="0" cy="482400"/>
            </a:xfrm>
            <a:prstGeom prst="line">
              <a:avLst/>
            </a:prstGeom>
            <a:ln w="571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Группа 50"/>
          <p:cNvGrpSpPr/>
          <p:nvPr/>
        </p:nvGrpSpPr>
        <p:grpSpPr>
          <a:xfrm>
            <a:off x="3399032" y="1589848"/>
            <a:ext cx="380880" cy="523220"/>
            <a:chOff x="1669330" y="4493771"/>
            <a:chExt cx="380880" cy="523220"/>
          </a:xfrm>
        </p:grpSpPr>
        <p:sp>
          <p:nvSpPr>
            <p:cNvPr id="52" name="TextBox 51"/>
            <p:cNvSpPr txBox="1"/>
            <p:nvPr/>
          </p:nvSpPr>
          <p:spPr>
            <a:xfrm>
              <a:off x="1682802" y="4493771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rgbClr val="C00000"/>
                  </a:solidFill>
                </a:rPr>
                <a:t>7</a:t>
              </a:r>
              <a:endParaRPr lang="ru-RU" sz="28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53" name="Прямая соединительная линия 52"/>
            <p:cNvCxnSpPr/>
            <p:nvPr/>
          </p:nvCxnSpPr>
          <p:spPr>
            <a:xfrm>
              <a:off x="1669330" y="4515966"/>
              <a:ext cx="338000" cy="0"/>
            </a:xfrm>
            <a:prstGeom prst="line">
              <a:avLst/>
            </a:prstGeom>
            <a:ln w="571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>
              <a:off x="1691680" y="4515966"/>
              <a:ext cx="0" cy="482400"/>
            </a:xfrm>
            <a:prstGeom prst="line">
              <a:avLst/>
            </a:prstGeom>
            <a:ln w="571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79512" y="1589848"/>
            <a:ext cx="2440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УРОВЕНЬ ОБРАЗОВАТЕЛЬНОЙ ОРГАНИЗАЦИИ</a:t>
            </a:r>
            <a:endParaRPr lang="ru-RU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179512" y="2552586"/>
            <a:ext cx="1948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МУНИЦИПАЛЬНЫЙ УРОВЕНЬ</a:t>
            </a:r>
            <a:endParaRPr lang="ru-RU" sz="1400" dirty="0"/>
          </a:p>
        </p:txBody>
      </p:sp>
      <p:sp>
        <p:nvSpPr>
          <p:cNvPr id="57" name="TextBox 56"/>
          <p:cNvSpPr txBox="1"/>
          <p:nvPr/>
        </p:nvSpPr>
        <p:spPr>
          <a:xfrm>
            <a:off x="179512" y="3560698"/>
            <a:ext cx="1948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РЕГИОНАЛЬНЫЙ УРОВЕНЬ</a:t>
            </a:r>
            <a:endParaRPr lang="ru-RU" sz="1400" dirty="0"/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0" y="3507854"/>
            <a:ext cx="2296872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-1000" y="2535254"/>
            <a:ext cx="2844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16246" y="1609012"/>
            <a:ext cx="3384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 rot="16200000">
            <a:off x="6133700" y="2335538"/>
            <a:ext cx="3804824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rgbClr val="C00000"/>
                </a:solidFill>
              </a:rPr>
              <a:t>ПЛАНИРОВАНИЕ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rgbClr val="C00000"/>
                </a:solidFill>
              </a:rPr>
              <a:t>ПРОФИЛАКТИКА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rgbClr val="C00000"/>
                </a:solidFill>
              </a:rPr>
              <a:t>ИНФОРМАЦИОННО-МЕТОДИЧЕСКАЯ ПОМОЩЬ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rgbClr val="C00000"/>
                </a:solidFill>
              </a:rPr>
              <a:t>КОНСУЛЬТИРОВАНИЕ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rgbClr val="C00000"/>
                </a:solidFill>
              </a:rPr>
              <a:t>КОНТРОЛЬ</a:t>
            </a:r>
            <a:endParaRPr lang="ru-RU" sz="1400" dirty="0">
              <a:solidFill>
                <a:srgbClr val="C00000"/>
              </a:solidFill>
            </a:endParaRPr>
          </a:p>
        </p:txBody>
      </p:sp>
      <p:cxnSp>
        <p:nvCxnSpPr>
          <p:cNvPr id="63" name="Прямая со стрелкой 62"/>
          <p:cNvCxnSpPr/>
          <p:nvPr/>
        </p:nvCxnSpPr>
        <p:spPr>
          <a:xfrm flipV="1">
            <a:off x="7164281" y="1203598"/>
            <a:ext cx="0" cy="3797799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flipV="1">
            <a:off x="7550962" y="1203598"/>
            <a:ext cx="0" cy="3797799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flipV="1">
            <a:off x="7884368" y="1203598"/>
            <a:ext cx="0" cy="3797799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flipV="1">
            <a:off x="8199034" y="1203598"/>
            <a:ext cx="0" cy="3797799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flipV="1">
            <a:off x="8532440" y="1203598"/>
            <a:ext cx="0" cy="3797799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84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368" y="0"/>
            <a:ext cx="7830223" cy="9207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0" r="12639" b="10331"/>
          <a:stretch/>
        </p:blipFill>
        <p:spPr>
          <a:xfrm flipH="1">
            <a:off x="7807737" y="0"/>
            <a:ext cx="1353448" cy="927221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1475656" y="167989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СОЦИАЛЬНО-ПСИХОЛОГИЧЕСКОЕ ТЕСТИРОВАНИЕ – ОСНОВА ДЕЯТЕЛЬНОСТИ ПО ПРОФИЛАКТИКЕ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275606"/>
            <a:ext cx="842493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Из Федерального закона </a:t>
            </a:r>
            <a:r>
              <a:rPr lang="ru-RU" sz="2000" b="1" dirty="0"/>
              <a:t>от 29.12.2021 № 273-ФЗ  «Об образовании в РФ»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ст.28</a:t>
            </a:r>
            <a:r>
              <a:rPr lang="ru-RU" sz="2000" b="1" dirty="0"/>
              <a:t>. </a:t>
            </a:r>
            <a:r>
              <a:rPr lang="ru-RU" sz="2000" b="1" dirty="0" smtClean="0"/>
              <a:t>Компетенция</a:t>
            </a:r>
            <a:r>
              <a:rPr lang="ru-RU" sz="2000" b="1" dirty="0"/>
              <a:t>, права, обязанности и ответственность образовательной организации</a:t>
            </a:r>
          </a:p>
          <a:p>
            <a:r>
              <a:rPr lang="ru-RU" b="1" dirty="0" smtClean="0"/>
              <a:t>п.15.1 </a:t>
            </a:r>
          </a:p>
          <a:p>
            <a:pPr algn="just"/>
            <a:r>
              <a:rPr lang="ru-RU" sz="1600" b="1" dirty="0" smtClean="0"/>
              <a:t>«</a:t>
            </a:r>
            <a:r>
              <a:rPr lang="ru-RU" sz="1600" b="1" dirty="0"/>
              <a:t>Проведение социально-психологического тестирования обучающихся в целях раннего выявления незаконного потребления наркотических средств и психотропных веществ. Порядок проведения социально-психологического тестирования обучающихся в общеобразовательных организациях и профессиональных образовательных организациях устанавливается федеральным органом исполнительной власти, осуществляющим функции по выработке и реализации государственной политики и нормативно-правовому регулированию в сфере общего </a:t>
            </a:r>
            <a:r>
              <a:rPr lang="ru-RU" sz="1600" b="1" dirty="0" smtClean="0"/>
              <a:t>образования…»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80068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5368" y="0"/>
            <a:ext cx="7830223" cy="9207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0" r="12639" b="10331"/>
          <a:stretch/>
        </p:blipFill>
        <p:spPr>
          <a:xfrm flipH="1">
            <a:off x="7807737" y="0"/>
            <a:ext cx="1353448" cy="927221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4177754" y="2106064"/>
            <a:ext cx="792000" cy="792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1</a:t>
            </a:r>
            <a:endParaRPr lang="ru-RU" sz="1100" dirty="0">
              <a:effectLst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 </a:t>
            </a:r>
            <a:endParaRPr lang="ru-RU" sz="1100" dirty="0">
              <a:effectLst/>
              <a:ea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95258" y="2108445"/>
            <a:ext cx="792000" cy="792000"/>
          </a:xfrm>
          <a:prstGeom prst="rect">
            <a:avLst/>
          </a:prstGeom>
          <a:solidFill>
            <a:srgbClr val="F9C5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2</a:t>
            </a:r>
            <a:endParaRPr lang="ru-RU" sz="1100">
              <a:effectLst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 </a:t>
            </a:r>
            <a:endParaRPr lang="ru-RU" sz="1100">
              <a:effectLst/>
              <a:ea typeface="Times New Roman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4136" y="2948802"/>
            <a:ext cx="792000" cy="792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4</a:t>
            </a:r>
            <a:endParaRPr lang="ru-RU" sz="1100" dirty="0">
              <a:effectLst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 </a:t>
            </a:r>
            <a:endParaRPr lang="ru-RU" sz="1100" dirty="0">
              <a:effectLst/>
              <a:ea typeface="Times New Roman"/>
              <a:cs typeface="Times New Roman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4104211" y="1536020"/>
            <a:ext cx="2793" cy="2268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086436" y="3795886"/>
            <a:ext cx="2196000" cy="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оле 53"/>
          <p:cNvSpPr txBox="1"/>
          <p:nvPr/>
        </p:nvSpPr>
        <p:spPr>
          <a:xfrm>
            <a:off x="539552" y="1310238"/>
            <a:ext cx="3600400" cy="250602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ea typeface="Times New Roman"/>
                <a:cs typeface="Times New Roman"/>
              </a:rPr>
              <a:t>                          </a:t>
            </a:r>
            <a:r>
              <a:rPr lang="ru-RU" sz="2000" b="1" dirty="0" smtClean="0">
                <a:solidFill>
                  <a:srgbClr val="FF0000"/>
                </a:solidFill>
                <a:effectLst/>
                <a:ea typeface="Times New Roman"/>
                <a:cs typeface="Times New Roman"/>
              </a:rPr>
              <a:t>ФАКТОРЫ РИСКА</a:t>
            </a:r>
            <a:r>
              <a:rPr lang="ru-RU" sz="2000" b="1" dirty="0">
                <a:solidFill>
                  <a:srgbClr val="FF0000"/>
                </a:solidFill>
                <a:effectLst/>
                <a:ea typeface="Times New Roman"/>
                <a:cs typeface="Times New Roman"/>
              </a:rPr>
              <a:t> </a:t>
            </a:r>
            <a:endParaRPr lang="ru-RU" sz="2000" dirty="0">
              <a:solidFill>
                <a:srgbClr val="FF0000"/>
              </a:solidFill>
              <a:effectLst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  <a:tabLst>
                <a:tab pos="180340" algn="l"/>
              </a:tabLst>
            </a:pPr>
            <a:r>
              <a:rPr lang="ru-RU" sz="1600" b="1" dirty="0" smtClean="0">
                <a:effectLst/>
                <a:ea typeface="Times New Roman"/>
              </a:rPr>
              <a:t>ФАКТОРЫ СРЕДЫ:</a:t>
            </a:r>
          </a:p>
          <a:p>
            <a:pPr marL="179388" indent="-88900">
              <a:spcAft>
                <a:spcPts val="0"/>
              </a:spcAft>
              <a:buFont typeface="Arial" pitchFamily="34" charset="0"/>
              <a:buChar char="•"/>
              <a:tabLst>
                <a:tab pos="180340" algn="l"/>
              </a:tabLst>
            </a:pPr>
            <a:r>
              <a:rPr lang="ru-RU" sz="1600" b="1" dirty="0" smtClean="0">
                <a:effectLst/>
                <a:ea typeface="Times New Roman"/>
              </a:rPr>
              <a:t>Потребность в </a:t>
            </a:r>
            <a:r>
              <a:rPr lang="ru-RU" sz="1600" b="1" dirty="0">
                <a:effectLst/>
                <a:ea typeface="Times New Roman"/>
              </a:rPr>
              <a:t>одобрении </a:t>
            </a:r>
          </a:p>
          <a:p>
            <a:pPr marL="179388" indent="-88900">
              <a:spcAft>
                <a:spcPts val="0"/>
              </a:spcAft>
              <a:buFont typeface="Arial" pitchFamily="34" charset="0"/>
              <a:buChar char="•"/>
              <a:tabLst>
                <a:tab pos="180340" algn="l"/>
              </a:tabLst>
            </a:pPr>
            <a:r>
              <a:rPr lang="ru-RU" sz="1600" b="1" dirty="0">
                <a:effectLst/>
                <a:ea typeface="Times New Roman"/>
              </a:rPr>
              <a:t>Подверженность влиянию группы</a:t>
            </a:r>
          </a:p>
          <a:p>
            <a:pPr marL="179388" indent="-88900">
              <a:spcAft>
                <a:spcPts val="0"/>
              </a:spcAft>
              <a:buFont typeface="Arial" pitchFamily="34" charset="0"/>
              <a:buChar char="•"/>
              <a:tabLst>
                <a:tab pos="180340" algn="l"/>
              </a:tabLst>
            </a:pPr>
            <a:r>
              <a:rPr lang="ru-RU" sz="1600" b="1" dirty="0">
                <a:effectLst/>
                <a:ea typeface="Times New Roman"/>
              </a:rPr>
              <a:t>Принятие асоциальных установок</a:t>
            </a:r>
          </a:p>
          <a:p>
            <a:pPr marL="179388" indent="-88900">
              <a:spcAft>
                <a:spcPts val="0"/>
              </a:spcAft>
              <a:buFont typeface="Arial" pitchFamily="34" charset="0"/>
              <a:buChar char="•"/>
              <a:tabLst>
                <a:tab pos="180340" algn="l"/>
              </a:tabLst>
            </a:pPr>
            <a:r>
              <a:rPr lang="ru-RU" sz="1600" b="1" dirty="0" err="1">
                <a:effectLst/>
                <a:ea typeface="Times New Roman"/>
              </a:rPr>
              <a:t>Наркопотребление</a:t>
            </a:r>
            <a:r>
              <a:rPr lang="ru-RU" sz="1600" b="1" dirty="0">
                <a:effectLst/>
                <a:ea typeface="Times New Roman"/>
              </a:rPr>
              <a:t> </a:t>
            </a:r>
            <a:r>
              <a:rPr lang="ru-RU" sz="1600" b="1" dirty="0" smtClean="0">
                <a:effectLst/>
                <a:ea typeface="Times New Roman"/>
              </a:rPr>
              <a:t>в </a:t>
            </a:r>
            <a:r>
              <a:rPr lang="ru-RU" sz="1600" b="1" dirty="0">
                <a:effectLst/>
                <a:ea typeface="Times New Roman"/>
              </a:rPr>
              <a:t>социальном </a:t>
            </a:r>
            <a:r>
              <a:rPr lang="ru-RU" sz="1600" b="1" dirty="0" smtClean="0">
                <a:effectLst/>
                <a:ea typeface="Times New Roman"/>
              </a:rPr>
              <a:t>окружении</a:t>
            </a:r>
          </a:p>
          <a:p>
            <a:pPr>
              <a:spcAft>
                <a:spcPts val="0"/>
              </a:spcAft>
              <a:tabLst>
                <a:tab pos="180340" algn="l"/>
              </a:tabLst>
            </a:pPr>
            <a:r>
              <a:rPr lang="ru-RU" sz="1600" b="1" dirty="0" smtClean="0">
                <a:ea typeface="Times New Roman"/>
              </a:rPr>
              <a:t>ЛИЧНОСТНЫЕ КАЧЕСТВА:</a:t>
            </a:r>
            <a:endParaRPr lang="ru-RU" sz="1600" b="1" dirty="0">
              <a:effectLst/>
              <a:ea typeface="Times New Roman"/>
            </a:endParaRPr>
          </a:p>
          <a:p>
            <a:pPr marL="179388" indent="-88900">
              <a:spcAft>
                <a:spcPts val="0"/>
              </a:spcAft>
              <a:buFont typeface="Arial" pitchFamily="34" charset="0"/>
              <a:buChar char="•"/>
              <a:tabLst>
                <a:tab pos="180340" algn="l"/>
              </a:tabLst>
            </a:pPr>
            <a:r>
              <a:rPr lang="ru-RU" sz="1600" b="1" dirty="0">
                <a:effectLst/>
                <a:ea typeface="Times New Roman"/>
              </a:rPr>
              <a:t>Склонность к риску (опасности)</a:t>
            </a:r>
          </a:p>
          <a:p>
            <a:pPr marL="179388" indent="-88900">
              <a:spcAft>
                <a:spcPts val="0"/>
              </a:spcAft>
              <a:buFont typeface="Arial" pitchFamily="34" charset="0"/>
              <a:buChar char="•"/>
              <a:tabLst>
                <a:tab pos="180340" algn="l"/>
              </a:tabLst>
            </a:pPr>
            <a:r>
              <a:rPr lang="ru-RU" sz="1600" b="1" dirty="0">
                <a:effectLst/>
                <a:ea typeface="Times New Roman"/>
              </a:rPr>
              <a:t>Импульсивность </a:t>
            </a:r>
          </a:p>
          <a:p>
            <a:pPr marL="179388" indent="-88900">
              <a:spcAft>
                <a:spcPts val="0"/>
              </a:spcAft>
              <a:buFont typeface="Arial" pitchFamily="34" charset="0"/>
              <a:buChar char="•"/>
              <a:tabLst>
                <a:tab pos="180340" algn="l"/>
              </a:tabLst>
            </a:pPr>
            <a:r>
              <a:rPr lang="ru-RU" sz="1600" b="1" dirty="0">
                <a:effectLst/>
                <a:ea typeface="Times New Roman"/>
              </a:rPr>
              <a:t>Тревожность </a:t>
            </a:r>
          </a:p>
          <a:p>
            <a:pPr marL="179388" indent="-88900">
              <a:spcAft>
                <a:spcPts val="0"/>
              </a:spcAft>
              <a:buFont typeface="Arial" pitchFamily="34" charset="0"/>
              <a:buChar char="•"/>
              <a:tabLst>
                <a:tab pos="180340" algn="l"/>
              </a:tabLst>
            </a:pPr>
            <a:r>
              <a:rPr lang="ru-RU" sz="1600" b="1" dirty="0">
                <a:effectLst/>
                <a:ea typeface="Times New Roman"/>
              </a:rPr>
              <a:t>Фрустрация</a:t>
            </a:r>
          </a:p>
        </p:txBody>
      </p:sp>
      <p:sp>
        <p:nvSpPr>
          <p:cNvPr id="11" name="Поле 54"/>
          <p:cNvSpPr txBox="1"/>
          <p:nvPr/>
        </p:nvSpPr>
        <p:spPr>
          <a:xfrm>
            <a:off x="6230176" y="2139922"/>
            <a:ext cx="2739256" cy="165596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90488" indent="-90488">
              <a:spcAft>
                <a:spcPts val="0"/>
              </a:spcAft>
              <a:buFont typeface="Arial" pitchFamily="34" charset="0"/>
              <a:buChar char="•"/>
              <a:tabLst>
                <a:tab pos="180340" algn="l"/>
              </a:tabLst>
            </a:pPr>
            <a:r>
              <a:rPr lang="ru-RU" sz="1600" b="1" dirty="0">
                <a:effectLst/>
                <a:ea typeface="Times New Roman"/>
              </a:rPr>
              <a:t>Принятие родителями</a:t>
            </a:r>
          </a:p>
          <a:p>
            <a:pPr marL="90488" indent="-90488">
              <a:spcAft>
                <a:spcPts val="0"/>
              </a:spcAft>
              <a:buFont typeface="Arial" pitchFamily="34" charset="0"/>
              <a:buChar char="•"/>
              <a:tabLst>
                <a:tab pos="180340" algn="l"/>
              </a:tabLst>
            </a:pPr>
            <a:r>
              <a:rPr lang="ru-RU" sz="1600" b="1" dirty="0">
                <a:effectLst/>
                <a:ea typeface="Times New Roman"/>
              </a:rPr>
              <a:t>Принятие одноклассниками </a:t>
            </a:r>
          </a:p>
          <a:p>
            <a:pPr marL="90488" indent="-90488">
              <a:spcAft>
                <a:spcPts val="0"/>
              </a:spcAft>
              <a:buFont typeface="Arial" pitchFamily="34" charset="0"/>
              <a:buChar char="•"/>
              <a:tabLst>
                <a:tab pos="180340" algn="l"/>
              </a:tabLst>
            </a:pPr>
            <a:r>
              <a:rPr lang="ru-RU" sz="1600" b="1" dirty="0">
                <a:effectLst/>
                <a:ea typeface="Times New Roman"/>
              </a:rPr>
              <a:t>Социальная активность </a:t>
            </a:r>
          </a:p>
          <a:p>
            <a:pPr marL="90488" indent="-90488">
              <a:spcAft>
                <a:spcPts val="0"/>
              </a:spcAft>
              <a:buFont typeface="Arial" pitchFamily="34" charset="0"/>
              <a:buChar char="•"/>
              <a:tabLst>
                <a:tab pos="180340" algn="l"/>
              </a:tabLst>
            </a:pPr>
            <a:r>
              <a:rPr lang="ru-RU" sz="1600" b="1" dirty="0">
                <a:effectLst/>
                <a:ea typeface="Times New Roman"/>
              </a:rPr>
              <a:t>Самоконтроль поведения</a:t>
            </a:r>
          </a:p>
          <a:p>
            <a:pPr marL="90488" indent="-90488">
              <a:spcAft>
                <a:spcPts val="0"/>
              </a:spcAft>
              <a:buFont typeface="Arial" pitchFamily="34" charset="0"/>
              <a:buChar char="•"/>
              <a:tabLst>
                <a:tab pos="180340" algn="l"/>
              </a:tabLst>
            </a:pPr>
            <a:r>
              <a:rPr lang="ru-RU" sz="1600" b="1" dirty="0" err="1">
                <a:effectLst/>
                <a:ea typeface="Times New Roman"/>
              </a:rPr>
              <a:t>Самоэффективность</a:t>
            </a:r>
            <a:endParaRPr lang="ru-RU" sz="1600" b="1" dirty="0">
              <a:effectLst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effectLst/>
                <a:ea typeface="Times New Roman"/>
                <a:cs typeface="Times New Roman"/>
              </a:rPr>
              <a:t>ФАКТОРЫ ЗАЩИТЫ</a:t>
            </a:r>
            <a:endParaRPr lang="ru-RU" sz="2000" dirty="0">
              <a:solidFill>
                <a:schemeClr val="accent3">
                  <a:lumMod val="50000"/>
                </a:schemeClr>
              </a:solidFill>
              <a:effectLst/>
              <a:ea typeface="Times New Roman"/>
              <a:cs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30222" y="206032"/>
            <a:ext cx="69177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</a:rPr>
              <a:t>СООТНОШЕНИЕ ФАКТОРОВ РИСКА И ФАКТОРОВ ЗАЩИТЫ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185219" y="2951182"/>
            <a:ext cx="792000" cy="792000"/>
          </a:xfrm>
          <a:prstGeom prst="rect">
            <a:avLst/>
          </a:prstGeom>
          <a:solidFill>
            <a:srgbClr val="F9C5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3</a:t>
            </a:r>
            <a:endParaRPr lang="ru-RU" sz="1100" dirty="0">
              <a:effectLst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 </a:t>
            </a:r>
            <a:endParaRPr lang="ru-RU" sz="1100" dirty="0">
              <a:effectLst/>
              <a:ea typeface="Times New Roman"/>
              <a:cs typeface="Times New Roman"/>
            </a:endParaRPr>
          </a:p>
        </p:txBody>
      </p:sp>
      <p:sp>
        <p:nvSpPr>
          <p:cNvPr id="23" name="Поле 75"/>
          <p:cNvSpPr txBox="1"/>
          <p:nvPr/>
        </p:nvSpPr>
        <p:spPr>
          <a:xfrm>
            <a:off x="4788024" y="4284123"/>
            <a:ext cx="316230" cy="29241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100" dirty="0">
              <a:effectLst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7615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3009</TotalTime>
  <Words>2560</Words>
  <Application>Microsoft Office PowerPoint</Application>
  <PresentationFormat>Экран (16:9)</PresentationFormat>
  <Paragraphs>440</Paragraphs>
  <Slides>33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Федеральный закон N 120-ФЗ "Об основах системы профилактики безнадзорности и правонарушений несовершеннолетних«, статья 14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НАВИГАТОР ПРОФИЛАКТИКИ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11111</cp:lastModifiedBy>
  <cp:revision>311</cp:revision>
  <cp:lastPrinted>2020-02-18T16:28:35Z</cp:lastPrinted>
  <dcterms:created xsi:type="dcterms:W3CDTF">2020-02-10T09:28:32Z</dcterms:created>
  <dcterms:modified xsi:type="dcterms:W3CDTF">2022-02-24T09:26:39Z</dcterms:modified>
</cp:coreProperties>
</file>