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  <p:sldMasterId id="2147484404" r:id="rId2"/>
    <p:sldMasterId id="2147484428" r:id="rId3"/>
    <p:sldMasterId id="2147484452" r:id="rId4"/>
    <p:sldMasterId id="2147484476" r:id="rId5"/>
    <p:sldMasterId id="2147484488" r:id="rId6"/>
  </p:sldMasterIdLst>
  <p:notesMasterIdLst>
    <p:notesMasterId r:id="rId14"/>
  </p:notesMasterIdLst>
  <p:sldIdLst>
    <p:sldId id="415" r:id="rId7"/>
    <p:sldId id="434" r:id="rId8"/>
    <p:sldId id="435" r:id="rId9"/>
    <p:sldId id="427" r:id="rId10"/>
    <p:sldId id="408" r:id="rId11"/>
    <p:sldId id="431" r:id="rId12"/>
    <p:sldId id="433" r:id="rId13"/>
  </p:sldIdLst>
  <p:sldSz cx="12192000" cy="6858000"/>
  <p:notesSz cx="6858000" cy="9144000"/>
  <p:defaultTextStyle>
    <a:defPPr>
      <a:defRPr lang="ru-RU"/>
    </a:defPPr>
    <a:lvl1pPr marL="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E74141D-A846-44EA-A90B-D13EB699EF08}">
          <p14:sldIdLst>
            <p14:sldId id="415"/>
            <p14:sldId id="434"/>
            <p14:sldId id="435"/>
            <p14:sldId id="427"/>
            <p14:sldId id="408"/>
            <p14:sldId id="431"/>
            <p14:sldId id="43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D35"/>
    <a:srgbClr val="A52C36"/>
    <a:srgbClr val="B9D4ED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86400" autoAdjust="0"/>
  </p:normalViewPr>
  <p:slideViewPr>
    <p:cSldViewPr snapToGrid="0">
      <p:cViewPr>
        <p:scale>
          <a:sx n="67" d="100"/>
          <a:sy n="67" d="100"/>
        </p:scale>
        <p:origin x="-2262" y="-11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5A77-F620-4864-8B77-D6B39480A15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C6A6-2B29-43D8-8D5B-0B2DE57D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8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8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9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6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6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94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7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80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91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9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74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2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0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61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76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75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87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0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98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50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9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90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3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6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33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55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49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67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54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1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82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94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83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72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2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3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34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325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113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12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56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79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804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29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336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2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54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745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87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72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858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44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52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791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01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0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1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587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848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902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598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290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253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489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6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5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9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6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58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586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58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8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0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6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24.02.2022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6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1" y="76"/>
            <a:ext cx="10238483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" y="77"/>
            <a:ext cx="1857081" cy="1857081"/>
          </a:xfrm>
        </p:spPr>
      </p:pic>
      <p:sp>
        <p:nvSpPr>
          <p:cNvPr id="7" name="Прямоугольник 6"/>
          <p:cNvSpPr/>
          <p:nvPr/>
        </p:nvSpPr>
        <p:spPr>
          <a:xfrm>
            <a:off x="400050" y="2319911"/>
            <a:ext cx="11624310" cy="2123654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педагогического сообщества в противодействи</a:t>
            </a: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идеологии терроризма и экстремизма 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72" y="5486595"/>
            <a:ext cx="4406683" cy="923326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социального воспитания</a:t>
            </a:r>
          </a:p>
          <a:p>
            <a:pPr algn="ctr"/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Перфилов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В.П.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69213" y="1730384"/>
            <a:ext cx="664083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профилактики правонарушений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966" y="2265506"/>
            <a:ext cx="4041250" cy="237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Субъекты</a:t>
            </a:r>
            <a:endParaRPr lang="ru-RU" sz="1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arenR"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Федеральные органы исполнительной власти;</a:t>
            </a:r>
          </a:p>
          <a:p>
            <a:pPr marL="342900" indent="-342900" algn="just">
              <a:buFontTx/>
              <a:buAutoNum type="arabicParenR"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прокуратуры РФ;</a:t>
            </a:r>
          </a:p>
          <a:p>
            <a:pPr algn="just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Следственные органы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 РФ;                          </a:t>
            </a:r>
          </a:p>
          <a:p>
            <a:pPr algn="just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государственной власти субъектов РФ;</a:t>
            </a:r>
          </a:p>
          <a:p>
            <a:pPr algn="just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5) Органы местного самоуправления.</a:t>
            </a:r>
            <a:endParaRPr lang="ru-RU" sz="1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10846" y="2276936"/>
            <a:ext cx="7420295" cy="2362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Ст. 4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участвующие в профилактике правонарушений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- граждане, общественные объединения и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иные организации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оказывающие помощь (содействие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субъектам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профилактики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правонарушений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рамках реализации своих прав в сфере профилактики правонарушений в соответствии с настоящим Федеральным законом и другими федеральными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законами.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282" y="5103674"/>
            <a:ext cx="4755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противодействие терроризму и экстремистской деятельности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защита потенциальных объектов террористических посягательств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,,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также мест массового пребывания людей;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6120758" y="1593224"/>
            <a:ext cx="1" cy="137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0"/>
          </p:cNvCxnSpPr>
          <p:nvPr/>
        </p:nvCxnSpPr>
        <p:spPr>
          <a:xfrm flipH="1">
            <a:off x="2221591" y="2082626"/>
            <a:ext cx="113406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075170" y="2354580"/>
            <a:ext cx="57150" cy="2106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00966" y="4639928"/>
            <a:ext cx="4265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 6.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ПП: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51685" y="4639928"/>
            <a:ext cx="686565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 13.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(пункт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 7 - 10 части 1 статьи 17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51685" y="5109695"/>
            <a:ext cx="7015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arenR"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правовое просвещение и правовое информирование; 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7) социальная адаптация;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ресоциализация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9) социальная реабилитация;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10) помощь лицам, пострадавшим от правонарушений или подверженным риску стать таковыми</a:t>
            </a:r>
          </a:p>
        </p:txBody>
      </p:sp>
      <p:cxnSp>
        <p:nvCxnSpPr>
          <p:cNvPr id="21" name="Прямая со стрелкой 20"/>
          <p:cNvCxnSpPr>
            <a:stCxn id="12" idx="2"/>
          </p:cNvCxnSpPr>
          <p:nvPr/>
        </p:nvCxnSpPr>
        <p:spPr>
          <a:xfrm>
            <a:off x="8220994" y="4639928"/>
            <a:ext cx="0" cy="114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618938" y="2096144"/>
            <a:ext cx="1736713" cy="1693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438658" y="2065157"/>
            <a:ext cx="2055798" cy="2584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46126" y="176528"/>
            <a:ext cx="11771217" cy="566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"Об основах системы профилактики безнадзорности и правонарушений несовершеннолетних"</a:t>
            </a: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 120-ФЗ от 24 июня 1999 г.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6126" y="842963"/>
            <a:ext cx="11710046" cy="74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"Об основах системы профилактики правонарушений в Российской Федерации" от 23.06.2016 N 182-ФЗ</a:t>
            </a:r>
          </a:p>
        </p:txBody>
      </p:sp>
    </p:spTree>
    <p:extLst>
      <p:ext uri="{BB962C8B-B14F-4D97-AF65-F5344CB8AC3E}">
        <p14:creationId xmlns:p14="http://schemas.microsoft.com/office/powerpoint/2010/main" val="40484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300" y="216014"/>
            <a:ext cx="6307295" cy="65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7" y="2303780"/>
            <a:ext cx="5926138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" y="5648325"/>
            <a:ext cx="5206207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3370" y="298728"/>
            <a:ext cx="5964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Тюменский  институт повышения квалификации сотрудников МВД России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43688" y="190739"/>
            <a:ext cx="5243512" cy="5129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</a:pPr>
            <a:r>
              <a:rPr lang="ru-RU" sz="2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«Иные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организации, оказывающие помощь (содействие) субъектам профилактики правонарушений в рамках реализации своих прав в сфере профилактики правонарушений, это организации, для которых профилактика правонарушений </a:t>
            </a:r>
            <a:r>
              <a:rPr lang="ru-RU" sz="22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не является основным направлением деятельности</a:t>
            </a:r>
            <a:r>
              <a:rPr lang="ru-RU" sz="2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Здесь  можно  говорить,  например,  об образовательных  организациях (школы, техникумы, ВУЗы), религиозных объединениях, средствах массовой информации и др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.»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79407" y="5276646"/>
            <a:ext cx="53864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prstClr val="black"/>
                </a:solidFill>
              </a:rPr>
              <a:t>-доктор </a:t>
            </a:r>
            <a:r>
              <a:rPr lang="ru-RU" sz="1800" dirty="0">
                <a:solidFill>
                  <a:prstClr val="black"/>
                </a:solidFill>
              </a:rPr>
              <a:t>юридических наук, профессор В.И. Майоров </a:t>
            </a:r>
            <a:r>
              <a:rPr lang="ru-RU" sz="1800" dirty="0" smtClean="0">
                <a:solidFill>
                  <a:prstClr val="black"/>
                </a:solidFill>
              </a:rPr>
              <a:t>− </a:t>
            </a:r>
            <a:r>
              <a:rPr lang="ru-RU" sz="1800" dirty="0">
                <a:solidFill>
                  <a:prstClr val="black"/>
                </a:solidFill>
              </a:rPr>
              <a:t>доктор юридических наук, профессор А.В. </a:t>
            </a:r>
            <a:r>
              <a:rPr lang="ru-RU" sz="1800" dirty="0" err="1">
                <a:solidFill>
                  <a:prstClr val="black"/>
                </a:solidFill>
              </a:rPr>
              <a:t>Сумачев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− </a:t>
            </a:r>
            <a:r>
              <a:rPr lang="ru-RU" sz="1800" dirty="0">
                <a:solidFill>
                  <a:prstClr val="black"/>
                </a:solidFill>
              </a:rPr>
              <a:t>кандидат юридических наук Е.К. Черкасова </a:t>
            </a:r>
            <a:endParaRPr lang="ru-RU" sz="1800" dirty="0" smtClean="0">
              <a:solidFill>
                <a:prstClr val="black"/>
              </a:solidFill>
            </a:endParaRPr>
          </a:p>
          <a:p>
            <a:r>
              <a:rPr lang="ru-RU" sz="1800" dirty="0" smtClean="0">
                <a:solidFill>
                  <a:prstClr val="black"/>
                </a:solidFill>
              </a:rPr>
              <a:t>− </a:t>
            </a:r>
            <a:r>
              <a:rPr lang="ru-RU" sz="1800" dirty="0">
                <a:solidFill>
                  <a:prstClr val="black"/>
                </a:solidFill>
              </a:rPr>
              <a:t>кандидат юридических наук, доцент С.И. </a:t>
            </a:r>
            <a:r>
              <a:rPr lang="ru-RU" sz="1800" dirty="0" smtClean="0">
                <a:solidFill>
                  <a:prstClr val="black"/>
                </a:solidFill>
              </a:rPr>
              <a:t>Иванова</a:t>
            </a:r>
          </a:p>
          <a:p>
            <a:r>
              <a:rPr lang="ru-RU" sz="1800" dirty="0" smtClean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>− кандидат юридических наук Г.Ф. </a:t>
            </a:r>
            <a:r>
              <a:rPr lang="ru-RU" sz="1800" dirty="0" err="1">
                <a:solidFill>
                  <a:prstClr val="black"/>
                </a:solidFill>
              </a:rPr>
              <a:t>Хаметдинова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09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26" y="628650"/>
            <a:ext cx="52816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Специалисты правоохранительных органов выделяют следующие группы молодых людей, наиболее подверженных влиянию идеологии терроризма и экстремизма:</a:t>
            </a:r>
          </a:p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подростки из неблагополучных семей,</a:t>
            </a:r>
          </a:p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употребляющие алкоголь и наркотики,</a:t>
            </a:r>
          </a:p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разделяющие экстремистские настроения,</a:t>
            </a:r>
          </a:p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дети, осужденных родителей бандформирований и проповедующих экстремистские взгляды, насильственные способы решения проблем,</a:t>
            </a:r>
          </a:p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подростки семей трудовых эмигрантов.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5980" y="503366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Специалисты в сфере социальной психологии выделяют следующие группы людей, в отношении которых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индоктринация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(передача фундаментальных положений системы верований)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наиболее вероятна:</a:t>
            </a:r>
          </a:p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истероиды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(стремление выделиться, обратить на себя внимание окружающих, оказаться в центре внимания)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с паранойяльной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(бредовые, сверхценные идеи)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настроенностью,</a:t>
            </a:r>
          </a:p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психастеники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(мнительность, тревожность)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зависимый тип личности, лица из семей с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гиперопекой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из неполных семей,</a:t>
            </a:r>
          </a:p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из асоциальных семей,</a:t>
            </a:r>
          </a:p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с ограниченными физическими возможностями,</a:t>
            </a:r>
          </a:p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лица, пережившие тяжелые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психотравмы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с развитым эйдетическим восприятием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(галлюцинации наяву),</a:t>
            </a:r>
          </a:p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лица, склонные к конфабуляциям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(разновидность «ложных воспоминаний», «галлюцинации воспоминания»),</a:t>
            </a:r>
          </a:p>
          <a:p>
            <a:pPr lvl="0" indent="360000"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дети и родственники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культистов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или террористов.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0512" y="41701"/>
            <a:ext cx="11310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Подверженность к внешнему воздействию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" y="-1"/>
            <a:ext cx="4726528" cy="677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7" descr="https://static.ngs.ru/news/2021/99/preview/b6697169ed40a4a48da67019e0fb26e5047f07e6_1195.jpg.webp-port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7764" y="189940"/>
            <a:ext cx="70894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феврале </a:t>
            </a:r>
            <a:r>
              <a:rPr lang="ru-RU" dirty="0" smtClean="0"/>
              <a:t>2014-го утром </a:t>
            </a:r>
            <a:r>
              <a:rPr lang="ru-RU" dirty="0"/>
              <a:t>выстрелы грянули в здании 263-й школы в столичном районе Отрадное. </a:t>
            </a:r>
            <a:r>
              <a:rPr lang="ru-RU" dirty="0" smtClean="0"/>
              <a:t>Стрелок </a:t>
            </a:r>
            <a:r>
              <a:rPr lang="ru-RU" dirty="0"/>
              <a:t>- ученик этого же </a:t>
            </a:r>
            <a:r>
              <a:rPr lang="ru-RU" dirty="0" smtClean="0"/>
              <a:t>класса, </a:t>
            </a:r>
            <a:r>
              <a:rPr lang="ru-RU" dirty="0"/>
              <a:t>который принес в школу спрятанные под длинным пальто два отцовских карабина. Сдаться его уговорил отец, сотрудник одного из силовых </a:t>
            </a:r>
            <a:r>
              <a:rPr lang="ru-RU" dirty="0" smtClean="0"/>
              <a:t>ведомств. </a:t>
            </a:r>
            <a:r>
              <a:rPr lang="ru-RU" sz="2000" dirty="0" smtClean="0">
                <a:solidFill>
                  <a:srgbClr val="C00000"/>
                </a:solidFill>
              </a:rPr>
              <a:t>Гордеев был </a:t>
            </a:r>
            <a:r>
              <a:rPr lang="ru-RU" sz="2000" dirty="0">
                <a:solidFill>
                  <a:srgbClr val="C00000"/>
                </a:solidFill>
              </a:rPr>
              <a:t>в числе здешних отличников</a:t>
            </a:r>
            <a:r>
              <a:rPr lang="ru-RU" dirty="0"/>
              <a:t>, даже на золотую медаль </a:t>
            </a:r>
            <a:r>
              <a:rPr lang="ru-RU" dirty="0" smtClean="0"/>
              <a:t>претендовал.</a:t>
            </a:r>
          </a:p>
          <a:p>
            <a:r>
              <a:rPr lang="ru-RU" dirty="0"/>
              <a:t>Уже после трагедии некоторые школьники признавались, что </a:t>
            </a:r>
            <a:r>
              <a:rPr lang="ru-RU" b="1" dirty="0"/>
              <a:t>над зубрилой Гордеевым часто издевались и одноклассники, и ребята постарше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4426" y="3774631"/>
            <a:ext cx="712279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 сентября 2017 года. Девятиклассник Михаил </a:t>
            </a:r>
            <a:r>
              <a:rPr lang="ru-RU" dirty="0" err="1"/>
              <a:t>Пивнев</a:t>
            </a:r>
            <a:r>
              <a:rPr lang="ru-RU" dirty="0"/>
              <a:t> зашёл в здание «Образовательного центра № 1», учащимся которого являлся, открыл стрельбу из пневматической винтовки, а затем взорвал самодельные взрывные </a:t>
            </a:r>
            <a:r>
              <a:rPr lang="ru-RU" dirty="0" smtClean="0"/>
              <a:t>устройства. </a:t>
            </a:r>
            <a:r>
              <a:rPr lang="ru-RU" sz="2000" dirty="0" smtClean="0">
                <a:solidFill>
                  <a:srgbClr val="FF0000"/>
                </a:solidFill>
              </a:rPr>
              <a:t>Михаил </a:t>
            </a:r>
            <a:r>
              <a:rPr lang="ru-RU" sz="2000" dirty="0">
                <a:solidFill>
                  <a:srgbClr val="FF0000"/>
                </a:solidFill>
              </a:rPr>
              <a:t>из обеспеченной семьи, родители дарили ему дорогие подарки, в том числе пневматическое оружие</a:t>
            </a:r>
            <a:r>
              <a:rPr lang="ru-RU" sz="2000" dirty="0"/>
              <a:t>.</a:t>
            </a:r>
            <a:endParaRPr lang="ru-RU" sz="2000" dirty="0" smtClean="0"/>
          </a:p>
          <a:p>
            <a:r>
              <a:rPr lang="ru-RU" b="1" dirty="0"/>
              <a:t>«Я слышала от тех, кто с ним общался, что он всегда мечтал взорвать </a:t>
            </a:r>
            <a:r>
              <a:rPr lang="ru-RU" b="1" dirty="0" smtClean="0"/>
              <a:t>школу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45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/>
          <p:nvPr/>
        </p:nvCxnSpPr>
        <p:spPr>
          <a:xfrm>
            <a:off x="10221131" y="46882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821690" y="4688238"/>
            <a:ext cx="0" cy="173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105971" y="4699861"/>
            <a:ext cx="1" cy="74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270861" y="4699861"/>
            <a:ext cx="0" cy="74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70016" y="294604"/>
            <a:ext cx="9547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Телефонный терроризм — заведомо ложное сообщение о готовящемся террористическом акте, преступлении или наличии взрывного устройства в общественном месте.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6299" y="1498908"/>
            <a:ext cx="109251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начале января 2022 года прошла самая масштабная волна минирований. 20 января 2022 года домой отправили школьников Тюмени, Челябинска, Магадана, Барнаула и Сахалина. Речь не идет об эвакуации нескольких образовательных учреждений, занятия прерывались почти во всех средних школах страны</a:t>
            </a:r>
            <a:r>
              <a:rPr lang="ru-RU" dirty="0" smtClean="0"/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0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/>
          <p:nvPr/>
        </p:nvCxnSpPr>
        <p:spPr>
          <a:xfrm>
            <a:off x="10221131" y="46882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821690" y="4688238"/>
            <a:ext cx="0" cy="173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105971" y="4699861"/>
            <a:ext cx="1" cy="74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270861" y="4699861"/>
            <a:ext cx="0" cy="74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872288" y="159999"/>
            <a:ext cx="50863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Подросткам вменяют хранение взрывчатки и листовки с призывами, основная статья — «Прохождение обучения в целях осуществления террористической деятельности» (205.3 УК) На момент вменяемых действий им было </a:t>
            </a:r>
            <a:r>
              <a:rPr lang="ru-RU" sz="2400" dirty="0">
                <a:solidFill>
                  <a:srgbClr val="0070C0"/>
                </a:solidFill>
              </a:rPr>
              <a:t>по 14 лет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159999"/>
            <a:ext cx="6292581" cy="582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72286" y="3827579"/>
            <a:ext cx="5086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Гособвинение 4 февраля просило назначить Уварову </a:t>
            </a:r>
            <a:r>
              <a:rPr lang="ru-RU" sz="2400" dirty="0">
                <a:solidFill>
                  <a:srgbClr val="0070C0"/>
                </a:solidFill>
              </a:rPr>
              <a:t>9 лет лишения </a:t>
            </a:r>
            <a:r>
              <a:rPr lang="ru-RU" sz="2400" dirty="0"/>
              <a:t>свободы, двум его друзьям — 6 лет 6 месяцев и 6 лет 5 месяцев воспитательной колонии.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7660" y="6357527"/>
            <a:ext cx="1161097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Суд в Канске проходил в закрытом режиме, с запретом на аудиозапись и слушателей в зале.</a:t>
            </a:r>
          </a:p>
        </p:txBody>
      </p:sp>
    </p:spTree>
    <p:extLst>
      <p:ext uri="{BB962C8B-B14F-4D97-AF65-F5344CB8AC3E}">
        <p14:creationId xmlns:p14="http://schemas.microsoft.com/office/powerpoint/2010/main" val="2068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7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6915</TotalTime>
  <Words>813</Words>
  <Application>Microsoft Office PowerPoint</Application>
  <PresentationFormat>Произвольный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11_Тема Office</vt:lpstr>
      <vt:lpstr>5_Тема Office</vt:lpstr>
      <vt:lpstr>12_Тема Office</vt:lpstr>
      <vt:lpstr>4_Тема Office</vt:lpstr>
      <vt:lpstr>17_Тема Office</vt:lpstr>
      <vt:lpstr>9_Тема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Владимир Павлович Перфилов</cp:lastModifiedBy>
  <cp:revision>393</cp:revision>
  <dcterms:created xsi:type="dcterms:W3CDTF">2017-01-12T11:53:49Z</dcterms:created>
  <dcterms:modified xsi:type="dcterms:W3CDTF">2022-02-24T09:59:59Z</dcterms:modified>
</cp:coreProperties>
</file>