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4632" cy="3600399"/>
          </a:xfrm>
        </p:spPr>
        <p:txBody>
          <a:bodyPr>
            <a:normAutofit/>
          </a:bodyPr>
          <a:lstStyle/>
          <a:p>
            <a:r>
              <a:rPr lang="ru-RU" dirty="0" smtClean="0"/>
              <a:t>Реализация краевого научно-методического проекта «Образовательный лифт»</a:t>
            </a:r>
            <a:br>
              <a:rPr lang="ru-RU" dirty="0" smtClean="0"/>
            </a:br>
            <a:r>
              <a:rPr lang="ru-RU" sz="3600" dirty="0" smtClean="0"/>
              <a:t>(в рамках реализации п.2.2 ФЦПРО на 2016-2020 г.г.)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7560840" cy="208823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Новикова Ольга Николаевна,</a:t>
            </a:r>
          </a:p>
          <a:p>
            <a:pPr algn="r"/>
            <a:r>
              <a:rPr lang="ru-RU" dirty="0" smtClean="0"/>
              <a:t>руководитель проекта «Образовательный лифт», </a:t>
            </a:r>
          </a:p>
          <a:p>
            <a:pPr algn="r"/>
            <a:r>
              <a:rPr lang="ru-RU" dirty="0" smtClean="0"/>
              <a:t>начальник Центра цифровизации и развития образовательных систем</a:t>
            </a:r>
          </a:p>
          <a:p>
            <a:pPr algn="r"/>
            <a:r>
              <a:rPr lang="ru-RU" dirty="0" smtClean="0"/>
              <a:t>ГАУ ДПО «Институт развития образования Пермского края»,</a:t>
            </a:r>
          </a:p>
          <a:p>
            <a:pPr algn="r"/>
            <a:r>
              <a:rPr lang="ru-RU" dirty="0" smtClean="0"/>
              <a:t> доцент, к.филос.н.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864096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Специфика региональных условий реализации проекта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54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Жестко ограниченные условия для реализации научно-методических работ, в том числе финансово-экономические;</a:t>
            </a:r>
          </a:p>
          <a:p>
            <a:r>
              <a:rPr lang="ru-RU" dirty="0" smtClean="0"/>
              <a:t>Большой территориальный разброс, удаленность, невозможность организации подвоза обучающихся и педагогов в большом количестве </a:t>
            </a:r>
            <a:r>
              <a:rPr lang="ru-RU" dirty="0" smtClean="0"/>
              <a:t>школ края;</a:t>
            </a:r>
          </a:p>
          <a:p>
            <a:r>
              <a:rPr lang="ru-RU" dirty="0" smtClean="0"/>
              <a:t>Наличие большого количества школ, чьи проблемы обусловлены объективными условиями;</a:t>
            </a:r>
            <a:endParaRPr lang="ru-RU" dirty="0" smtClean="0"/>
          </a:p>
          <a:p>
            <a:r>
              <a:rPr lang="ru-RU" dirty="0" smtClean="0"/>
              <a:t>Масштабная работа </a:t>
            </a:r>
            <a:r>
              <a:rPr lang="ru-RU" dirty="0" smtClean="0"/>
              <a:t>Правительства Пермского края по </a:t>
            </a:r>
            <a:r>
              <a:rPr lang="ru-RU" dirty="0" smtClean="0"/>
              <a:t>оптимизации муниципальный сетей образовательных организаций, укрупнению образовательных организаций, централизации систем бухгалтерского и кадрового учета.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Специфика содержания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Скорректировали имидж проекта:  краевой проект «Образовательный лифт» по повышению образовательных результатов</a:t>
            </a:r>
          </a:p>
          <a:p>
            <a:pPr>
              <a:buNone/>
            </a:pPr>
            <a:r>
              <a:rPr lang="ru-RU" dirty="0" smtClean="0"/>
              <a:t>2. Сузили задачи проекта: повышение результатов ГИА по отдельным предметам</a:t>
            </a:r>
          </a:p>
          <a:p>
            <a:pPr>
              <a:buNone/>
            </a:pPr>
            <a:r>
              <a:rPr lang="ru-RU" dirty="0" smtClean="0"/>
              <a:t>3. Соответственно скорректировали целевую группу участников:</a:t>
            </a:r>
          </a:p>
          <a:p>
            <a:r>
              <a:rPr lang="ru-RU" dirty="0" smtClean="0"/>
              <a:t>добровольное желание </a:t>
            </a:r>
            <a:r>
              <a:rPr lang="ru-RU" dirty="0" smtClean="0"/>
              <a:t>ОО и муниципалитета участвовать </a:t>
            </a:r>
            <a:r>
              <a:rPr lang="ru-RU" dirty="0" smtClean="0"/>
              <a:t>в проекте;</a:t>
            </a:r>
          </a:p>
          <a:p>
            <a:r>
              <a:rPr lang="ru-RU" dirty="0" smtClean="0"/>
              <a:t>работа </a:t>
            </a:r>
            <a:r>
              <a:rPr lang="ru-RU" dirty="0" smtClean="0"/>
              <a:t>ОО в </a:t>
            </a:r>
            <a:r>
              <a:rPr lang="ru-RU" dirty="0" smtClean="0"/>
              <a:t>сложных социальных условиях (отдаленность, сложный социально-экономический </a:t>
            </a:r>
            <a:r>
              <a:rPr lang="ru-RU" dirty="0" smtClean="0"/>
              <a:t>контекст и т.п.);</a:t>
            </a:r>
            <a:endParaRPr lang="ru-RU" dirty="0" smtClean="0"/>
          </a:p>
          <a:p>
            <a:r>
              <a:rPr lang="ru-RU" dirty="0" smtClean="0"/>
              <a:t>наличие </a:t>
            </a:r>
            <a:r>
              <a:rPr lang="ru-RU" dirty="0" smtClean="0"/>
              <a:t>в ОО результатов </a:t>
            </a:r>
            <a:r>
              <a:rPr lang="ru-RU" dirty="0" smtClean="0"/>
              <a:t>ГИА по отдельным предметам ниже </a:t>
            </a:r>
            <a:r>
              <a:rPr lang="ru-RU" dirty="0" err="1" smtClean="0"/>
              <a:t>среднекраевых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Наличие перспектив развития ОО;</a:t>
            </a:r>
            <a:endParaRPr lang="ru-RU" dirty="0" smtClean="0"/>
          </a:p>
          <a:p>
            <a:r>
              <a:rPr lang="ru-RU" dirty="0" smtClean="0"/>
              <a:t>готовность администрации ОО и муниципалитетов принимать организационно-управленческие меры.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19256" cy="792088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Основные аспекты приложения усилий в ОО – апробационных площадках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688632"/>
          </a:xfrm>
        </p:spPr>
        <p:txBody>
          <a:bodyPr>
            <a:noAutofit/>
          </a:bodyPr>
          <a:lstStyle/>
          <a:p>
            <a:pPr marL="171450" indent="-514350">
              <a:buFont typeface="+mj-lt"/>
              <a:buAutoNum type="arabicPeriod"/>
            </a:pPr>
            <a:r>
              <a:rPr lang="ru-RU" sz="2400" dirty="0" smtClean="0"/>
              <a:t>Оптимизация формирования учебных планов, рабочих учебных программ по предметам, курсам, особенно в 8-11-х классах</a:t>
            </a:r>
          </a:p>
          <a:p>
            <a:pPr marL="171450" indent="-514350">
              <a:buFont typeface="+mj-lt"/>
              <a:buAutoNum type="arabicPeriod"/>
            </a:pPr>
            <a:r>
              <a:rPr lang="ru-RU" sz="2400" dirty="0" smtClean="0"/>
              <a:t>Эффективное формирование планов внеурочной деятельности, в том числе в аспекте регулирования нагрузки обучающихся и педагогов, оплаты труда</a:t>
            </a:r>
          </a:p>
          <a:p>
            <a:pPr marL="171450" indent="-514350">
              <a:buFont typeface="+mj-lt"/>
              <a:buAutoNum type="arabicPeriod"/>
            </a:pPr>
            <a:r>
              <a:rPr lang="ru-RU" sz="2400" dirty="0" smtClean="0"/>
              <a:t>Внедрение нелинейного расписания, эффективных форм организации образовательной деятельности</a:t>
            </a:r>
          </a:p>
          <a:p>
            <a:pPr marL="171450" indent="-514350">
              <a:buFont typeface="+mj-lt"/>
              <a:buAutoNum type="arabicPeriod"/>
            </a:pPr>
            <a:r>
              <a:rPr lang="ru-RU" sz="2400" dirty="0" smtClean="0"/>
              <a:t>Оптимизация штатного расписания, тарификации, нормативно-правовой базы ОО, показателей эффективных контрактов педагогов</a:t>
            </a:r>
          </a:p>
          <a:p>
            <a:pPr marL="171450" indent="-514350">
              <a:buFont typeface="+mj-lt"/>
              <a:buAutoNum type="arabicPeriod"/>
            </a:pPr>
            <a:r>
              <a:rPr lang="ru-RU" sz="2400" dirty="0" smtClean="0"/>
              <a:t>Повышение качества существующей локальной нормативно-правовой базы, внедрение локальных актов по реализации современных форм и методов обучения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260648"/>
            <a:ext cx="8064896" cy="6408712"/>
          </a:xfrm>
        </p:spPr>
        <p:txBody>
          <a:bodyPr>
            <a:normAutofit fontScale="85000" lnSpcReduction="20000"/>
          </a:bodyPr>
          <a:lstStyle/>
          <a:p>
            <a:pPr marL="171450" indent="-514350">
              <a:buNone/>
            </a:pPr>
            <a:r>
              <a:rPr lang="ru-RU" dirty="0" smtClean="0"/>
              <a:t>5. Внедрение индивидуальных программ подготовки обучающихся к сдаче ОГЭ, ЕГЭ в урочной и внеурочной деятельности в соответствии с образовательными целями обучающихся</a:t>
            </a:r>
          </a:p>
          <a:p>
            <a:pPr marL="171450" indent="-514350">
              <a:buNone/>
            </a:pPr>
            <a:r>
              <a:rPr lang="ru-RU" dirty="0" smtClean="0"/>
              <a:t>6. Внедрение обучения в 10-11-х классах по индивидуальным учебным планам, в 8-11-х классах – по индивидуальным образовательным программам</a:t>
            </a:r>
          </a:p>
          <a:p>
            <a:pPr marL="171450" indent="-514350">
              <a:buNone/>
            </a:pPr>
            <a:r>
              <a:rPr lang="ru-RU" dirty="0" smtClean="0"/>
              <a:t>7. Внедрение современных эффективных форм профильного и профессионального самоопределения обучающихся 8-11-х классов в урочной и внеурочной деятельности, регулирования набора на старшую ступень</a:t>
            </a:r>
          </a:p>
          <a:p>
            <a:pPr marL="171450" indent="-514350">
              <a:buNone/>
            </a:pPr>
            <a:r>
              <a:rPr lang="ru-RU" dirty="0" smtClean="0"/>
              <a:t>8. Развитие профессионально-личностных компетенций руководителей ОО по решению проблем руководства педагогическим коллективом в условиях внутреннего и внешнего реформирования ОО</a:t>
            </a:r>
          </a:p>
          <a:p>
            <a:pPr mar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47248" cy="576064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Оптимальные действия в перспективе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8326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Включение отдельных школ в планы реализации </a:t>
            </a:r>
            <a:r>
              <a:rPr lang="ru-RU" dirty="0" err="1" smtClean="0"/>
              <a:t>подпроектов</a:t>
            </a:r>
            <a:r>
              <a:rPr lang="ru-RU" dirty="0" smtClean="0"/>
              <a:t> национального проекта «Образование»</a:t>
            </a:r>
          </a:p>
          <a:p>
            <a:r>
              <a:rPr lang="ru-RU" dirty="0" smtClean="0"/>
              <a:t>Развитие </a:t>
            </a:r>
            <a:r>
              <a:rPr lang="ru-RU" dirty="0" smtClean="0"/>
              <a:t>форм системного сетевого взаимодействия при реализации образовательной деятельности </a:t>
            </a:r>
            <a:r>
              <a:rPr lang="ru-RU" dirty="0" smtClean="0"/>
              <a:t>на </a:t>
            </a:r>
            <a:r>
              <a:rPr lang="ru-RU" dirty="0" smtClean="0"/>
              <a:t>основной и старшей </a:t>
            </a:r>
            <a:r>
              <a:rPr lang="ru-RU" dirty="0" smtClean="0"/>
              <a:t>ступени, </a:t>
            </a:r>
            <a:r>
              <a:rPr lang="ru-RU" dirty="0" smtClean="0"/>
              <a:t>прежде всего – с применением ИКТ (</a:t>
            </a:r>
            <a:r>
              <a:rPr lang="ru-RU" dirty="0" err="1" smtClean="0"/>
              <a:t>он-лайн</a:t>
            </a:r>
            <a:r>
              <a:rPr lang="ru-RU" dirty="0" smtClean="0"/>
              <a:t> обучения, обучения на цифровых образовательных ресурсах и т.п.), выездных </a:t>
            </a:r>
            <a:r>
              <a:rPr lang="ru-RU" dirty="0" err="1" smtClean="0"/>
              <a:t>интенсивов</a:t>
            </a:r>
            <a:r>
              <a:rPr lang="ru-RU" dirty="0" smtClean="0"/>
              <a:t>, форм индивидуального </a:t>
            </a:r>
            <a:r>
              <a:rPr lang="ru-RU" dirty="0" smtClean="0"/>
              <a:t>обучения и других нестандартных форм и механизмов организации образовательной деятельности</a:t>
            </a:r>
            <a:endParaRPr lang="ru-RU" dirty="0" smtClean="0"/>
          </a:p>
          <a:p>
            <a:r>
              <a:rPr lang="ru-RU" dirty="0" smtClean="0"/>
              <a:t>Подготовка </a:t>
            </a:r>
            <a:r>
              <a:rPr lang="ru-RU" dirty="0" smtClean="0"/>
              <a:t>предложений Учредителям ОО, Министерству образования и науки </a:t>
            </a:r>
            <a:r>
              <a:rPr lang="ru-RU" dirty="0" smtClean="0"/>
              <a:t>Пермского </a:t>
            </a:r>
            <a:r>
              <a:rPr lang="ru-RU" dirty="0" smtClean="0"/>
              <a:t>края по принятию административных мер по отношению к отдельным ОО (организация подвоза обучающихся, снижение статуса, укрупнение ОО и т.п</a:t>
            </a:r>
            <a:r>
              <a:rPr lang="ru-RU" dirty="0" smtClean="0"/>
              <a:t>.)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466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Реализация краевого научно-методического проекта «Образовательный лифт» (в рамках реализации п.2.2 ФЦПРО на 2016-2020 г.г.)</vt:lpstr>
      <vt:lpstr>Специфика региональных условий реализации проекта </vt:lpstr>
      <vt:lpstr>Специфика содержания проекта</vt:lpstr>
      <vt:lpstr>Основные аспекты приложения усилий в ОО – апробационных площадках</vt:lpstr>
      <vt:lpstr>Слайд 5</vt:lpstr>
      <vt:lpstr>Оптимальные действия в перспективе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Новикова Ольга Николаевна</dc:creator>
  <cp:lastModifiedBy>novikova-on</cp:lastModifiedBy>
  <cp:revision>19</cp:revision>
  <dcterms:created xsi:type="dcterms:W3CDTF">2020-03-17T13:46:45Z</dcterms:created>
  <dcterms:modified xsi:type="dcterms:W3CDTF">2020-03-18T07:44:03Z</dcterms:modified>
</cp:coreProperties>
</file>