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1" r:id="rId5"/>
    <p:sldId id="270" r:id="rId6"/>
    <p:sldId id="272" r:id="rId7"/>
    <p:sldId id="273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90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1C3E782-3F19-4839-A457-AA97E86908F9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F06956E-7CA8-49AC-BB13-CA0BC6CDA4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litvinskaya@kipk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Начни с сотрудничества – и сделаем мир лучше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1872207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из настоящего</a:t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будущее </a:t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_data\_litvinskaya\Рабочий стол\сотрудничество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93336"/>
            <a:ext cx="1296144" cy="124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88641"/>
            <a:ext cx="576064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31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7116085" cy="1039427"/>
          </a:xfrm>
        </p:spPr>
        <p:txBody>
          <a:bodyPr>
            <a:noAutofit/>
          </a:bodyPr>
          <a:lstStyle/>
          <a:p>
            <a:r>
              <a:rPr lang="ru-RU" sz="36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Точка бифуркации </a:t>
            </a:r>
            <a:br>
              <a:rPr lang="ru-RU" sz="36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школьного образования</a:t>
            </a:r>
            <a:endParaRPr lang="ru-RU" sz="3600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52600"/>
            <a:ext cx="8579296" cy="498876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Учитель класса как источник знаний уходит на периферию или исчезает совсем</a:t>
            </a:r>
          </a:p>
          <a:p>
            <a:r>
              <a:rPr lang="ru-RU" sz="3200" b="1" dirty="0" smtClean="0"/>
              <a:t>Удаленный учитель превращенный в текст </a:t>
            </a:r>
            <a:r>
              <a:rPr lang="ru-RU" sz="3200" b="1" dirty="0"/>
              <a:t>или </a:t>
            </a:r>
            <a:r>
              <a:rPr lang="ru-RU" sz="3200" b="1" dirty="0" smtClean="0"/>
              <a:t>программу</a:t>
            </a:r>
          </a:p>
          <a:p>
            <a:r>
              <a:rPr lang="ru-RU" sz="3200" b="1" dirty="0" smtClean="0"/>
              <a:t>Самостоятельность </a:t>
            </a:r>
            <a:r>
              <a:rPr lang="ru-RU" sz="3200" b="1" dirty="0"/>
              <a:t>как индивидуальное </a:t>
            </a:r>
            <a:r>
              <a:rPr lang="ru-RU" sz="3200" b="1" dirty="0" smtClean="0"/>
              <a:t>действие</a:t>
            </a:r>
          </a:p>
          <a:p>
            <a:r>
              <a:rPr lang="ru-RU" sz="3200" b="1" dirty="0" smtClean="0"/>
              <a:t>Результат и его оценка</a:t>
            </a:r>
            <a:endParaRPr lang="ru-RU" sz="3200" b="1" dirty="0"/>
          </a:p>
          <a:p>
            <a:pPr algn="ctr"/>
            <a:r>
              <a:rPr lang="ru-RU" sz="3200" b="1" i="1" dirty="0" smtClean="0"/>
              <a:t>В чем процесс обучения? </a:t>
            </a:r>
            <a:endParaRPr lang="ru-RU" sz="3200" b="1" i="1" dirty="0"/>
          </a:p>
        </p:txBody>
      </p:sp>
      <p:pic>
        <p:nvPicPr>
          <p:cNvPr id="1027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188641"/>
            <a:ext cx="1230783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41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7116085" cy="1039427"/>
          </a:xfrm>
        </p:spPr>
        <p:txBody>
          <a:bodyPr>
            <a:noAutofit/>
          </a:bodyPr>
          <a:lstStyle/>
          <a:p>
            <a:r>
              <a:rPr lang="ru-RU" sz="3600" b="1" cap="none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Допонимание</a:t>
            </a:r>
            <a:endParaRPr lang="ru-RU" sz="3600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52600"/>
            <a:ext cx="8928992" cy="4988768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>
                <a:latin typeface="Times New Roman"/>
                <a:ea typeface="Calibri"/>
              </a:rPr>
              <a:t>В общении людей друг с другом в быту, на работе, в учёбе – </a:t>
            </a:r>
            <a:r>
              <a:rPr lang="ru-RU" sz="3200" i="1" dirty="0">
                <a:latin typeface="Times New Roman"/>
                <a:ea typeface="Calibri"/>
              </a:rPr>
              <a:t>всегда</a:t>
            </a:r>
            <a:r>
              <a:rPr lang="ru-RU" sz="3200" dirty="0">
                <a:latin typeface="Times New Roman"/>
                <a:ea typeface="Calibri"/>
              </a:rPr>
              <a:t> есть чуточку недопонимания. </a:t>
            </a:r>
            <a:r>
              <a:rPr lang="ru-RU" sz="3200" dirty="0" smtClean="0">
                <a:latin typeface="Times New Roman"/>
                <a:ea typeface="Calibri"/>
              </a:rPr>
              <a:t>Слово, которое я говорю Вам, имеет </a:t>
            </a:r>
            <a:r>
              <a:rPr lang="ru-RU" sz="3200" dirty="0">
                <a:latin typeface="Times New Roman"/>
                <a:ea typeface="Calibri"/>
              </a:rPr>
              <a:t>общий смысл. Но ещё оно имеет </a:t>
            </a:r>
            <a:r>
              <a:rPr lang="ru-RU" sz="3200" b="1" i="1" dirty="0">
                <a:latin typeface="Times New Roman"/>
                <a:ea typeface="Calibri"/>
              </a:rPr>
              <a:t>свою историю</a:t>
            </a:r>
            <a:r>
              <a:rPr lang="ru-RU" sz="3200" b="1" dirty="0">
                <a:latin typeface="Times New Roman"/>
                <a:ea typeface="Calibri"/>
              </a:rPr>
              <a:t> </a:t>
            </a:r>
            <a:r>
              <a:rPr lang="ru-RU" sz="3200" dirty="0">
                <a:latin typeface="Times New Roman"/>
                <a:ea typeface="Calibri"/>
              </a:rPr>
              <a:t>в </a:t>
            </a:r>
            <a:r>
              <a:rPr lang="ru-RU" sz="3200" i="1" dirty="0">
                <a:latin typeface="Times New Roman"/>
                <a:ea typeface="Calibri"/>
              </a:rPr>
              <a:t>моём</a:t>
            </a:r>
            <a:r>
              <a:rPr lang="ru-RU" sz="3200" dirty="0">
                <a:latin typeface="Times New Roman"/>
                <a:ea typeface="Calibri"/>
              </a:rPr>
              <a:t> сознании и мышлении. </a:t>
            </a:r>
            <a:endParaRPr lang="ru-RU" sz="3200" dirty="0" smtClean="0">
              <a:latin typeface="Times New Roman"/>
              <a:ea typeface="Calibri"/>
            </a:endParaRPr>
          </a:p>
          <a:p>
            <a:r>
              <a:rPr lang="ru-RU" sz="3200" dirty="0" smtClean="0">
                <a:latin typeface="Times New Roman"/>
                <a:ea typeface="Calibri"/>
              </a:rPr>
              <a:t>Каждое </a:t>
            </a:r>
            <a:r>
              <a:rPr lang="ru-RU" sz="3200" i="1" dirty="0">
                <a:latin typeface="Times New Roman"/>
                <a:ea typeface="Calibri"/>
              </a:rPr>
              <a:t>моё</a:t>
            </a:r>
            <a:r>
              <a:rPr lang="ru-RU" sz="3200" dirty="0">
                <a:latin typeface="Times New Roman"/>
                <a:ea typeface="Calibri"/>
              </a:rPr>
              <a:t> слово несёт </a:t>
            </a:r>
            <a:r>
              <a:rPr lang="ru-RU" sz="3200" i="1" dirty="0">
                <a:latin typeface="Times New Roman"/>
                <a:ea typeface="Calibri"/>
              </a:rPr>
              <a:t>мою</a:t>
            </a:r>
            <a:r>
              <a:rPr lang="ru-RU" sz="3200" dirty="0">
                <a:latin typeface="Times New Roman"/>
                <a:ea typeface="Calibri"/>
              </a:rPr>
              <a:t> историю его употребления в </a:t>
            </a:r>
            <a:r>
              <a:rPr lang="ru-RU" sz="3200" i="1" dirty="0">
                <a:latin typeface="Times New Roman"/>
                <a:ea typeface="Calibri"/>
              </a:rPr>
              <a:t>моей</a:t>
            </a:r>
            <a:r>
              <a:rPr lang="ru-RU" sz="3200" dirty="0">
                <a:latin typeface="Times New Roman"/>
                <a:ea typeface="Calibri"/>
              </a:rPr>
              <a:t> жизни. В той части смысла слова, где отражена общая история народа и его языка мы понимаем друг друга, а в той, где это </a:t>
            </a:r>
            <a:r>
              <a:rPr lang="ru-RU" sz="3200" i="1" dirty="0">
                <a:latin typeface="Times New Roman"/>
                <a:ea typeface="Calibri"/>
              </a:rPr>
              <a:t>личная история данного человека</a:t>
            </a:r>
            <a:r>
              <a:rPr lang="ru-RU" sz="3200" dirty="0">
                <a:latin typeface="Times New Roman"/>
                <a:ea typeface="Calibri"/>
              </a:rPr>
              <a:t>, мы его недопонимаем. И нужны специальные приемы, вопросы, чтоб уточнить, понять, найти общий язык.</a:t>
            </a:r>
            <a:endParaRPr lang="ru-RU" sz="3200" b="1" i="1" dirty="0"/>
          </a:p>
        </p:txBody>
      </p:sp>
      <p:pic>
        <p:nvPicPr>
          <p:cNvPr id="1027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188641"/>
            <a:ext cx="1230783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94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7116085" cy="1039427"/>
          </a:xfrm>
        </p:spPr>
        <p:txBody>
          <a:bodyPr>
            <a:noAutofit/>
          </a:bodyPr>
          <a:lstStyle/>
          <a:p>
            <a:r>
              <a:rPr lang="ru-RU" sz="36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Личный смысл обретается с другим</a:t>
            </a:r>
            <a:endParaRPr lang="ru-RU" sz="3600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52600"/>
            <a:ext cx="8579296" cy="4988768"/>
          </a:xfrm>
        </p:spPr>
        <p:txBody>
          <a:bodyPr>
            <a:normAutofit lnSpcReduction="10000"/>
          </a:bodyPr>
          <a:lstStyle/>
          <a:p>
            <a:r>
              <a:rPr lang="ru-RU" sz="3200" dirty="0" err="1" smtClean="0">
                <a:latin typeface="Times New Roman"/>
                <a:ea typeface="Calibri"/>
              </a:rPr>
              <a:t>Допонимание</a:t>
            </a:r>
            <a:r>
              <a:rPr lang="ru-RU" sz="3200" dirty="0" smtClean="0">
                <a:latin typeface="Times New Roman"/>
                <a:ea typeface="Calibri"/>
              </a:rPr>
              <a:t> </a:t>
            </a:r>
            <a:r>
              <a:rPr lang="ru-RU" sz="3200" dirty="0">
                <a:latin typeface="Times New Roman"/>
                <a:ea typeface="Calibri"/>
              </a:rPr>
              <a:t>– это придание </a:t>
            </a:r>
            <a:r>
              <a:rPr lang="ru-RU" sz="3200" b="1" dirty="0">
                <a:latin typeface="Times New Roman"/>
                <a:ea typeface="Calibri"/>
              </a:rPr>
              <a:t>личного смысла </a:t>
            </a:r>
            <a:r>
              <a:rPr lang="ru-RU" sz="3200" dirty="0">
                <a:latin typeface="Times New Roman"/>
                <a:ea typeface="Calibri"/>
              </a:rPr>
              <a:t>каждому слову, которым оперирует ученик при обучении. </a:t>
            </a:r>
            <a:endParaRPr lang="ru-RU" sz="3200" dirty="0" smtClean="0"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«Обучение – это общение всех со всеми», – говорил Дьяченко. Именно при таком обучении, организованном через диалоги: учителя с каждым учеником, а не с классом, учеников друг с другом, и происходит возникновение личных смыслов.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sz="3200" b="1" i="1" dirty="0"/>
          </a:p>
        </p:txBody>
      </p:sp>
      <p:pic>
        <p:nvPicPr>
          <p:cNvPr id="1027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188641"/>
            <a:ext cx="1230783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51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7116085" cy="1039427"/>
          </a:xfrm>
        </p:spPr>
        <p:txBody>
          <a:bodyPr>
            <a:noAutofit/>
          </a:bodyPr>
          <a:lstStyle/>
          <a:p>
            <a:r>
              <a:rPr lang="ru-RU" sz="32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Диалоги позволяют управлять личными смыслами</a:t>
            </a:r>
            <a:endParaRPr lang="ru-RU" sz="3200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52600"/>
            <a:ext cx="8686800" cy="5105400"/>
          </a:xfrm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/>
                <a:ea typeface="Calibri"/>
                <a:cs typeface="Times New Roman"/>
              </a:rPr>
              <a:t>Проговаривая вслух, проверяя друг друга, задавая вопросы и обсуждая, каждый ребёнок получает возможность услышать себя самого и другого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 Перевод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своих представлений и действий в речь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 открывает возможность осознания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того, что есть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внутри, а затем и обобщения.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Диалог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с ровесником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запускает течение мысли.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Вопросы и ответы, рассуждения позволяют размышлять вслух, а затем и с самим собой. Так развиваются речь и мышление, так рождается самостоятельность в обучении.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sz="3200" b="1" i="1" dirty="0"/>
          </a:p>
        </p:txBody>
      </p:sp>
      <p:pic>
        <p:nvPicPr>
          <p:cNvPr id="1027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188641"/>
            <a:ext cx="1230783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17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362701" cy="1229173"/>
          </a:xfrm>
        </p:spPr>
        <p:txBody>
          <a:bodyPr>
            <a:noAutofit/>
          </a:bodyPr>
          <a:lstStyle/>
          <a:p>
            <a: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Диалоги развивают</a:t>
            </a:r>
            <a:b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cap="none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мышление и речь</a:t>
            </a:r>
            <a:endParaRPr lang="ru-RU" sz="4000" b="1" cap="none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52600"/>
            <a:ext cx="8686800" cy="5105400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Примеры установок: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Прокомментируй товарищу ход анализа задания и решения, попроси его повторить.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Обсудите вместе по моим вопросам.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Проговори  Коле (или другому).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Проверьте друг друга.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Обсудите схему или составьте и расскажите по ней по очереди.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Повторите по плану.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Посмотрите с остановками и ответьте на вопросы…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sz="3200" b="1" i="1" dirty="0"/>
          </a:p>
        </p:txBody>
      </p:sp>
      <p:pic>
        <p:nvPicPr>
          <p:cNvPr id="1027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188641"/>
            <a:ext cx="1230783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77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364312"/>
            <a:ext cx="8260672" cy="11521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Вернемся к точке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бифуркации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Наше предназначение сегодня – обеспечить самостоятельность школьников. Не удаленную и обособленную гаджетом, а настоящую – через общение со сверстниками.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Настоящее,  где живет мышление и созревание - это не группа в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вайбере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(там только брызги впечатлений и сиюминутного!)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мышление и 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живут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непосредственном (направляемым умным педагогом) общении друг с другом, каждый с каждым, в парах сменного состава.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_data\_litvinskaya\Рабочий стол\КС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64311"/>
            <a:ext cx="1032647" cy="115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12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Здоровья и творчества!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04056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ru-RU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114300" indent="0" algn="ctr">
              <a:buNone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Литвинская Ирина Геннадьевна, 89131888641</a:t>
            </a:r>
          </a:p>
          <a:p>
            <a:pPr marL="114300" indent="0" algn="ctr">
              <a:buNone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hlinkClick r:id="rId2"/>
              </a:rPr>
              <a:t>litvinskaya@kipk.ru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endParaRPr lang="ru-RU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114300" indent="0" algn="ctr">
              <a:buNone/>
            </a:pPr>
            <a:endParaRPr lang="ru-RU" sz="4400" dirty="0" smtClean="0">
              <a:latin typeface="Times New Roman"/>
              <a:ea typeface="Times New Roman"/>
            </a:endParaRP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Picture 2" descr="C:\_data\_litvinskaya\Рабочий стол\сотрудничество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77494"/>
            <a:ext cx="1080120" cy="99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694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304</TotalTime>
  <Words>434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Шаг из настоящего в будущее  </vt:lpstr>
      <vt:lpstr>Точка бифуркации  школьного образования</vt:lpstr>
      <vt:lpstr>Допонимание</vt:lpstr>
      <vt:lpstr>Личный смысл обретается с другим</vt:lpstr>
      <vt:lpstr>Диалоги позволяют управлять личными смыслами</vt:lpstr>
      <vt:lpstr>Диалоги развивают  мышление и речь</vt:lpstr>
      <vt:lpstr>Вернемся к точке  бифуркации</vt:lpstr>
      <vt:lpstr>Здоровья и творчества!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школьной образовательной среды на основе сотрудничества детей и взрослых</dc:title>
  <dc:creator>litvinskaya</dc:creator>
  <cp:lastModifiedBy>litvinskaya</cp:lastModifiedBy>
  <cp:revision>7</cp:revision>
  <dcterms:created xsi:type="dcterms:W3CDTF">2016-04-06T01:25:44Z</dcterms:created>
  <dcterms:modified xsi:type="dcterms:W3CDTF">2020-03-20T10:15:00Z</dcterms:modified>
</cp:coreProperties>
</file>