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3" r:id="rId4"/>
    <p:sldId id="257" r:id="rId5"/>
    <p:sldId id="271" r:id="rId6"/>
    <p:sldId id="270" r:id="rId7"/>
    <p:sldId id="258" r:id="rId8"/>
    <p:sldId id="259" r:id="rId9"/>
    <p:sldId id="260" r:id="rId10"/>
    <p:sldId id="261" r:id="rId11"/>
    <p:sldId id="274" r:id="rId12"/>
    <p:sldId id="27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A3120-29D8-4731-BF48-CBE8D4160C72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09C12-1DCE-4AB8-A8C9-07B8405594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647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AC02-F993-41BE-B69E-8EF043232539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0D464-444D-4936-BD44-B4D1D8836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55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4644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«Организационно-управленческие решения, направленные на повышение качества образования, при объединении школ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941168"/>
            <a:ext cx="7772400" cy="119970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98902" y="5949280"/>
            <a:ext cx="3944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Семенова Лидия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Павловна,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МОУ СОШ №2 г. Ярославль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внедрить  новые каналы обратной связи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виде систем мониторинга, самооценки и самоанализа, обеспечивающих информационную интеграцию как внутри коллектива, так и с социальными партнёрами;    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снять настороженность и страх родительской общественности и педколлектива в вопросе объединения школ, сделав их союзниками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 возможно через стратегию «малых позитивных шагов» и их активную пропаганду: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усовершенствовать материально-техническую базу школы (замена дверей, оконных блоков, школьной мебели, компьютерной техники и т.д.)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«обновить», усилить  состав членов педагогического коллектива;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провести работу по повышению уровня квалификации учителей, включив их в систему ВФО;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стабилизировать и увеличить контингент учащихся.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ровень подготовки кадров;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уровень мотивации учащихся школы;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противодействие части педагогов и родителей.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Проблемы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4882547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Показатели реализации  муниципального задания выросли;</a:t>
            </a:r>
          </a:p>
          <a:p>
            <a:pPr lvl="0" algn="just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Сформирована единая модель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структурно-функциональной схемы управления школой (матричная структура);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Функционирует единая  локальная сеть;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Произошла информационная интеграция внутри коллектива  (электронный дневник, электронный журнал, общая папка доступа для учителей).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Разработаны единые критерии оценки деятельности аппарата управления;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внутрифирменного обучения включает педагогов всей школы,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 качестве преподавателей и ведущих мастерские;</a:t>
            </a:r>
          </a:p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объединённой школы.</a:t>
            </a:r>
          </a:p>
          <a:p>
            <a:pPr lvl="0" algn="just">
              <a:lnSpc>
                <a:spcPct val="220000"/>
              </a:lnSpc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Оставшиеся проблемы и «подводные камни»…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0" dirty="0" smtClean="0">
                <a:effectLst/>
              </a:rPr>
              <a:t>Что получилось за эти годы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Наш адрес: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90600" y="2850998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latin typeface="Arial" charset="0"/>
              </a:rPr>
              <a:t>МОУ </a:t>
            </a:r>
            <a:r>
              <a:rPr lang="ru-RU" sz="2400" dirty="0" smtClean="0">
                <a:latin typeface="Arial" charset="0"/>
              </a:rPr>
              <a:t>СШ </a:t>
            </a:r>
            <a:r>
              <a:rPr lang="ru-RU" sz="2400" dirty="0">
                <a:latin typeface="Arial" charset="0"/>
              </a:rPr>
              <a:t>№ 2 Ярославль</a:t>
            </a:r>
          </a:p>
          <a:p>
            <a:pPr algn="ctr"/>
            <a:r>
              <a:rPr lang="ru-RU" sz="2400" dirty="0">
                <a:latin typeface="Arial" charset="0"/>
              </a:rPr>
              <a:t>150051, Ярославль, </a:t>
            </a:r>
            <a:r>
              <a:rPr lang="ru-RU" sz="2400" dirty="0" err="1">
                <a:latin typeface="Arial" charset="0"/>
              </a:rPr>
              <a:t>пр-кт</a:t>
            </a:r>
            <a:r>
              <a:rPr lang="ru-RU" sz="2400" dirty="0">
                <a:latin typeface="Arial" charset="0"/>
              </a:rPr>
              <a:t> Авиаторов, 84</a:t>
            </a:r>
          </a:p>
          <a:p>
            <a:pPr algn="ctr"/>
            <a:r>
              <a:rPr lang="ru-RU" sz="2400" dirty="0">
                <a:latin typeface="Arial" charset="0"/>
              </a:rPr>
              <a:t>74-03-04</a:t>
            </a:r>
            <a:endParaRPr lang="en-US" sz="2400" dirty="0">
              <a:latin typeface="Arial" charset="0"/>
            </a:endParaRPr>
          </a:p>
          <a:p>
            <a:pPr algn="ctr"/>
            <a:r>
              <a:rPr lang="en-US" sz="2400" dirty="0" err="1">
                <a:latin typeface="Arial" charset="0"/>
              </a:rPr>
              <a:t>yarsch</a:t>
            </a:r>
            <a:r>
              <a:rPr lang="ru-RU" sz="2400" dirty="0">
                <a:latin typeface="Arial" charset="0"/>
              </a:rPr>
              <a:t>002@</a:t>
            </a:r>
            <a:r>
              <a:rPr lang="en-US" sz="2400" dirty="0" err="1" smtClean="0">
                <a:latin typeface="Arial" charset="0"/>
              </a:rPr>
              <a:t>yandex</a:t>
            </a:r>
            <a:r>
              <a:rPr lang="ru-RU" sz="2400" dirty="0">
                <a:latin typeface="Arial" charset="0"/>
              </a:rPr>
              <a:t>. </a:t>
            </a:r>
            <a:r>
              <a:rPr lang="en-US" sz="2400" dirty="0" err="1">
                <a:latin typeface="Arial" charset="0"/>
              </a:rPr>
              <a:t>ru</a:t>
            </a:r>
            <a:r>
              <a:rPr lang="ru-RU" sz="240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Управление качеством образования – это планомерно осуществляемая система стратегических и оперативных действий направленная на обеспечение улучшения, контроль и оценку качества образования.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Управленческое решение – объединение школ 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(СШ №2 и СШ №19) произошло в феврале 2013 г. как вариант присоединения слабой школы к школе с сильной управленческой командой и стабильными результатами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создается единое юридическое лицо, имеющее полную свободу  в перераспределении «внутренних»  материально-технических и кадровых ресурсов в соответствии с выбранной стратегией, программой развития, планом финансово-хозяйственной деятельности;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муниципальное задание формируется для школы в целом, что позволяет администрации распределить его  структурным подразделениям, значительно повысить гибкость решения вопросов выполнения заданий;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объединение позволяет легко транслировать опыт успешной управленческой команды, способствует распространению образовательных практик и улучшению качества образования.</a:t>
            </a:r>
          </a:p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 стимулирования как системы новых ориентиров деятельности и повседневного поведения сотрудников;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стили отношений по вертикали и горизонтали;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«новым» сотрудникам;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статуса должностей и личностей;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унификация базовых и регламентирующих документов;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критериев для оценки деятельности аппарата управления с учетом стратегии объединения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Стратегия деятельности администрации включает набор изменений: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latin typeface="Constantia" pitchFamily="18" charset="0"/>
              </a:rPr>
              <a:t>Матричная структура управления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928688"/>
          <a:ext cx="8358247" cy="3818687"/>
        </p:xfrm>
        <a:graphic>
          <a:graphicData uri="http://schemas.openxmlformats.org/drawingml/2006/table">
            <a:tbl>
              <a:tblPr/>
              <a:tblGrid>
                <a:gridCol w="2643206"/>
                <a:gridCol w="1928826"/>
                <a:gridCol w="1928826"/>
                <a:gridCol w="1857389"/>
              </a:tblGrid>
              <a:tr h="1558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Функционирование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(программный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менеджер)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Линейный менеджер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базового звена 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Линейный менеджер 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среднего звена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6-7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8-9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Линейный менеджер 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старшего звена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10-11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Внедрение ФГОС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Одаренные дети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Здоровье </a:t>
                      </a:r>
                      <a:endParaRPr lang="ru-RU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Духовно-нравственное воспитание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персонала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7950" y="5013325"/>
            <a:ext cx="8858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dirty="0">
                <a:latin typeface="Constantia" pitchFamily="18" charset="0"/>
              </a:rPr>
              <a:t>Это матричная структура кроме жесткого «каркаса» в виде вертикальных «скрепов» линейного функционирования, </a:t>
            </a:r>
            <a:r>
              <a:rPr lang="ru-RU" sz="2400" dirty="0" smtClean="0">
                <a:latin typeface="Constantia" pitchFamily="18" charset="0"/>
              </a:rPr>
              <a:t>                  </a:t>
            </a:r>
          </a:p>
          <a:p>
            <a:pPr algn="just"/>
            <a:r>
              <a:rPr lang="ru-RU" sz="2400" dirty="0" smtClean="0">
                <a:latin typeface="Constantia" pitchFamily="18" charset="0"/>
              </a:rPr>
              <a:t>                     имеет </a:t>
            </a:r>
            <a:r>
              <a:rPr lang="ru-RU" sz="2400" dirty="0">
                <a:latin typeface="Constantia" pitchFamily="18" charset="0"/>
              </a:rPr>
              <a:t>горизонтальные,  сквозные связи по </a:t>
            </a:r>
            <a:endParaRPr lang="ru-RU" sz="2400" dirty="0" smtClean="0">
              <a:latin typeface="Constantia" pitchFamily="18" charset="0"/>
            </a:endParaRPr>
          </a:p>
          <a:p>
            <a:pPr algn="just"/>
            <a:r>
              <a:rPr lang="ru-RU" sz="2400" dirty="0" smtClean="0">
                <a:latin typeface="Constantia" pitchFamily="18" charset="0"/>
              </a:rPr>
              <a:t>                                            программируемой </a:t>
            </a:r>
            <a:r>
              <a:rPr lang="ru-RU" sz="2400" dirty="0">
                <a:latin typeface="Constantia" pitchFamily="18" charset="0"/>
              </a:rPr>
              <a:t>деятельности</a:t>
            </a:r>
          </a:p>
        </p:txBody>
      </p:sp>
    </p:spTree>
  </p:cSld>
  <p:clrMapOvr>
    <a:masterClrMapping/>
  </p:clrMapOvr>
  <p:transition spd="med" advTm="20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произошло слияние двух разных «по духу» педагогических коллективов: в одном случае – это коллектив организации, работающей в режиме развития; во втором – это «увядающее» функционирование школы, показывающей стабильно низкие образовательные результаты.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было провести работу,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прежде всего с педагогическими коллективами школ, чтобы убедить их в необходимости данного процесса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кропотливую работу пришлось провести с коллективами присоединяемой школы (педагоги, родители), чтобы снять паническое настроение и доказать что присоединение пойдет им и их детям только на пользу</a:t>
            </a:r>
          </a:p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      </a:t>
            </a:r>
            <a:br>
              <a:rPr lang="ru-RU" b="1" dirty="0" smtClean="0"/>
            </a:br>
            <a:r>
              <a:rPr lang="ru-RU" sz="3100" b="0" dirty="0" smtClean="0">
                <a:effectLst/>
              </a:rPr>
              <a:t>Ключевые организационно-управленческие решения</a:t>
            </a:r>
            <a:endParaRPr lang="ru-RU" sz="3100" b="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было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перестроить  структуру управления таким образом, чтобы присоединяемая школа, несмотря на её территориальную удаленность, стала управляемой,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для этого: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-ввести на первый год должность «управляющего» (из числа заместителей);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-сформировать «мини-педсовет», в который вошли учителя обеих школ, и прописать план его работы;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создать родительскую «организацию», где председателем стал член Управляющего совета базовой школы;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инвентаризацию» элементов «законодательного» порядка: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документации, норм и правил;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рассмотреть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использования элементов государственно-общественного  управления школой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-расширение состава управляющего совета школы;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-увеличение числа   социальных партнёров;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-необходимость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-деятельности (работы с социумом школы);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провести «фоновый» замер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оргкультуры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коллективов обеих школ для последующего анализа  и принятия управленческих решений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716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Constantia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       «Организационно-управленческие решения, направленные на повышение качества образования, при объединении школ»  </vt:lpstr>
      <vt:lpstr>Презентация PowerPoint</vt:lpstr>
      <vt:lpstr>Презентация PowerPoint</vt:lpstr>
      <vt:lpstr> Актуальность</vt:lpstr>
      <vt:lpstr>   Стратегия деятельности администрации включает набор изменений:    </vt:lpstr>
      <vt:lpstr>Презентация PowerPoint</vt:lpstr>
      <vt:lpstr>        Ключевые организационно-управленческие решения</vt:lpstr>
      <vt:lpstr>Презентация PowerPoint</vt:lpstr>
      <vt:lpstr>Презентация PowerPoint</vt:lpstr>
      <vt:lpstr>Презентация PowerPoint</vt:lpstr>
      <vt:lpstr>Проблемы</vt:lpstr>
      <vt:lpstr>  Что получилось за эти годы   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«Объединение двух образовательных учреждений: проблемы управления и пути их решения»</dc:title>
  <dc:creator>Загрузина Т.Ю.</dc:creator>
  <cp:lastModifiedBy>Ольга</cp:lastModifiedBy>
  <cp:revision>88</cp:revision>
  <dcterms:created xsi:type="dcterms:W3CDTF">2013-06-14T06:29:12Z</dcterms:created>
  <dcterms:modified xsi:type="dcterms:W3CDTF">2020-03-24T06:05:05Z</dcterms:modified>
</cp:coreProperties>
</file>