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4"/>
  </p:sldMasterIdLst>
  <p:notesMasterIdLst>
    <p:notesMasterId r:id="rId55"/>
  </p:notesMasterIdLst>
  <p:handoutMasterIdLst>
    <p:handoutMasterId r:id="rId56"/>
  </p:handoutMasterIdLst>
  <p:sldIdLst>
    <p:sldId id="805" r:id="rId5"/>
    <p:sldId id="723" r:id="rId6"/>
    <p:sldId id="761" r:id="rId7"/>
    <p:sldId id="762" r:id="rId8"/>
    <p:sldId id="750" r:id="rId9"/>
    <p:sldId id="779" r:id="rId10"/>
    <p:sldId id="780" r:id="rId11"/>
    <p:sldId id="781" r:id="rId12"/>
    <p:sldId id="767" r:id="rId13"/>
    <p:sldId id="771" r:id="rId14"/>
    <p:sldId id="787" r:id="rId15"/>
    <p:sldId id="788" r:id="rId16"/>
    <p:sldId id="789" r:id="rId17"/>
    <p:sldId id="766" r:id="rId18"/>
    <p:sldId id="786" r:id="rId19"/>
    <p:sldId id="806" r:id="rId20"/>
    <p:sldId id="765" r:id="rId21"/>
    <p:sldId id="760" r:id="rId22"/>
    <p:sldId id="763" r:id="rId23"/>
    <p:sldId id="768" r:id="rId24"/>
    <p:sldId id="772" r:id="rId25"/>
    <p:sldId id="777" r:id="rId26"/>
    <p:sldId id="807" r:id="rId27"/>
    <p:sldId id="785" r:id="rId28"/>
    <p:sldId id="776" r:id="rId29"/>
    <p:sldId id="778" r:id="rId30"/>
    <p:sldId id="782" r:id="rId31"/>
    <p:sldId id="769" r:id="rId32"/>
    <p:sldId id="783" r:id="rId33"/>
    <p:sldId id="784" r:id="rId34"/>
    <p:sldId id="775" r:id="rId35"/>
    <p:sldId id="774" r:id="rId36"/>
    <p:sldId id="770" r:id="rId37"/>
    <p:sldId id="813" r:id="rId38"/>
    <p:sldId id="791" r:id="rId39"/>
    <p:sldId id="764" r:id="rId40"/>
    <p:sldId id="759" r:id="rId41"/>
    <p:sldId id="794" r:id="rId42"/>
    <p:sldId id="795" r:id="rId43"/>
    <p:sldId id="796" r:id="rId44"/>
    <p:sldId id="792" r:id="rId45"/>
    <p:sldId id="799" r:id="rId46"/>
    <p:sldId id="800" r:id="rId47"/>
    <p:sldId id="801" r:id="rId48"/>
    <p:sldId id="802" r:id="rId49"/>
    <p:sldId id="803" r:id="rId50"/>
    <p:sldId id="804" r:id="rId51"/>
    <p:sldId id="793" r:id="rId52"/>
    <p:sldId id="790" r:id="rId53"/>
    <p:sldId id="753" r:id="rId54"/>
  </p:sldIdLst>
  <p:sldSz cx="9144000" cy="5143500" type="screen16x9"/>
  <p:notesSz cx="6761163" cy="9942513"/>
  <p:custDataLst>
    <p:tags r:id="rId5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435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870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305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7406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7175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610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760461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4812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CEBE97-3F1A-400F-8376-CF863E6AC9B0}">
          <p14:sldIdLst>
            <p14:sldId id="805"/>
            <p14:sldId id="723"/>
            <p14:sldId id="761"/>
            <p14:sldId id="762"/>
          </p14:sldIdLst>
        </p14:section>
        <p14:section name="Раздел без заголовка" id="{F8806998-372D-416D-9708-4800AB382FE1}">
          <p14:sldIdLst>
            <p14:sldId id="750"/>
            <p14:sldId id="779"/>
            <p14:sldId id="780"/>
            <p14:sldId id="781"/>
            <p14:sldId id="767"/>
            <p14:sldId id="771"/>
            <p14:sldId id="787"/>
            <p14:sldId id="788"/>
            <p14:sldId id="789"/>
            <p14:sldId id="766"/>
            <p14:sldId id="786"/>
            <p14:sldId id="806"/>
            <p14:sldId id="765"/>
            <p14:sldId id="760"/>
            <p14:sldId id="763"/>
            <p14:sldId id="768"/>
            <p14:sldId id="772"/>
            <p14:sldId id="777"/>
            <p14:sldId id="807"/>
            <p14:sldId id="785"/>
            <p14:sldId id="776"/>
            <p14:sldId id="778"/>
            <p14:sldId id="782"/>
            <p14:sldId id="769"/>
            <p14:sldId id="783"/>
            <p14:sldId id="784"/>
            <p14:sldId id="775"/>
            <p14:sldId id="774"/>
            <p14:sldId id="770"/>
            <p14:sldId id="813"/>
            <p14:sldId id="791"/>
            <p14:sldId id="764"/>
            <p14:sldId id="759"/>
            <p14:sldId id="794"/>
            <p14:sldId id="795"/>
            <p14:sldId id="796"/>
            <p14:sldId id="792"/>
            <p14:sldId id="799"/>
            <p14:sldId id="800"/>
            <p14:sldId id="801"/>
            <p14:sldId id="802"/>
            <p14:sldId id="803"/>
            <p14:sldId id="804"/>
            <p14:sldId id="793"/>
            <p14:sldId id="790"/>
            <p14:sldId id="7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64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1519">
          <p15:clr>
            <a:srgbClr val="A4A3A4"/>
          </p15:clr>
        </p15:guide>
        <p15:guide id="4" orient="horz" pos="1176">
          <p15:clr>
            <a:srgbClr val="A4A3A4"/>
          </p15:clr>
        </p15:guide>
        <p15:guide id="5" orient="horz" pos="114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итров Иван" initials="Х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53808B"/>
    <a:srgbClr val="B5CD8F"/>
    <a:srgbClr val="55829D"/>
    <a:srgbClr val="5A9485"/>
    <a:srgbClr val="6B8537"/>
    <a:srgbClr val="5C928F"/>
    <a:srgbClr val="598295"/>
    <a:srgbClr val="0F4E06"/>
    <a:srgbClr val="16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8224" autoAdjust="0"/>
  </p:normalViewPr>
  <p:slideViewPr>
    <p:cSldViewPr snapToGrid="0">
      <p:cViewPr varScale="1">
        <p:scale>
          <a:sx n="146" d="100"/>
          <a:sy n="146" d="100"/>
        </p:scale>
        <p:origin x="792" y="126"/>
      </p:cViewPr>
      <p:guideLst>
        <p:guide orient="horz" pos="1564"/>
        <p:guide pos="3062"/>
        <p:guide orient="horz" pos="1519"/>
        <p:guide orient="horz" pos="1176"/>
        <p:guide orient="horz" pos="1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gs" Target="tags/tag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47365A-8293-4B12-99DF-AFFC10CAF6C9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410D-BD23-4EAE-9D8B-5D195CFF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C6C29-B573-4FFB-8B8B-3CB1F0FAEB6E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4" tIns="46518" rIns="93034" bIns="465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5155" y="4723462"/>
            <a:ext cx="5410869" cy="44732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F3FD3-3BBE-47D0-8998-C4A0EE1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3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87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30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740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944B-E04E-48C9-B83C-6E58FC852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75A7-AE15-403E-8097-5663A8A9A8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A2E-FBC4-40C1-A3CD-7A3AD84FC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5F28-F84C-4EB8-9AB7-BFF236670C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9FE-595F-4EF8-B698-286D707EA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75CD5-CE60-40FB-B485-FF00057082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49FA-E064-4AFE-A8CF-00310002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F3E-BD4C-4030-8F1E-51A8F5A45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5315-E6AB-4B7D-A47F-8BEA61C6A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8B9-2FDC-4633-837C-A8430F7CDF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8F1-8992-4C19-B012-A6C4849DF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AFCF7-436C-4712-AEA3-D4EC63EDB3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288-D8AE-43F6-A8A9-3200BDED5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EAF3-159E-4290-9E82-DFA6264FA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7E-BBEF-42A8-B21B-57D281A1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37-64E8-4384-909B-5470DBFB2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A852-9AB6-441E-9B8E-D7521EF7F8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ACC3-B1C5-4412-8541-3B2493E41A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4A1-E0E1-49D0-BEA7-254605B0B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870" tIns="39435" rIns="78870" bIns="39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58"/>
            <a:ext cx="8229600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933A-6B35-4394-B2EC-CACC2A254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F2FFA-F616-4108-88D1-5E6D2BB45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ctr" defTabSz="7887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64" indent="-295764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21" indent="-246470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79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3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58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library.ru/title_about.asp?id=54083" TargetMode="Externa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yazam2019@mail.r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zS7Vk1gvV3xN867u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vk.com/club1946687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mgtp.by/wp-content/uploads/2019/05/k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344" y="1084522"/>
            <a:ext cx="8232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5299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pic>
        <p:nvPicPr>
          <p:cNvPr id="55298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6725"/>
            <a:ext cx="9525" cy="9525"/>
          </a:xfrm>
          <a:prstGeom prst="rect">
            <a:avLst/>
          </a:prstGeom>
          <a:noFill/>
        </p:spPr>
      </p:pic>
      <p:pic>
        <p:nvPicPr>
          <p:cNvPr id="55297" name="Рисунок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6250"/>
            <a:ext cx="9525" cy="9525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3284" y="1303326"/>
            <a:ext cx="8314661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Конкурс направлен 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lvl="0" algn="just" fontAlgn="auto" hangingPunct="1"/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создание условий для модернизации технологий и содержания обучения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в региональной системе образования с учетом возможностей ШИБЦ для разных категорий обучающихся;</a:t>
            </a:r>
            <a:r>
              <a:rPr lang="ru-RU" sz="1600" dirty="0" smtClean="0">
                <a:latin typeface="+mj-lt"/>
              </a:rPr>
              <a:t> создание условий для модернизации технологий и содержания обучения в региональной системе образования с учетом возможностей ШИБЦ для разных категорий обучающихся;</a:t>
            </a:r>
          </a:p>
          <a:p>
            <a:pPr lvl="0" algn="just" fontAlgn="auto" hangingPunct="1"/>
            <a:r>
              <a:rPr lang="ru-RU" sz="1600" dirty="0" smtClean="0">
                <a:latin typeface="+mj-lt"/>
              </a:rPr>
              <a:t>- </a:t>
            </a:r>
            <a:r>
              <a:rPr lang="ru-RU" sz="1600" b="1" dirty="0" smtClean="0">
                <a:latin typeface="+mj-lt"/>
              </a:rPr>
              <a:t>выявление и распространение эффективных практик реализации концепций </a:t>
            </a:r>
            <a:r>
              <a:rPr lang="ru-RU" sz="1600" dirty="0" smtClean="0">
                <a:latin typeface="+mj-lt"/>
              </a:rPr>
              <a:t>преподавания учебных предметов (предметных областей) в образовательных организациях Ярославской области;</a:t>
            </a:r>
          </a:p>
          <a:p>
            <a:pPr lvl="0" algn="just" fontAlgn="auto" hangingPunct="1"/>
            <a:r>
              <a:rPr lang="ru-RU" sz="1600" dirty="0" smtClean="0">
                <a:latin typeface="+mj-lt"/>
              </a:rPr>
              <a:t>- </a:t>
            </a:r>
            <a:r>
              <a:rPr lang="ru-RU" sz="1600" b="1" dirty="0" smtClean="0">
                <a:latin typeface="+mj-lt"/>
              </a:rPr>
              <a:t>сопровождение процессов разработки и внедрения эффективных практик </a:t>
            </a:r>
            <a:r>
              <a:rPr lang="ru-RU" sz="1600" dirty="0" smtClean="0">
                <a:latin typeface="+mj-lt"/>
              </a:rPr>
              <a:t>внутрифирменного (в рамках образовательной организации) повышения квалификации управленческих и педагогических работников по вопросам реализации основных общеобразовательных программ с учетом ФГОС и концепций преподавания учебных предметов (предметных областей).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208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874" y="1350336"/>
            <a:ext cx="8232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5299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pic>
        <p:nvPicPr>
          <p:cNvPr id="55298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6725"/>
            <a:ext cx="9525" cy="9525"/>
          </a:xfrm>
          <a:prstGeom prst="rect">
            <a:avLst/>
          </a:prstGeom>
          <a:noFill/>
        </p:spPr>
      </p:pic>
      <p:pic>
        <p:nvPicPr>
          <p:cNvPr id="55297" name="Рисунок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6250"/>
            <a:ext cx="9525" cy="9525"/>
          </a:xfrm>
          <a:prstGeom prst="rect">
            <a:avLst/>
          </a:prstGeom>
          <a:noFill/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33917" y="1105786"/>
            <a:ext cx="86549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Образовательная организация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- организация, осуществляющая образовательную деятельность, т.е.  реализующая одну или несколько образовательных программ.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Общеобразовательная организация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образовательная организация, осуществляющая в качестве основной цели ее деятельности образовательную деятельность по образовательным программам начального общего, основного общего и (или) среднего общего образования.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Данный конкурс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проводится для государственных и муниципальных общеобразовательных организаций и муниципальных методических служб.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93403" y="1180213"/>
            <a:ext cx="824023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Концепции преподавания учебных предметов (предметных областей)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перечень новых (обновленных) принципов отбора предметного содержания в условиях введения ФГОС общего образования с целью обновления содержания и методики преподавания отдельных учебных предметов, проектируемых и частично утвержденных на федеральном уровне.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304799" y="356241"/>
            <a:ext cx="8637183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онцепции преподавания учебных предметов (предметных областей)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в отношении которых объявлен данный региональный конкурс: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Концепция преподавания учебного предмета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«Обществознание»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Концепция преподавания учебного предмета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«География».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Концепция преподавания учебного предмета«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Основы безопасности жизнедеятельности»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Концепция преподавания учебного предмета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«Физическая культура»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Концепция преподавания учебной области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Искусство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Концепция преподавания учебной области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Технология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0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67832" y="1116418"/>
            <a:ext cx="833592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(ФГОС)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– это совокупность требований, обязательных при реализации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 образовательными учреждениями, имеющими государственную аккредитацию.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Материалы, представленные на Конкурс, должны однозначно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соответствовать всем требованиям ФГОС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 требованиями и нормами ФГОС конкурсанты могут познакомиться по соответствующим ссылкам в </a:t>
            </a: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документе «Методические рекомендации»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329" y="0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851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651" y="1127050"/>
            <a:ext cx="87718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ru-RU" sz="1800" dirty="0" smtClean="0">
              <a:solidFill>
                <a:srgbClr val="C00000"/>
              </a:solidFill>
            </a:endParaRPr>
          </a:p>
          <a:p>
            <a:pPr hangingPunct="0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87079" y="1222745"/>
            <a:ext cx="847414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Педагогическая практика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планомерная и целенаправленная профессиональная педагогическая деятельность, позволяющая педагогу приобретать и накапливать соответствующий опыт. 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Деятельность (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включая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образовательную)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это воздействие на окружающий мир, общество и отдельных людей, с целью их изменения.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Практика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один из способов практической деятельности, в процессе которой осваиваются и используются конкретные знания, способы и приемы деятельности.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 ходе данного Конкурса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оценивается педагогическая практика, реализуемая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не отдельным педагогом, 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педагогическим коллективом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 условиях образовательной организации.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gubschool1.3dn.ru/12345/youlkaaa/dostizhenija_shko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0300"/>
            <a:ext cx="3535503" cy="3953200"/>
          </a:xfrm>
          <a:prstGeom prst="rect">
            <a:avLst/>
          </a:prstGeom>
          <a:noFill/>
        </p:spPr>
      </p:pic>
      <p:pic>
        <p:nvPicPr>
          <p:cNvPr id="117766" name="Picture 6" descr="https://img2.freepng.ru/20180323/rew/kisspng-trophy-award-competition-cup-medal-golden-cup-5ab5a5db626059.7354739815218539154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015" y="1291746"/>
            <a:ext cx="3462364" cy="2769892"/>
          </a:xfrm>
          <a:prstGeom prst="rect">
            <a:avLst/>
          </a:prstGeom>
          <a:noFill/>
        </p:spPr>
      </p:pic>
      <p:pic>
        <p:nvPicPr>
          <p:cNvPr id="117764" name="Picture 4" descr="https://im0-tub-ru.yandex.net/i?id=23c9367019fe1c7a6cf94e28fa431019-sr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4626" y="1327826"/>
            <a:ext cx="3289374" cy="3815674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85062"/>
            <a:ext cx="87343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 hangingPunct="1"/>
            <a:r>
              <a:rPr lang="ru-RU" sz="2800" b="1" dirty="0" smtClean="0">
                <a:latin typeface="+mj-lt"/>
              </a:rPr>
              <a:t>Лучшая практика </a:t>
            </a:r>
            <a:r>
              <a:rPr lang="ru-RU" sz="2800" dirty="0" smtClean="0">
                <a:latin typeface="+mj-lt"/>
              </a:rPr>
              <a:t>– это оформленный опыт управленческой и/или педагогической деятельности, обеспечивающий:</a:t>
            </a:r>
          </a:p>
          <a:p>
            <a:pPr lvl="1" algn="just" fontAlgn="auto" hangingPunct="1">
              <a:buFontTx/>
              <a:buChar char="-"/>
            </a:pPr>
            <a:r>
              <a:rPr lang="ru-RU" sz="2800" dirty="0" smtClean="0">
                <a:latin typeface="+mj-lt"/>
              </a:rPr>
              <a:t> развитие образовательных организаций Ярославской области и региональной системы образования в целом; </a:t>
            </a:r>
          </a:p>
          <a:p>
            <a:pPr lvl="1" algn="just" fontAlgn="auto" hangingPunct="1">
              <a:buFontTx/>
              <a:buChar char="-"/>
            </a:pPr>
            <a:r>
              <a:rPr lang="ru-RU" sz="2800" dirty="0" smtClean="0">
                <a:latin typeface="+mj-lt"/>
              </a:rPr>
              <a:t> положительную динамику образовательных результатов и эффективность управленческих результатов.</a:t>
            </a: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2772" y="1360967"/>
            <a:ext cx="8420986" cy="31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Описание лучших региональных практик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это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систематизированное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структурированное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представление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лучшего методического опыта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 учетом требований ФГОС и Концепций, реализуемых в условиях конкретных образовательных организаций, действующих на территории Ярославской области.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0874" y="1265274"/>
            <a:ext cx="855920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Эффективность деятельности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Эффективная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деятельность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наибольший результат при наименьших затратах.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+mn-lt"/>
                <a:cs typeface="Times New Roman" pitchFamily="18" charset="0"/>
              </a:rPr>
              <a:t>Затраты</a:t>
            </a:r>
            <a:r>
              <a:rPr lang="ru-RU" sz="2800" dirty="0" smtClean="0">
                <a:latin typeface="+mn-lt"/>
                <a:cs typeface="Times New Roman" pitchFamily="18" charset="0"/>
              </a:rPr>
              <a:t> – все виды ресурсов образовательной организации.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imes New Roman" pitchFamily="18" charset="0"/>
              </a:rPr>
              <a:t>Результаты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+mn-lt"/>
                <a:cs typeface="Times New Roman" pitchFamily="18" charset="0"/>
              </a:rPr>
              <a:t> – модернизация технологий и содержания образования.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386" y="1281114"/>
            <a:ext cx="8612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Конкурс </a:t>
            </a:r>
            <a:r>
              <a:rPr lang="ru-RU" sz="3600" dirty="0" smtClean="0">
                <a:latin typeface="+mj-lt"/>
              </a:rPr>
              <a:t> </a:t>
            </a:r>
          </a:p>
          <a:p>
            <a:pPr algn="ctr" hangingPunct="0"/>
            <a:r>
              <a:rPr lang="ru-RU" sz="3600" dirty="0" smtClean="0">
                <a:latin typeface="+mj-lt"/>
              </a:rPr>
              <a:t>по выявлению и описанию</a:t>
            </a:r>
          </a:p>
          <a:p>
            <a:pPr algn="ctr" hangingPunct="0"/>
            <a:r>
              <a:rPr lang="ru-RU" sz="3600" dirty="0" smtClean="0">
                <a:latin typeface="+mj-lt"/>
              </a:rPr>
              <a:t> лучших практик</a:t>
            </a:r>
          </a:p>
          <a:p>
            <a:pPr algn="ctr" hangingPunct="0"/>
            <a:r>
              <a:rPr lang="ru-RU" sz="3600" dirty="0" smtClean="0">
                <a:latin typeface="+mj-lt"/>
              </a:rPr>
              <a:t>в региональной системе образования</a:t>
            </a:r>
          </a:p>
          <a:p>
            <a:pPr algn="ctr" hangingPunct="0"/>
            <a:r>
              <a:rPr lang="ru-RU" sz="3600" dirty="0" smtClean="0">
                <a:latin typeface="+mj-lt"/>
              </a:rPr>
              <a:t>2020 </a:t>
            </a:r>
            <a:endParaRPr lang="ru-RU" sz="3600" dirty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344" y="1084522"/>
            <a:ext cx="82322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hangingPunct="0"/>
            <a:r>
              <a:rPr lang="ru-RU" sz="1600" dirty="0" smtClean="0">
                <a:latin typeface="+mj-lt"/>
              </a:rPr>
              <a:t>НАПРАВЛЕНИЯ конкурса:</a:t>
            </a:r>
          </a:p>
          <a:p>
            <a:pPr marL="342900" indent="-342900" algn="just" hangingPunct="0"/>
            <a:r>
              <a:rPr lang="ru-RU" sz="1600" dirty="0" smtClean="0">
                <a:solidFill>
                  <a:srgbClr val="C00000"/>
                </a:solidFill>
                <a:latin typeface="+mj-lt"/>
              </a:rPr>
              <a:t>1.</a:t>
            </a:r>
            <a:r>
              <a:rPr lang="ru-RU" sz="1600" dirty="0" smtClean="0">
                <a:latin typeface="+mj-lt"/>
              </a:rPr>
              <a:t>Разработка и реализация основных общеобразовательных программ (начального общего образования, основного общего образования, среднего общего образования) с учетом </a:t>
            </a:r>
            <a:r>
              <a:rPr lang="ru-RU" sz="1600" b="1" dirty="0" smtClean="0">
                <a:latin typeface="+mj-lt"/>
              </a:rPr>
              <a:t>федеральных государственных образовательных стандартов общего образования </a:t>
            </a:r>
            <a:r>
              <a:rPr lang="ru-RU" sz="1600" dirty="0" smtClean="0">
                <a:latin typeface="+mj-lt"/>
              </a:rPr>
              <a:t>(ФГОС) и </a:t>
            </a:r>
            <a:r>
              <a:rPr lang="ru-RU" sz="1600" b="1" dirty="0" smtClean="0">
                <a:latin typeface="+mj-lt"/>
              </a:rPr>
              <a:t>концепций преподавания учебных предметов </a:t>
            </a:r>
            <a:r>
              <a:rPr lang="ru-RU" sz="1600" dirty="0" smtClean="0">
                <a:latin typeface="+mj-lt"/>
              </a:rPr>
              <a:t>(предметных областей).</a:t>
            </a:r>
          </a:p>
          <a:p>
            <a:pPr algn="just" hangingPunct="0"/>
            <a:r>
              <a:rPr lang="ru-RU" sz="1600" dirty="0" smtClean="0">
                <a:latin typeface="+mj-lt"/>
              </a:rPr>
              <a:t>2. Обучение детей с </a:t>
            </a:r>
            <a:r>
              <a:rPr lang="ru-RU" sz="1600" b="1" dirty="0" smtClean="0">
                <a:latin typeface="+mj-lt"/>
              </a:rPr>
              <a:t>ОВЗ.</a:t>
            </a:r>
          </a:p>
          <a:p>
            <a:pPr algn="just" hangingPunct="0"/>
            <a:r>
              <a:rPr lang="ru-RU" sz="1600" dirty="0" smtClean="0">
                <a:latin typeface="+mj-lt"/>
              </a:rPr>
              <a:t>3. Участие </a:t>
            </a:r>
            <a:r>
              <a:rPr lang="ru-RU" sz="1600" b="1" dirty="0" smtClean="0">
                <a:latin typeface="+mj-lt"/>
              </a:rPr>
              <a:t>школьных информационно-библиотечных центров </a:t>
            </a:r>
            <a:r>
              <a:rPr lang="ru-RU" sz="1600" dirty="0" smtClean="0">
                <a:latin typeface="+mj-lt"/>
              </a:rPr>
              <a:t>(ШИБЦ) в реализации основных общеобразовательных программ с учетом ФГОС и концепций преподавания учебных предметов (предметных областей).</a:t>
            </a:r>
          </a:p>
          <a:p>
            <a:pPr algn="just" hangingPunct="0"/>
            <a:r>
              <a:rPr lang="ru-RU" sz="1600" dirty="0" smtClean="0">
                <a:latin typeface="+mj-lt"/>
              </a:rPr>
              <a:t>4.</a:t>
            </a:r>
            <a:r>
              <a:rPr lang="ru-RU" sz="1600" b="1" dirty="0" smtClean="0">
                <a:latin typeface="+mj-lt"/>
              </a:rPr>
              <a:t>Интеграция общего и дополнительного образования </a:t>
            </a:r>
            <a:r>
              <a:rPr lang="ru-RU" sz="1600" dirty="0" smtClean="0">
                <a:latin typeface="+mj-lt"/>
              </a:rPr>
              <a:t>для достижения предметных, </a:t>
            </a:r>
            <a:r>
              <a:rPr lang="ru-RU" sz="1600" dirty="0" err="1" smtClean="0">
                <a:latin typeface="+mj-lt"/>
              </a:rPr>
              <a:t>метапредметных</a:t>
            </a:r>
            <a:r>
              <a:rPr lang="ru-RU" sz="1600" dirty="0" smtClean="0">
                <a:latin typeface="+mj-lt"/>
              </a:rPr>
              <a:t> и личностных результатов ФГОС с учетом концепций преподавания учебных предметов (предметных областей).</a:t>
            </a:r>
          </a:p>
          <a:p>
            <a:pPr algn="just" hangingPunct="0"/>
            <a:r>
              <a:rPr lang="ru-RU" sz="1600" dirty="0" smtClean="0">
                <a:latin typeface="+mj-lt"/>
              </a:rPr>
              <a:t>5. </a:t>
            </a:r>
            <a:r>
              <a:rPr lang="ru-RU" sz="1600" b="1" dirty="0" smtClean="0">
                <a:latin typeface="+mj-lt"/>
              </a:rPr>
              <a:t>Повышение квалификации управленческих и педагогических работников </a:t>
            </a:r>
            <a:r>
              <a:rPr lang="ru-RU" sz="1600" dirty="0" smtClean="0">
                <a:latin typeface="+mj-lt"/>
              </a:rPr>
              <a:t>по вопросам реализации основных общеобразовательных программ с учетом ФГОС и концепций преподавания учебных предметов (предметных областей).</a:t>
            </a: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344" y="1084522"/>
            <a:ext cx="8232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5299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pic>
        <p:nvPicPr>
          <p:cNvPr id="55298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6725"/>
            <a:ext cx="9525" cy="9525"/>
          </a:xfrm>
          <a:prstGeom prst="rect">
            <a:avLst/>
          </a:prstGeom>
          <a:noFill/>
        </p:spPr>
      </p:pic>
      <p:pic>
        <p:nvPicPr>
          <p:cNvPr id="55297" name="Рисунок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6250"/>
            <a:ext cx="9525" cy="9525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12652" y="1080849"/>
            <a:ext cx="8314661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208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Статус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конкурса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: официальный, региональный, ежегодный (2020, 2021, 2022).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20838" algn="l"/>
              </a:tabLst>
            </a:pPr>
            <a:r>
              <a:rPr lang="ru-RU" sz="2400" b="1" baseline="0" dirty="0" smtClean="0">
                <a:latin typeface="Arial" pitchFamily="34" charset="0"/>
                <a:cs typeface="Arial" pitchFamily="34" charset="0"/>
              </a:rPr>
              <a:t>Кто может участвовать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lvl="0" indent="450850" algn="just" eaLnBrk="0" hangingPunct="0">
              <a:buFontTx/>
              <a:buChar char="-"/>
              <a:tabLst>
                <a:tab pos="1620838" algn="l"/>
              </a:tabLst>
            </a:pPr>
            <a:r>
              <a:rPr lang="ru-RU" sz="2400" dirty="0" smtClean="0"/>
              <a:t>муниципальные общеобразовательные организации;</a:t>
            </a:r>
          </a:p>
          <a:p>
            <a:pPr lvl="0" indent="450850" algn="just" eaLnBrk="0" hangingPunct="0">
              <a:buFontTx/>
              <a:buChar char="-"/>
              <a:tabLst>
                <a:tab pos="1620838" algn="l"/>
              </a:tabLst>
            </a:pPr>
            <a:r>
              <a:rPr lang="ru-RU" sz="2400" dirty="0" smtClean="0"/>
              <a:t> государственные образовательные организации;</a:t>
            </a:r>
          </a:p>
          <a:p>
            <a:pPr lvl="0" indent="450850" algn="just" eaLnBrk="0" hangingPunct="0">
              <a:buFontTx/>
              <a:buChar char="-"/>
              <a:tabLst>
                <a:tab pos="1620838" algn="l"/>
              </a:tabLst>
            </a:pPr>
            <a:r>
              <a:rPr lang="ru-RU" sz="2400" dirty="0" smtClean="0"/>
              <a:t>муниципальные методические службы и организации/ учреждения Ярославской области, имеющие лицензию на право ведения образовательной деятельности по реализации дополнительных профессиональных программ.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344" y="1084522"/>
            <a:ext cx="8232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5299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pic>
        <p:nvPicPr>
          <p:cNvPr id="55298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6725"/>
            <a:ext cx="9525" cy="9525"/>
          </a:xfrm>
          <a:prstGeom prst="rect">
            <a:avLst/>
          </a:prstGeom>
          <a:noFill/>
        </p:spPr>
      </p:pic>
      <p:pic>
        <p:nvPicPr>
          <p:cNvPr id="55297" name="Рисунок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6250"/>
            <a:ext cx="9525" cy="9525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29046" y="1080849"/>
            <a:ext cx="876381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latin typeface="+mj-lt"/>
                <a:cs typeface="Arial" pitchFamily="34" charset="0"/>
              </a:rPr>
              <a:t>Как принять участие в Конкурсе?</a:t>
            </a:r>
          </a:p>
          <a:p>
            <a:pPr lvl="0"/>
            <a:r>
              <a:rPr lang="ru-RU" sz="2800" dirty="0" smtClean="0">
                <a:latin typeface="+mj-lt"/>
              </a:rPr>
              <a:t> 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latin typeface="+mj-lt"/>
              </a:rPr>
              <a:t>Подать заявку на участие в конкурсе. </a:t>
            </a:r>
          </a:p>
          <a:p>
            <a:pPr marL="514350" lvl="0" indent="-514350"/>
            <a:endParaRPr lang="ru-RU" sz="2800" dirty="0" smtClean="0">
              <a:latin typeface="+mj-lt"/>
            </a:endParaRPr>
          </a:p>
          <a:p>
            <a:pPr lvl="0"/>
            <a:r>
              <a:rPr lang="ru-RU" sz="2800" dirty="0" smtClean="0">
                <a:latin typeface="+mj-lt"/>
              </a:rPr>
              <a:t>2. К заявке приложить описание практики в соответствии по направлениям конкурса.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s://www.mam4.ru/resize/1280x-/https/www.mam4.ru/media/upload/user/21283/4a/zayavka-na-kredit-vo-vse-banki.jpg?h=LSXgWVczbK7VD-hHHRJ0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431" y="1159761"/>
            <a:ext cx="860107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329" y="0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851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651" y="1127050"/>
            <a:ext cx="87718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ru-RU" sz="1800" dirty="0" smtClean="0">
              <a:solidFill>
                <a:srgbClr val="C00000"/>
              </a:solidFill>
            </a:endParaRPr>
          </a:p>
          <a:p>
            <a:pPr hangingPunct="0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329069" y="1169581"/>
            <a:ext cx="696432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 charset="0"/>
                <a:cs typeface="Arial" pitchFamily="34" charset="0"/>
              </a:rPr>
              <a:t>ЗАЯВКА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Полное наименование организации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Адрес организации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 charset="0"/>
                <a:cs typeface="Arial" pitchFamily="34" charset="0"/>
              </a:rPr>
              <a:t>онтактные телефоны, факс с кодом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Адрес сайта в информационно-телекоммуникационной сети «Интернет»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Электронная почта организации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ФИО руководителя организации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Авторы представленной практики (ФИО, место работы, должность, контактный телефон)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 charset="0"/>
                <a:cs typeface="Arial" pitchFamily="34" charset="0"/>
              </a:rPr>
              <a:t>Руководитель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 charset="0"/>
                <a:cs typeface="Arial" pitchFamily="34" charset="0"/>
              </a:rPr>
              <a:t>образовательной организации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 charset="0"/>
                <a:cs typeface="Arial" pitchFamily="34" charset="0"/>
              </a:rPr>
              <a:t>М.П.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 charset="0"/>
                <a:cs typeface="Arial" pitchFamily="34" charset="0"/>
              </a:rPr>
              <a:t>Учредитель			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 charset="0"/>
                <a:cs typeface="Arial" pitchFamily="34" charset="0"/>
              </a:rPr>
              <a:t>образовательной М.П.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0606"/>
            <a:ext cx="9071930" cy="109289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70366"/>
              </p:ext>
            </p:extLst>
          </p:nvPr>
        </p:nvGraphicFramePr>
        <p:xfrm>
          <a:off x="446566" y="1169580"/>
          <a:ext cx="8431620" cy="3824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57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Прием документов (заявка, текст)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28 сентября – </a:t>
                      </a:r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10 октября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3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Экспертиза,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п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одведение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итогов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До 23 октября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452">
                <a:tc>
                  <a:txBody>
                    <a:bodyPr/>
                    <a:lstStyle/>
                    <a:p>
                      <a:pPr marL="0" marR="0" indent="0" algn="l" defTabSz="7887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Публичная презентация лучших практик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и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тоговая конференция ИРО;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межрегиональная видеоконференция «Педсовет76»;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конференция по итогам реализации субсидии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73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Подготовка и издание сборника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До  30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ноября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344" y="1084522"/>
            <a:ext cx="8232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5299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pic>
        <p:nvPicPr>
          <p:cNvPr id="55298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6725"/>
            <a:ext cx="9525" cy="9525"/>
          </a:xfrm>
          <a:prstGeom prst="rect">
            <a:avLst/>
          </a:prstGeom>
          <a:noFill/>
        </p:spPr>
      </p:pic>
      <p:pic>
        <p:nvPicPr>
          <p:cNvPr id="55297" name="Рисунок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6250"/>
            <a:ext cx="9525" cy="9525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44549" y="1311717"/>
            <a:ext cx="8708065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latin typeface="+mj-lt"/>
                <a:cs typeface="Arial" pitchFamily="34" charset="0"/>
              </a:rPr>
              <a:t>Особые условия участия:</a:t>
            </a:r>
          </a:p>
          <a:p>
            <a:pPr marL="514350" lvl="0" indent="-514350">
              <a:buAutoNum type="arabicPeriod"/>
            </a:pPr>
            <a:r>
              <a:rPr lang="ru-RU" sz="2400" dirty="0" smtClean="0">
                <a:latin typeface="+mj-lt"/>
                <a:cs typeface="Arial" pitchFamily="34" charset="0"/>
              </a:rPr>
              <a:t>Конкурсные материалы не возвращаются.</a:t>
            </a:r>
          </a:p>
          <a:p>
            <a:pPr marL="514350" lvl="0" indent="-514350">
              <a:buAutoNum type="arabicPeriod"/>
            </a:pPr>
            <a:r>
              <a:rPr lang="ru-RU" sz="2400" dirty="0" smtClean="0">
                <a:latin typeface="+mj-lt"/>
                <a:cs typeface="Arial" pitchFamily="34" charset="0"/>
              </a:rPr>
              <a:t>Участник соглашается с тем, что предоставленные им конкурсные материалы могут быть опубликованы в </a:t>
            </a:r>
            <a:r>
              <a:rPr lang="ru-RU" sz="2400" dirty="0">
                <a:latin typeface="+mj-lt"/>
                <a:cs typeface="Arial" pitchFamily="34" charset="0"/>
              </a:rPr>
              <a:t>СМИ(полностью или частично), </a:t>
            </a:r>
            <a:r>
              <a:rPr lang="ru-RU" sz="2400" dirty="0" smtClean="0">
                <a:latin typeface="+mj-lt"/>
                <a:cs typeface="Arial" pitchFamily="34" charset="0"/>
              </a:rPr>
              <a:t>использованы для методической работы ИРО и для подготовке сборника лучших практик.</a:t>
            </a:r>
          </a:p>
          <a:p>
            <a:pPr marL="514350" lvl="0" indent="-514350">
              <a:buAutoNum type="arabicPeriod"/>
            </a:pPr>
            <a:r>
              <a:rPr lang="ru-RU" sz="2400" dirty="0" smtClean="0">
                <a:latin typeface="+mj-lt"/>
                <a:cs typeface="Arial" pitchFamily="34" charset="0"/>
              </a:rPr>
              <a:t>Участник дает согласие на обработку персональных данных.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marL="514350" lvl="0" indent="-514350">
              <a:buAutoNum type="arabicPeriod"/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27" y="2410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381" y="1148787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857" y="1155715"/>
            <a:ext cx="87752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Критерии оценки: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+mn-lt"/>
              </a:rPr>
              <a:t>Соответствие цели и задач </a:t>
            </a:r>
            <a:r>
              <a:rPr lang="ru-RU" sz="2000" dirty="0" smtClean="0">
                <a:latin typeface="+mn-lt"/>
              </a:rPr>
              <a:t>представленной практики направлениям развития системы образования Ярославской области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Создание условий для эффективной реализации </a:t>
            </a:r>
            <a:r>
              <a:rPr lang="ru-RU" sz="2000" dirty="0" smtClean="0">
                <a:latin typeface="+mn-lt"/>
              </a:rPr>
              <a:t>решаемых задач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>
                <a:latin typeface="+mn-lt"/>
              </a:rPr>
              <a:t>Востребованность полученных результатов </a:t>
            </a:r>
            <a:r>
              <a:rPr lang="ru-RU" sz="2000" dirty="0" smtClean="0">
                <a:latin typeface="+mn-lt"/>
              </a:rPr>
              <a:t>в ходе реализации представленной практики  на муниципальном и региональном уровнях</a:t>
            </a:r>
          </a:p>
          <a:p>
            <a:pPr marL="457200" indent="-457200"/>
            <a:endParaRPr lang="ru-RU" sz="2000" b="1" dirty="0" smtClean="0">
              <a:latin typeface="+mn-lt"/>
            </a:endParaRPr>
          </a:p>
          <a:p>
            <a:pPr marL="457200" indent="-457200"/>
            <a:r>
              <a:rPr lang="ru-RU" sz="2000" b="1" dirty="0" smtClean="0">
                <a:latin typeface="+mn-lt"/>
              </a:rPr>
              <a:t>Оценка:</a:t>
            </a:r>
            <a:r>
              <a:rPr lang="ru-RU" sz="2000" dirty="0" smtClean="0">
                <a:latin typeface="+mn-lt"/>
              </a:rPr>
              <a:t> по 3 критериям (в каждом 5 показателей).</a:t>
            </a:r>
          </a:p>
          <a:p>
            <a:pPr marL="457200" indent="-457200"/>
            <a:r>
              <a:rPr lang="ru-RU" sz="2000" dirty="0" smtClean="0">
                <a:latin typeface="+mn-lt"/>
              </a:rPr>
              <a:t>Соответствие конкретному показателю оценивается в 0, 1 или 2 балла.</a:t>
            </a:r>
          </a:p>
          <a:p>
            <a:pPr marL="457200" indent="-457200"/>
            <a:endParaRPr lang="ru-RU" sz="2000" dirty="0" smtClean="0">
              <a:latin typeface="+mn-lt"/>
            </a:endParaRPr>
          </a:p>
          <a:p>
            <a:pPr marL="457200" indent="-457200"/>
            <a:r>
              <a:rPr lang="ru-RU" sz="2000" dirty="0" smtClean="0">
                <a:latin typeface="+mn-lt"/>
              </a:rPr>
              <a:t>Всего:</a:t>
            </a:r>
            <a:r>
              <a:rPr lang="ru-RU" sz="2000" i="1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3 </a:t>
            </a:r>
            <a:r>
              <a:rPr lang="ru-RU" sz="2000" dirty="0" err="1" smtClean="0">
                <a:latin typeface="+mn-lt"/>
              </a:rPr>
              <a:t>х</a:t>
            </a:r>
            <a:r>
              <a:rPr lang="ru-RU" sz="2000" dirty="0" smtClean="0">
                <a:latin typeface="+mn-lt"/>
              </a:rPr>
              <a:t> 5 </a:t>
            </a:r>
            <a:r>
              <a:rPr lang="ru-RU" sz="2000" dirty="0" err="1" smtClean="0">
                <a:latin typeface="+mn-lt"/>
              </a:rPr>
              <a:t>х</a:t>
            </a:r>
            <a:r>
              <a:rPr lang="ru-RU" sz="2000" dirty="0" smtClean="0">
                <a:latin typeface="+mn-lt"/>
              </a:rPr>
              <a:t> 2= 30 баллов (максимум у одного эксперта)</a:t>
            </a:r>
          </a:p>
          <a:p>
            <a:pPr marL="457200" indent="-457200"/>
            <a:endParaRPr lang="ru-RU" sz="2000" dirty="0" smtClean="0"/>
          </a:p>
          <a:p>
            <a:pPr marL="457200" indent="-457200">
              <a:buFontTx/>
              <a:buAutoNum type="arabicPeriod"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851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650" y="1148316"/>
            <a:ext cx="877186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800" b="1" dirty="0" smtClean="0">
                <a:latin typeface="+mj-lt"/>
              </a:rPr>
              <a:t>КРИТЕРИЙ 1. Соответствие цели и задач представленной практики направлениям развития системы образования Ярославской области </a:t>
            </a:r>
            <a:r>
              <a:rPr lang="en-US" sz="1800" dirty="0" smtClean="0">
                <a:latin typeface="+mj-lt"/>
              </a:rPr>
              <a:t>(о</a:t>
            </a:r>
            <a:r>
              <a:rPr lang="ru-RU" sz="1800" dirty="0" smtClean="0">
                <a:latin typeface="+mj-lt"/>
              </a:rPr>
              <a:t>т 0 до 10 баллов):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+mj-lt"/>
              </a:rPr>
              <a:t>проблематика и </a:t>
            </a:r>
            <a:r>
              <a:rPr lang="ru-RU" sz="1600" b="1" dirty="0" smtClean="0">
                <a:latin typeface="+mj-lt"/>
              </a:rPr>
              <a:t>актуальность практики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+mj-lt"/>
              </a:rPr>
              <a:t>ориентированность Практики на реализацию </a:t>
            </a:r>
            <a:r>
              <a:rPr lang="ru-RU" sz="1600" b="1" dirty="0" smtClean="0">
                <a:latin typeface="+mj-lt"/>
              </a:rPr>
              <a:t>ключевых направлений развития системы образования региона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+mj-lt"/>
              </a:rPr>
              <a:t>соответствие цели и задач Практики </a:t>
            </a:r>
            <a:r>
              <a:rPr lang="ru-RU" sz="1600" b="1" dirty="0" smtClean="0">
                <a:latin typeface="+mj-lt"/>
              </a:rPr>
              <a:t>реализации региональных проектов </a:t>
            </a:r>
            <a:r>
              <a:rPr lang="ru-RU" sz="1600" dirty="0" smtClean="0">
                <a:latin typeface="+mj-lt"/>
              </a:rPr>
              <a:t>«Современная школа», «Успех каждого ребенка», «Поддержка семей, имеющих детей», «Цифровая образовательная среда», «Учитель будущего» и др.;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+mj-lt"/>
              </a:rPr>
              <a:t>внедрение </a:t>
            </a:r>
            <a:r>
              <a:rPr lang="ru-RU" sz="1600" b="1" dirty="0" smtClean="0">
                <a:latin typeface="+mj-lt"/>
              </a:rPr>
              <a:t>сетевых форм реализации образовательных программ</a:t>
            </a:r>
            <a:r>
              <a:rPr lang="ru-RU" sz="1600" dirty="0" smtClean="0">
                <a:latin typeface="+mj-lt"/>
              </a:rPr>
              <a:t>, элементов электронного обучения и дистанционных образовательных технологий;</a:t>
            </a:r>
          </a:p>
          <a:p>
            <a:pPr marL="342900" indent="-342900">
              <a:buFontTx/>
              <a:buChar char="-"/>
            </a:pPr>
            <a:r>
              <a:rPr lang="ru-RU" sz="1600" b="1" dirty="0" smtClean="0">
                <a:latin typeface="+mj-lt"/>
              </a:rPr>
              <a:t>направленность Практики на обновление материально-технической базы</a:t>
            </a:r>
            <a:r>
              <a:rPr lang="ru-RU" sz="1600" dirty="0" smtClean="0">
                <a:latin typeface="+mj-lt"/>
              </a:rPr>
              <a:t>, методов, технологий и форм обучения для формирования у обучающихся современных технологических и гуманитарных навыков.</a:t>
            </a:r>
          </a:p>
          <a:p>
            <a:pPr hangingPunct="0"/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851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920" y="1148316"/>
            <a:ext cx="835695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800" b="1" dirty="0" smtClean="0">
                <a:latin typeface="+mj-lt"/>
              </a:rPr>
              <a:t>КРИТЕРИЙ 2. Создание условий для эффективной реализации решаемых задач </a:t>
            </a:r>
            <a:r>
              <a:rPr lang="en-US" sz="1800" dirty="0" smtClean="0">
                <a:latin typeface="+mj-lt"/>
              </a:rPr>
              <a:t>(о</a:t>
            </a:r>
            <a:r>
              <a:rPr lang="ru-RU" sz="1800" dirty="0" smtClean="0">
                <a:latin typeface="+mj-lt"/>
              </a:rPr>
              <a:t>т 0 до 10 баллов):</a:t>
            </a:r>
          </a:p>
          <a:p>
            <a:pPr marL="342900" indent="-342900">
              <a:buFontTx/>
              <a:buChar char="-"/>
            </a:pPr>
            <a:r>
              <a:rPr lang="ru-RU" sz="1800" dirty="0" smtClean="0">
                <a:latin typeface="+mj-lt"/>
              </a:rPr>
              <a:t>наличие организационной модели (механизма, технологий);</a:t>
            </a:r>
          </a:p>
          <a:p>
            <a:pPr marL="342900" indent="-342900">
              <a:buFontTx/>
              <a:buChar char="-"/>
            </a:pPr>
            <a:r>
              <a:rPr lang="ru-RU" sz="1800" dirty="0" smtClean="0">
                <a:latin typeface="+mj-lt"/>
              </a:rPr>
              <a:t>нормативные правовые акты (для регионального уровня при их наличии), локальные нормативные акты, фиксирующие Практику;</a:t>
            </a:r>
          </a:p>
          <a:p>
            <a:pPr marL="342900" indent="-342900">
              <a:buFontTx/>
              <a:buChar char="-"/>
            </a:pPr>
            <a:r>
              <a:rPr lang="ru-RU" sz="1800" dirty="0" smtClean="0">
                <a:latin typeface="+mj-lt"/>
              </a:rPr>
              <a:t>наличие необходимых ресурсов, задействованных в реализации Практики и способов их привлечения (материально-технических, кадровых, информационных, финансовых);</a:t>
            </a:r>
          </a:p>
          <a:p>
            <a:pPr marL="342900" indent="-342900">
              <a:buFontTx/>
              <a:buChar char="-"/>
            </a:pPr>
            <a:r>
              <a:rPr lang="ru-RU" sz="1800" dirty="0" smtClean="0">
                <a:latin typeface="+mj-lt"/>
              </a:rPr>
              <a:t>наличие  дорожной карты, бизнес-плана и т.п.;</a:t>
            </a:r>
          </a:p>
          <a:p>
            <a:pPr marL="342900" indent="-342900">
              <a:buFontTx/>
              <a:buChar char="-"/>
            </a:pPr>
            <a:r>
              <a:rPr lang="ru-RU" sz="1800" dirty="0" smtClean="0">
                <a:latin typeface="+mj-lt"/>
              </a:rPr>
              <a:t>включённость в жизнедеятельность образовательной организации социальных партнёров, родительской общественности.</a:t>
            </a:r>
          </a:p>
          <a:p>
            <a:pPr hangingPunct="0"/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avatars.mds.yandex.net/get-altay/1246719/2a0000016397ebbb336465efaec8c4377c94/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9584" y="1632098"/>
            <a:ext cx="6242492" cy="351140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5544" y="1084520"/>
            <a:ext cx="81020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Оператор Конкурса - ГАУ ДПО ЯО «Институт развития образования»</a:t>
            </a:r>
          </a:p>
          <a:p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851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576" y="1127050"/>
            <a:ext cx="827532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800" b="1" dirty="0" smtClean="0">
                <a:latin typeface="+mj-lt"/>
              </a:rPr>
              <a:t>КРИТЕРИЙ 3. Востребованность полученных результатов в ходе реализации представленной практики  на муниципальном и региональном уровнях</a:t>
            </a:r>
          </a:p>
          <a:p>
            <a:pPr marL="342900" indent="-342900"/>
            <a:r>
              <a:rPr lang="ru-RU" sz="1800" b="1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(о</a:t>
            </a:r>
            <a:r>
              <a:rPr lang="ru-RU" sz="1800" dirty="0" smtClean="0">
                <a:latin typeface="+mj-lt"/>
              </a:rPr>
              <a:t>т 0 до 10 баллов):</a:t>
            </a:r>
          </a:p>
          <a:p>
            <a:pPr marL="342900" indent="-342900">
              <a:buFontTx/>
              <a:buChar char="-"/>
            </a:pPr>
            <a:r>
              <a:rPr lang="ru-RU" sz="1800" dirty="0" smtClean="0">
                <a:latin typeface="+mj-lt"/>
              </a:rPr>
              <a:t>наличие </a:t>
            </a:r>
            <a:r>
              <a:rPr lang="ru-RU" sz="1800" b="1" dirty="0" smtClean="0">
                <a:latin typeface="+mj-lt"/>
              </a:rPr>
              <a:t>позитивных изменений </a:t>
            </a:r>
            <a:r>
              <a:rPr lang="ru-RU" sz="1800" dirty="0" smtClean="0">
                <a:latin typeface="+mj-lt"/>
              </a:rPr>
              <a:t>и эффектов при реализации представленной Практики;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latin typeface="+mj-lt"/>
              </a:rPr>
              <a:t>информационная доступность </a:t>
            </a:r>
            <a:r>
              <a:rPr lang="ru-RU" sz="1800" dirty="0" smtClean="0">
                <a:latin typeface="+mj-lt"/>
              </a:rPr>
              <a:t>(размещение методик, информации об опыте реализации в интернете);</a:t>
            </a:r>
          </a:p>
          <a:p>
            <a:pPr marL="342900" indent="-342900">
              <a:buFontTx/>
              <a:buChar char="-"/>
            </a:pPr>
            <a:r>
              <a:rPr lang="ru-RU" sz="1800" dirty="0" smtClean="0">
                <a:latin typeface="+mj-lt"/>
              </a:rPr>
              <a:t>наличие </a:t>
            </a:r>
            <a:r>
              <a:rPr lang="ru-RU" sz="1800" b="1" dirty="0" smtClean="0">
                <a:latin typeface="+mj-lt"/>
              </a:rPr>
              <a:t>положительных отзывов о результатах реализации </a:t>
            </a:r>
            <a:r>
              <a:rPr lang="ru-RU" sz="1800" dirty="0" smtClean="0">
                <a:latin typeface="+mj-lt"/>
              </a:rPr>
              <a:t>(экспертных заключений, рецензий, публикаций в СМИ и т.п.);</a:t>
            </a:r>
          </a:p>
          <a:p>
            <a:pPr marL="342900" indent="-342900">
              <a:buFontTx/>
              <a:buChar char="-"/>
            </a:pPr>
            <a:r>
              <a:rPr lang="ru-RU" sz="1800" dirty="0" smtClean="0">
                <a:latin typeface="+mj-lt"/>
              </a:rPr>
              <a:t>оказание </a:t>
            </a:r>
            <a:r>
              <a:rPr lang="ru-RU" sz="1800" b="1" dirty="0" smtClean="0">
                <a:latin typeface="+mj-lt"/>
              </a:rPr>
              <a:t>психолого-педагогической и информационно-просветительской поддержки</a:t>
            </a:r>
            <a:r>
              <a:rPr lang="ru-RU" sz="1800" dirty="0" smtClean="0">
                <a:latin typeface="+mj-lt"/>
              </a:rPr>
              <a:t> всем субъектам образовательных отношений;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latin typeface="+mj-lt"/>
              </a:rPr>
              <a:t>возможность адаптации для применения в иных </a:t>
            </a:r>
            <a:r>
              <a:rPr lang="ru-RU" sz="1800" dirty="0" smtClean="0">
                <a:latin typeface="+mj-lt"/>
              </a:rPr>
              <a:t>муниципальных образованиях и территориях, другими организациями.</a:t>
            </a:r>
          </a:p>
          <a:p>
            <a:pPr marL="342900" indent="-342900">
              <a:buFontTx/>
              <a:buChar char="-"/>
            </a:pPr>
            <a:endParaRPr lang="ru-RU" sz="1800" dirty="0" smtClean="0">
              <a:solidFill>
                <a:srgbClr val="C00000"/>
              </a:solidFill>
            </a:endParaRPr>
          </a:p>
          <a:p>
            <a:pPr hangingPunct="0"/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344" y="1084522"/>
            <a:ext cx="8232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5299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pic>
        <p:nvPicPr>
          <p:cNvPr id="55298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6725"/>
            <a:ext cx="9525" cy="9525"/>
          </a:xfrm>
          <a:prstGeom prst="rect">
            <a:avLst/>
          </a:prstGeom>
          <a:noFill/>
        </p:spPr>
      </p:pic>
      <p:pic>
        <p:nvPicPr>
          <p:cNvPr id="55297" name="Рисунок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6250"/>
            <a:ext cx="9525" cy="9525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12652" y="1080849"/>
            <a:ext cx="90802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lang="ru-RU" sz="2800" b="1" dirty="0" smtClean="0">
                <a:latin typeface="+mj-lt"/>
                <a:cs typeface="Arial" pitchFamily="34" charset="0"/>
              </a:rPr>
              <a:t>Каким образом будут отмечены участники и награждены победители?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lang="ru-RU" sz="2800" dirty="0" smtClean="0">
                <a:latin typeface="+mj-lt"/>
                <a:cs typeface="Arial" pitchFamily="34" charset="0"/>
              </a:rPr>
              <a:t>Все участники получат свидетельства об участии.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lang="ru-RU" sz="2800" dirty="0" smtClean="0">
                <a:latin typeface="+mj-lt"/>
                <a:cs typeface="Arial" pitchFamily="34" charset="0"/>
              </a:rPr>
              <a:t>Победители и лауреаты будут отмечены дипломами победителей и лауреатов.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lang="ru-RU" sz="2800" dirty="0" smtClean="0">
                <a:latin typeface="+mj-lt"/>
                <a:cs typeface="Arial" pitchFamily="34" charset="0"/>
              </a:rPr>
              <a:t>В Конкурсе учрежден призовой фонд.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344" y="1084522"/>
            <a:ext cx="8232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5299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pic>
        <p:nvPicPr>
          <p:cNvPr id="55298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6725"/>
            <a:ext cx="9525" cy="9525"/>
          </a:xfrm>
          <a:prstGeom prst="rect">
            <a:avLst/>
          </a:prstGeom>
          <a:noFill/>
        </p:spPr>
      </p:pic>
      <p:pic>
        <p:nvPicPr>
          <p:cNvPr id="55297" name="Рисунок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6250"/>
            <a:ext cx="9525" cy="9525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3284" y="935666"/>
            <a:ext cx="5975497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Сколько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будет выбрано победителей?</a:t>
            </a:r>
          </a:p>
          <a:p>
            <a:pPr indent="450850" algn="just" eaLnBrk="0" hangingPunct="0">
              <a:tabLst>
                <a:tab pos="1620838" algn="l"/>
              </a:tabLst>
            </a:pPr>
            <a:r>
              <a:rPr lang="ru-RU" sz="2000" dirty="0" smtClean="0">
                <a:latin typeface="+mj-lt"/>
              </a:rPr>
              <a:t>По результатам рейтинга, сформированного экспертной комиссией по каждому направлению, и после презентации лучших практик жюри конкурса определяет 3 (трёх) участников, занимающих в рейтинге первые 3 позиции по каждому направлению, указанному в Положении о конкурсе.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lang="ru-RU" sz="2000" dirty="0" smtClean="0">
                <a:latin typeface="+mj-lt"/>
                <a:cs typeface="Arial" pitchFamily="34" charset="0"/>
              </a:rPr>
              <a:t>Итого, в каждой из 5 номинаций будет выбрано не менее 3 лучших практик.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4" descr="http://scodis.ru/wp-content/uploads/2019/10/konkurs-1170x78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1312" y="1371601"/>
            <a:ext cx="2902688" cy="307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712381" y="1679944"/>
            <a:ext cx="78255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Обратите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внимание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!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3524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Образовательные организации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победители конкурса, могут быть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рекомендованы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на присвоение статуса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«Базовой (опорной) площадки»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ГАУ ДПО ЯО ИРО.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eecdc6da1b6fa20a80b532e9e2dc700c-sr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08" y="1806633"/>
            <a:ext cx="5005300" cy="3336867"/>
          </a:xfrm>
          <a:prstGeom prst="rect">
            <a:avLst/>
          </a:prstGeom>
          <a:noFill/>
        </p:spPr>
      </p:pic>
      <p:pic>
        <p:nvPicPr>
          <p:cNvPr id="1026" name="Picture 2" descr="https://im0-tub-ru.yandex.net/i?id=01c42a64034ab7beee6cb50e59509c2a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5239" y="161280"/>
            <a:ext cx="4818761" cy="4711677"/>
          </a:xfrm>
          <a:prstGeom prst="rect">
            <a:avLst/>
          </a:prstGeom>
          <a:noFill/>
        </p:spPr>
      </p:pic>
      <p:pic>
        <p:nvPicPr>
          <p:cNvPr id="1030" name="Picture 6" descr="https://bukvaprava.ru/wp-content/uploads/2020/01/d61d44254608dd06ccdd2ff02982d14d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509" y="365760"/>
            <a:ext cx="38100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76447" y="1212112"/>
            <a:ext cx="886755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Одна образовательная организация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предоставляет на Конкурс в одном направлении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не более одной практики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Количество авторов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представляемой практики и их участие в двух и более практиках, не ограничено.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1130" y="688338"/>
            <a:ext cx="830377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Формат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предоставления материалов: </a:t>
            </a:r>
            <a:endParaRPr lang="ru-RU" sz="32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электронный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бумажный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Оба варианта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обязательны,предоставляются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 утвержденные сроки.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Конкурсные материалы не возвращаются.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0663" y="819276"/>
            <a:ext cx="87032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Оформление: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формат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MS Word (doc.,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docx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шрифт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Times New Roman,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кегль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- 12;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без переносов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межустрочный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интервал – 1,5;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поля документа: левое – 3 см., правое – 1,5 см., верхнее, нижнее – 2 см.;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абзацный отступ – 1,25 см.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 выравнивание основного текста - по ширине;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выделение в тексте: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полужирный шрифт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курсив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; в основном тексте без особой необходимости не стоит использовать выделение цветом, прописными буквами, нестандартными символами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нумерация страниц - внизу по центру.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0663" y="1434829"/>
            <a:ext cx="870321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Оформление</a:t>
            </a:r>
          </a:p>
          <a:p>
            <a:pPr algn="just"/>
            <a:r>
              <a:rPr lang="ru-RU" sz="2000" b="1" dirty="0" smtClean="0">
                <a:latin typeface="+mj-lt"/>
              </a:rPr>
              <a:t>Название файла: </a:t>
            </a:r>
            <a:r>
              <a:rPr lang="ru-RU" sz="2000" dirty="0" smtClean="0">
                <a:latin typeface="+mj-lt"/>
              </a:rPr>
              <a:t>год </a:t>
            </a:r>
            <a:r>
              <a:rPr lang="ru-RU" sz="2000" dirty="0" err="1" smtClean="0">
                <a:latin typeface="+mj-lt"/>
              </a:rPr>
              <a:t>конкурса_номер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направления_краткое</a:t>
            </a:r>
            <a:r>
              <a:rPr lang="ru-RU" sz="2000" dirty="0" smtClean="0">
                <a:latin typeface="+mj-lt"/>
              </a:rPr>
              <a:t> название </a:t>
            </a:r>
            <a:r>
              <a:rPr lang="ru-RU" sz="2000" dirty="0" err="1" smtClean="0">
                <a:latin typeface="+mj-lt"/>
              </a:rPr>
              <a:t>организации_</a:t>
            </a:r>
            <a:r>
              <a:rPr lang="ru-RU" sz="2000" dirty="0" smtClean="0">
                <a:latin typeface="+mj-lt"/>
              </a:rPr>
              <a:t> вид материала</a:t>
            </a:r>
          </a:p>
          <a:p>
            <a:pPr algn="just"/>
            <a:r>
              <a:rPr lang="ru-RU" sz="2000" dirty="0" smtClean="0">
                <a:latin typeface="+mj-lt"/>
              </a:rPr>
              <a:t>(</a:t>
            </a:r>
            <a:r>
              <a:rPr lang="ru-RU" sz="2000" dirty="0" err="1" smtClean="0">
                <a:latin typeface="+mj-lt"/>
              </a:rPr>
              <a:t>наприм</a:t>
            </a:r>
            <a:r>
              <a:rPr lang="ru-RU" sz="2000" dirty="0" smtClean="0">
                <a:latin typeface="+mj-lt"/>
              </a:rPr>
              <a:t>.: 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</a:rPr>
              <a:t>2020_1_МОУ СОШ 1Ярославль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_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</a:rPr>
              <a:t>текст</a:t>
            </a:r>
            <a:r>
              <a:rPr lang="ru-RU" sz="2000" i="1" dirty="0" smtClean="0">
                <a:latin typeface="+mj-lt"/>
              </a:rPr>
              <a:t>).</a:t>
            </a:r>
            <a:endParaRPr lang="ru-RU" sz="2000" dirty="0" smtClean="0">
              <a:latin typeface="+mj-lt"/>
            </a:endParaRPr>
          </a:p>
          <a:p>
            <a:pPr algn="just"/>
            <a:r>
              <a:rPr lang="ru-RU" sz="2000" b="1" dirty="0" smtClean="0">
                <a:latin typeface="+mj-lt"/>
              </a:rPr>
              <a:t>Объем:</a:t>
            </a:r>
            <a:r>
              <a:rPr lang="ru-RU" sz="2000" dirty="0" smtClean="0">
                <a:latin typeface="+mj-lt"/>
              </a:rPr>
              <a:t> не более 15 страниц описания основного содержания, не учитывая приложения (практических разработок).</a:t>
            </a:r>
          </a:p>
          <a:p>
            <a:pPr algn="just"/>
            <a:r>
              <a:rPr lang="ru-RU" sz="2000" b="1" dirty="0" smtClean="0">
                <a:latin typeface="+mj-lt"/>
              </a:rPr>
              <a:t>Текст работы</a:t>
            </a:r>
            <a:r>
              <a:rPr lang="ru-RU" sz="2000" dirty="0" smtClean="0">
                <a:latin typeface="+mj-lt"/>
              </a:rPr>
              <a:t> должен быть проверен авторами на соответствие всем нормам русского языка и не требовать существенной редакторской правки.</a:t>
            </a:r>
          </a:p>
          <a:p>
            <a:pPr algn="just"/>
            <a:r>
              <a:rPr lang="ru-RU" sz="2000" b="1" dirty="0" smtClean="0">
                <a:latin typeface="+mj-lt"/>
              </a:rPr>
              <a:t>Таблицы</a:t>
            </a:r>
            <a:r>
              <a:rPr lang="ru-RU" sz="2000" dirty="0" smtClean="0">
                <a:latin typeface="+mj-lt"/>
              </a:rPr>
              <a:t> оформляются без использования стилей; каждая таблица должна иметь заголовок и номер. Для оформления таблиц используется кегль 11.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48257" y="1152741"/>
            <a:ext cx="807885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Оформление</a:t>
            </a:r>
          </a:p>
          <a:p>
            <a:pPr algn="just"/>
            <a:r>
              <a:rPr lang="ru-RU" sz="2400" b="1" dirty="0" smtClean="0">
                <a:latin typeface="+mj-lt"/>
              </a:rPr>
              <a:t>Фотографии </a:t>
            </a:r>
            <a:r>
              <a:rPr lang="ru-RU" sz="2400" dirty="0" smtClean="0">
                <a:latin typeface="+mj-lt"/>
              </a:rPr>
              <a:t>предоставляются с разрешением не менее 300 </a:t>
            </a:r>
            <a:r>
              <a:rPr lang="en-US" sz="2400" dirty="0" smtClean="0">
                <a:latin typeface="+mj-lt"/>
              </a:rPr>
              <a:t>dpi</a:t>
            </a:r>
            <a:r>
              <a:rPr lang="ru-RU" sz="2400" dirty="0" smtClean="0">
                <a:latin typeface="+mj-lt"/>
              </a:rPr>
              <a:t>; формат .</a:t>
            </a:r>
            <a:r>
              <a:rPr lang="en-US" sz="2400" dirty="0" smtClean="0">
                <a:latin typeface="+mj-lt"/>
              </a:rPr>
              <a:t>jpeg</a:t>
            </a:r>
            <a:r>
              <a:rPr lang="ru-RU" sz="2400" dirty="0" smtClean="0">
                <a:latin typeface="+mj-lt"/>
              </a:rPr>
              <a:t>; .</a:t>
            </a:r>
            <a:r>
              <a:rPr lang="en-US" sz="2400" dirty="0" smtClean="0">
                <a:latin typeface="+mj-lt"/>
              </a:rPr>
              <a:t>jpg</a:t>
            </a:r>
            <a:r>
              <a:rPr lang="ru-RU" sz="2400" dirty="0" smtClean="0">
                <a:latin typeface="+mj-lt"/>
              </a:rPr>
              <a:t>.</a:t>
            </a:r>
          </a:p>
          <a:p>
            <a:r>
              <a:rPr lang="ru-RU" sz="2400" dirty="0" smtClean="0">
                <a:latin typeface="+mj-lt"/>
              </a:rPr>
              <a:t>Фото называется аналогично названию заявки </a:t>
            </a:r>
          </a:p>
          <a:p>
            <a:r>
              <a:rPr lang="ru-RU" sz="2400" dirty="0" smtClean="0">
                <a:latin typeface="+mj-lt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Например: </a:t>
            </a:r>
            <a:r>
              <a:rPr lang="ru-RU" sz="2400" i="1" dirty="0" smtClean="0">
                <a:solidFill>
                  <a:srgbClr val="FF0000"/>
                </a:solidFill>
                <a:latin typeface="+mj-lt"/>
              </a:rPr>
              <a:t>2020_1_МОУ СОШ 1Яросл._фото 1</a:t>
            </a:r>
            <a:r>
              <a:rPr lang="ru-RU" sz="2400" i="1" dirty="0" smtClean="0">
                <a:latin typeface="+mj-lt"/>
              </a:rPr>
              <a:t>).</a:t>
            </a:r>
          </a:p>
          <a:p>
            <a:r>
              <a:rPr lang="ru-RU" sz="2400" dirty="0" smtClean="0">
                <a:latin typeface="+mj-lt"/>
              </a:rPr>
              <a:t>Если фотографии вставлены в текст, то они обязательно дополнительно прикладываются (в электронном виде) к заявке отдельно от текста работы.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609" y="978195"/>
            <a:ext cx="84983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b="1" dirty="0" smtClean="0">
                <a:latin typeface="+mj-lt"/>
              </a:rPr>
              <a:t>  Государственная программа: </a:t>
            </a:r>
            <a:r>
              <a:rPr lang="ru-RU" sz="2400" dirty="0" smtClean="0">
                <a:latin typeface="+mj-lt"/>
              </a:rPr>
              <a:t>«Развитие образования»</a:t>
            </a:r>
          </a:p>
          <a:p>
            <a:pPr algn="just"/>
            <a:endParaRPr lang="ru-RU" sz="2000" b="1" dirty="0" smtClean="0">
              <a:latin typeface="+mj-lt"/>
            </a:endParaRPr>
          </a:p>
          <a:p>
            <a:pPr algn="just"/>
            <a:r>
              <a:rPr lang="ru-RU" sz="2400" b="1" dirty="0" smtClean="0">
                <a:latin typeface="+mj-lt"/>
              </a:rPr>
              <a:t>  Направление:</a:t>
            </a:r>
            <a:r>
              <a:rPr lang="ru-RU" sz="2400" dirty="0" smtClean="0">
                <a:latin typeface="+mj-lt"/>
              </a:rPr>
              <a:t> «Модернизация технологий и содержания обучения в соответствии с федеральными государственными образовательными стандартами общего образования посредством разработки концепций преподавания учебных предметов (предметных областей), поддержки региональных программ развития образования и поддержки сетевых методических объединений»</a:t>
            </a:r>
            <a:endParaRPr lang="ru-RU" sz="2400" b="1" dirty="0" smtClean="0">
              <a:latin typeface="+mj-lt"/>
            </a:endParaRPr>
          </a:p>
          <a:p>
            <a:endParaRPr lang="ru-RU" sz="2000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3567" y="1377464"/>
            <a:ext cx="845031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Оформление</a:t>
            </a:r>
          </a:p>
          <a:p>
            <a:pPr algn="just"/>
            <a:r>
              <a:rPr lang="ru-RU" sz="2000" b="1" dirty="0" smtClean="0"/>
              <a:t>  Видеофайлы</a:t>
            </a:r>
            <a:r>
              <a:rPr lang="ru-RU" sz="2000" dirty="0" smtClean="0"/>
              <a:t>. Рекомендуется ограничиться 3-5 видеофайлами, каждый продолжительностью не более 1-3 минут. </a:t>
            </a:r>
          </a:p>
          <a:p>
            <a:pPr algn="just"/>
            <a:r>
              <a:rPr lang="ru-RU" sz="2000" dirty="0" smtClean="0"/>
              <a:t>  Видеофайлы прикладываются к заявке отдельно от текста работы.    Текст работы обязательно должен содержать </a:t>
            </a:r>
            <a:r>
              <a:rPr lang="ru-RU" sz="2000" dirty="0" err="1" smtClean="0"/>
              <a:t>отсыл</a:t>
            </a:r>
            <a:r>
              <a:rPr lang="ru-RU" sz="2000" dirty="0" smtClean="0"/>
              <a:t> к предоставленным видеофайлам. </a:t>
            </a:r>
          </a:p>
          <a:p>
            <a:pPr algn="just"/>
            <a:r>
              <a:rPr lang="ru-RU" sz="2000" dirty="0" smtClean="0"/>
              <a:t>  Формат видеофайлов.</a:t>
            </a:r>
            <a:r>
              <a:rPr lang="en-US" sz="2000" dirty="0" smtClean="0"/>
              <a:t>mp</a:t>
            </a:r>
            <a:r>
              <a:rPr lang="ru-RU" sz="2000" dirty="0" smtClean="0"/>
              <a:t>4</a:t>
            </a:r>
          </a:p>
          <a:p>
            <a:pPr algn="just"/>
            <a:r>
              <a:rPr lang="ru-RU" sz="2000" dirty="0" smtClean="0"/>
              <a:t>  Видеофайл называется аналогично названию заявки </a:t>
            </a:r>
          </a:p>
          <a:p>
            <a:pPr algn="just"/>
            <a:r>
              <a:rPr lang="ru-RU" sz="2000" dirty="0" smtClean="0"/>
              <a:t>(</a:t>
            </a:r>
            <a:r>
              <a:rPr lang="ru-RU" sz="2000" dirty="0" err="1" smtClean="0"/>
              <a:t>наприм</a:t>
            </a:r>
            <a:r>
              <a:rPr lang="ru-RU" sz="2000" dirty="0" smtClean="0"/>
              <a:t>.: </a:t>
            </a:r>
            <a:r>
              <a:rPr lang="ru-RU" sz="2000" i="1" dirty="0" smtClean="0">
                <a:solidFill>
                  <a:srgbClr val="FF0000"/>
                </a:solidFill>
              </a:rPr>
              <a:t>2020_1_МОУ СОШ 1Яросл._видео 1</a:t>
            </a:r>
            <a:r>
              <a:rPr lang="ru-RU" sz="2000" i="1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99730" y="1297171"/>
            <a:ext cx="82933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Список использованных источников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обязателен; может включать ссылки на нормативные документы; адреса сайтов образовательных организаций; ссылки на научные, научно-методические, научно-популярные, популярные публикации; ссылки проекты, программы, статистические отчеты;  другое. 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При оформлении списка источников следует придерживаться общепринятых норм оформления источников (например, принятых в журнале «Образовательная панорама» (ГАУ ДПО ИРО ЯО)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5"/>
              </a:rPr>
              <a:t>https://elibrary.ru/title_about.asp?id=54083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)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67833" y="1041991"/>
            <a:ext cx="832529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lang="ru-RU" sz="2800" b="1" dirty="0" smtClean="0">
                <a:latin typeface="+mj-lt"/>
                <a:cs typeface="Arial" pitchFamily="34" charset="0"/>
              </a:rPr>
              <a:t>О назв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ании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практики: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lang="ru-RU" sz="2800" baseline="0" dirty="0" smtClean="0">
                <a:latin typeface="+mj-lt"/>
                <a:cs typeface="Arial" pitchFamily="34" charset="0"/>
              </a:rPr>
              <a:t>Возможные</a:t>
            </a:r>
            <a:r>
              <a:rPr lang="ru-RU" sz="2800" dirty="0" smtClean="0">
                <a:latin typeface="+mj-lt"/>
                <a:cs typeface="Arial" pitchFamily="34" charset="0"/>
              </a:rPr>
              <a:t> ошибки</a:t>
            </a:r>
            <a:r>
              <a:rPr lang="ru-RU" sz="2800" baseline="0" dirty="0" smtClean="0">
                <a:latin typeface="+mj-lt"/>
                <a:cs typeface="Arial" pitchFamily="34" charset="0"/>
              </a:rPr>
              <a:t>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r>
              <a:rPr lang="ru-RU" sz="2800" dirty="0" smtClean="0">
                <a:latin typeface="+mj-lt"/>
                <a:cs typeface="Arial" pitchFamily="34" charset="0"/>
              </a:rPr>
              <a:t>с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лишком длинное;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r>
              <a:rPr lang="ru-RU" sz="2800" dirty="0" smtClean="0">
                <a:latin typeface="+mj-lt"/>
                <a:cs typeface="Arial" pitchFamily="34" charset="0"/>
              </a:rPr>
              <a:t>с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лишком общее;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r>
              <a:rPr lang="ru-RU" sz="2800" dirty="0" smtClean="0">
                <a:latin typeface="+mj-lt"/>
                <a:cs typeface="Arial" pitchFamily="34" charset="0"/>
              </a:rPr>
              <a:t>н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е раскрывает главной идеи практики;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r>
              <a:rPr lang="ru-RU" sz="2800" dirty="0" smtClean="0">
                <a:latin typeface="+mj-lt"/>
                <a:cs typeface="Arial" pitchFamily="34" charset="0"/>
              </a:rPr>
              <a:t>не соответствует условиям конкурса (не отражает реализацию концепции; реализацию ФГОС в ООП; региональную составляющую).</a:t>
            </a:r>
            <a:endParaRPr kumimoji="0" lang="ru-RU" sz="2800" i="0" u="none" strike="noStrike" cap="none" normalizeH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67833" y="611105"/>
            <a:ext cx="832529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800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Авторы - разработчики практики:</a:t>
            </a:r>
            <a:endParaRPr lang="ru-RU" sz="2800" dirty="0" smtClean="0">
              <a:latin typeface="+mj-lt"/>
            </a:endParaRPr>
          </a:p>
          <a:p>
            <a:pPr algn="just"/>
            <a:r>
              <a:rPr lang="ru-RU" sz="2800" dirty="0" smtClean="0">
                <a:latin typeface="+mj-lt"/>
              </a:rPr>
              <a:t>  В этом пункте перечисляются </a:t>
            </a:r>
            <a:r>
              <a:rPr lang="ru-RU" sz="2800" b="1" i="1" dirty="0" smtClean="0">
                <a:latin typeface="+mj-lt"/>
              </a:rPr>
              <a:t>все авторы</a:t>
            </a:r>
            <a:r>
              <a:rPr lang="ru-RU" sz="2800" dirty="0" smtClean="0">
                <a:latin typeface="+mj-lt"/>
              </a:rPr>
              <a:t>, принимавшие 	участие в разработке опыта.</a:t>
            </a:r>
          </a:p>
          <a:p>
            <a:pPr algn="just"/>
            <a:r>
              <a:rPr lang="ru-RU" sz="2800" dirty="0" smtClean="0">
                <a:latin typeface="+mj-lt"/>
              </a:rPr>
              <a:t>Указывается ФИО, должность, место работы каждого.</a:t>
            </a:r>
          </a:p>
          <a:p>
            <a:pPr algn="just"/>
            <a:r>
              <a:rPr lang="ru-RU" sz="2800" dirty="0" smtClean="0">
                <a:latin typeface="+mj-lt"/>
              </a:rPr>
              <a:t>  Фамилию, имя, отчество следует указать полностью.</a:t>
            </a:r>
          </a:p>
          <a:p>
            <a:pPr algn="just"/>
            <a:r>
              <a:rPr lang="ru-RU" sz="2800" dirty="0" smtClean="0">
                <a:latin typeface="+mj-lt"/>
              </a:rPr>
              <a:t>  При указании должности следует указывать должность в соответствии с официальным написанием.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67833" y="1041991"/>
            <a:ext cx="832529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b="1" dirty="0" smtClean="0">
              <a:solidFill>
                <a:srgbClr val="C00000"/>
              </a:solidFill>
              <a:latin typeface="+mj-lt"/>
            </a:endParaRPr>
          </a:p>
          <a:p>
            <a:pPr lvl="0" algn="ctr"/>
            <a:r>
              <a:rPr lang="ru-RU" sz="2800" b="1" dirty="0" smtClean="0">
                <a:latin typeface="+mj-lt"/>
              </a:rPr>
              <a:t>Место реализация практики:</a:t>
            </a:r>
            <a:endParaRPr lang="ru-RU" sz="2800" dirty="0" smtClean="0">
              <a:latin typeface="+mj-lt"/>
            </a:endParaRPr>
          </a:p>
          <a:p>
            <a:pPr algn="just"/>
            <a:r>
              <a:rPr lang="ru-RU" sz="2800" dirty="0" smtClean="0">
                <a:latin typeface="+mj-lt"/>
              </a:rPr>
              <a:t>  В пункте «Место реализации практики» следует указывать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официальное название образовательной организации</a:t>
            </a:r>
            <a:r>
              <a:rPr lang="ru-RU" sz="2800" dirty="0" smtClean="0">
                <a:latin typeface="+mj-lt"/>
              </a:rPr>
              <a:t> (полное и сокращенное) и муниципальный район.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67833" y="826548"/>
            <a:ext cx="867616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b="1" dirty="0" smtClean="0">
              <a:solidFill>
                <a:srgbClr val="C00000"/>
              </a:solidFill>
              <a:latin typeface="+mj-lt"/>
            </a:endParaRPr>
          </a:p>
          <a:p>
            <a:pPr lvl="0" algn="ctr"/>
            <a:r>
              <a:rPr lang="ru-RU" sz="2800" b="1" dirty="0" smtClean="0">
                <a:latin typeface="+mj-lt"/>
              </a:rPr>
              <a:t>Логика описания практики:</a:t>
            </a:r>
          </a:p>
          <a:p>
            <a:pPr lvl="0"/>
            <a:r>
              <a:rPr lang="ru-RU" sz="2800" dirty="0" smtClean="0">
                <a:latin typeface="+mj-lt"/>
              </a:rPr>
              <a:t>Описание практики предполагает соответствие следующей последовательности:</a:t>
            </a:r>
          </a:p>
          <a:p>
            <a:pPr lvl="0" algn="ctr"/>
            <a:r>
              <a:rPr lang="ru-RU" sz="2800" dirty="0" smtClean="0">
                <a:latin typeface="+mj-lt"/>
              </a:rPr>
              <a:t> «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Цель-действие-результат</a:t>
            </a:r>
            <a:r>
              <a:rPr lang="ru-RU" sz="2800" dirty="0" smtClean="0">
                <a:latin typeface="+mj-lt"/>
              </a:rPr>
              <a:t>»:</a:t>
            </a:r>
          </a:p>
          <a:p>
            <a:r>
              <a:rPr lang="ru-RU" sz="2800" i="1" dirty="0" smtClean="0">
                <a:latin typeface="+mj-lt"/>
              </a:rPr>
              <a:t>Например, </a:t>
            </a:r>
            <a:endParaRPr lang="ru-RU" sz="2800" dirty="0" smtClean="0">
              <a:latin typeface="+mj-lt"/>
            </a:endParaRPr>
          </a:p>
          <a:p>
            <a:r>
              <a:rPr lang="ru-RU" sz="2800" i="1" dirty="0" smtClean="0">
                <a:latin typeface="+mj-lt"/>
              </a:rPr>
              <a:t>Цель (зачем?): реализация концепции…</a:t>
            </a:r>
            <a:endParaRPr lang="ru-RU" sz="2800" dirty="0" smtClean="0">
              <a:latin typeface="+mj-lt"/>
            </a:endParaRPr>
          </a:p>
          <a:p>
            <a:r>
              <a:rPr lang="ru-RU" sz="2800" i="1" dirty="0" smtClean="0">
                <a:latin typeface="+mj-lt"/>
              </a:rPr>
              <a:t>Действия (где? кто? как?):…</a:t>
            </a:r>
            <a:endParaRPr lang="ru-RU" sz="2800" dirty="0" smtClean="0">
              <a:latin typeface="+mj-lt"/>
            </a:endParaRPr>
          </a:p>
          <a:p>
            <a:r>
              <a:rPr lang="ru-RU" sz="2800" i="1" dirty="0" smtClean="0">
                <a:latin typeface="+mj-lt"/>
              </a:rPr>
              <a:t>Результат (что получилось)? …</a:t>
            </a:r>
            <a:endParaRPr lang="ru-RU" sz="2800" dirty="0" smtClean="0">
              <a:latin typeface="+mj-lt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67833" y="1041991"/>
            <a:ext cx="86761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b="1" dirty="0" smtClean="0">
              <a:solidFill>
                <a:srgbClr val="C00000"/>
              </a:solidFill>
              <a:latin typeface="+mj-lt"/>
            </a:endParaRPr>
          </a:p>
          <a:p>
            <a:pPr lvl="0" algn="ctr"/>
            <a:endParaRPr lang="ru-RU" sz="2800" dirty="0" smtClean="0">
              <a:solidFill>
                <a:srgbClr val="C00000"/>
              </a:solidFill>
              <a:latin typeface="+mj-lt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467834" y="903492"/>
            <a:ext cx="80063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5425" algn="l"/>
                <a:tab pos="4124325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5425" algn="l"/>
                <a:tab pos="412432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Методическое обеспечение реализации практики: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  <a:tab pos="412432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Перечень методического обеспечения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должен быть минимальным, конкретным, максимально доступным.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  <a:tab pos="41243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Может включать образовательные программы, методические рекомендации, книги, статьи, словари, наборы дидактических пособий, карт, таблиц, схем, перечни сайтов, программное обеспечение,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мультимедийные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продукты и другое.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  <a:tab pos="412432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Перечень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следует снабжать действующими ссылками либо указывать путь доступа (например, наличие рекомендуемой серии книг в библиотеке конкретной ОО).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  <a:tab pos="412432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Авторские методические продукты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должны быть утвержденными на соответствующем уровне либо иметь статус проекта,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пилотного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, экспериментального продукта.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297104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67833" y="1041991"/>
            <a:ext cx="86761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2800" b="1" dirty="0" smtClean="0">
              <a:solidFill>
                <a:srgbClr val="C00000"/>
              </a:solidFill>
              <a:latin typeface="+mj-lt"/>
            </a:endParaRPr>
          </a:p>
          <a:p>
            <a:pPr lvl="0" algn="ctr"/>
            <a:endParaRPr lang="ru-RU" sz="2800" dirty="0" smtClean="0">
              <a:solidFill>
                <a:srgbClr val="C00000"/>
              </a:solidFill>
              <a:latin typeface="+mj-lt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0113" algn="l"/>
                <a:tab pos="1620838" algn="l"/>
              </a:tabLst>
            </a:pPr>
            <a:endParaRPr kumimoji="0" lang="ru-RU" sz="280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0874" y="1323469"/>
            <a:ext cx="851667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5425" algn="l"/>
                <a:tab pos="4124325" algn="l"/>
              </a:tabLst>
            </a:pPr>
            <a:r>
              <a:rPr lang="ru-RU" sz="2000" b="1" dirty="0" smtClean="0"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анные, подтверждающие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обоснованность применения практики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 точки зрения профессионального опыта и экспертизы.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  <a:tab pos="4124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Внешние отзывы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помогут экспертам Конкурса быть более объективными.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Отзывы и рекомендации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могут быть как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формальными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(утвержденными, с печатью и подписью), так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неформальными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(письма, обращения, результаты анкетирования).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  <a:tab pos="4124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Участники могут разместить в приложении текст материалов СМИ, экспертные заключения по различным вопросам, касающимися реализации практики; официальные публикации и издания; отчеты; доклады, подтверждающие эффективность реализуемой практики.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202019" y="827099"/>
            <a:ext cx="613498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Важно!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Авторство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Все материалы, изложенные при описании практики, и не имеющие ссылки на стороннее авторство, по умолчанию считаются принадлежащими авторам конкурсного материала.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Авторы конкурсной работы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предоставляя работу на конкурс, берут на себя полную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ответственность за соблюдение авторских прав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 избежание этой проблемы организаторы Конкурса убедительно просят потенциальных конкурсантов внимательно отнестись к составлению списка источников и соблюдению авторских прав других участников образовательного пространства.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98307" name="Picture 3" descr="https://xn--b1agamxaeukk8gf8a.xn--p1ai/wp-content/uploads/2019/10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7005" y="1787156"/>
            <a:ext cx="2806995" cy="2433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0606"/>
            <a:ext cx="9071930" cy="109289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501445" y="1329069"/>
            <a:ext cx="83342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Консультацию по оформлению и содержанию материалов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можно получить в Центре образовательного менеджмента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322):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Тел.: (4852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23-05-79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(пн.-пт.; 9.00-16.00)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Бобылева Надежда Игоревна, доцент ЦОМ;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6208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 электронной почте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6"/>
              </a:rPr>
              <a:t>yazam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6"/>
              </a:rPr>
              <a:t>2019@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6"/>
              </a:rPr>
              <a:t>mail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Профессиональное сообщество заместителей руководителей образовательных организаций Ярославской области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scanword.me/userfiles/scanwords/photo/Zhu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53409"/>
            <a:ext cx="4762500" cy="476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874" y="1350336"/>
            <a:ext cx="5964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+mn-lt"/>
              </a:rPr>
              <a:t>Оргкомитет</a:t>
            </a:r>
          </a:p>
          <a:p>
            <a:endParaRPr lang="ru-RU" sz="4000" dirty="0" smtClean="0">
              <a:latin typeface="+mn-lt"/>
            </a:endParaRPr>
          </a:p>
          <a:p>
            <a:r>
              <a:rPr lang="ru-RU" sz="4000" dirty="0" smtClean="0">
                <a:latin typeface="+mn-lt"/>
              </a:rPr>
              <a:t>Жюри</a:t>
            </a:r>
          </a:p>
          <a:p>
            <a:endParaRPr lang="ru-RU" sz="4000" dirty="0" smtClean="0">
              <a:latin typeface="+mn-lt"/>
            </a:endParaRPr>
          </a:p>
          <a:p>
            <a:r>
              <a:rPr lang="ru-RU" sz="4000" dirty="0" smtClean="0">
                <a:latin typeface="+mn-lt"/>
              </a:rPr>
              <a:t>Экспертная комиссия</a:t>
            </a:r>
          </a:p>
          <a:p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ИРО версия от 23.04.2020\ЯЗам\Язам сайт\Аватар Яза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2301" y="0"/>
            <a:ext cx="6185407" cy="47282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23129" y="668740"/>
            <a:ext cx="2402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860000"/>
                </a:solidFill>
              </a:rPr>
              <a:t>#</a:t>
            </a:r>
            <a:r>
              <a:rPr lang="ru-RU" sz="3600" dirty="0" smtClean="0">
                <a:solidFill>
                  <a:srgbClr val="860000"/>
                </a:solidFill>
              </a:rPr>
              <a:t>Язам</a:t>
            </a:r>
          </a:p>
          <a:p>
            <a:endParaRPr lang="ru-RU" sz="3600" dirty="0" smtClean="0">
              <a:solidFill>
                <a:srgbClr val="860000"/>
              </a:solidFill>
            </a:endParaRPr>
          </a:p>
          <a:p>
            <a:r>
              <a:rPr lang="en-US" sz="3600" dirty="0" smtClean="0">
                <a:solidFill>
                  <a:srgbClr val="860000"/>
                </a:solidFill>
              </a:rPr>
              <a:t> </a:t>
            </a:r>
            <a:endParaRPr lang="ru-RU" sz="3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71499" y="1269242"/>
            <a:ext cx="517250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 присоединиться </a:t>
            </a: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к сообществу</a:t>
            </a:r>
            <a:r>
              <a:rPr lang="ru-RU" sz="2400" dirty="0" smtClean="0">
                <a:solidFill>
                  <a:srgbClr val="86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1793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1793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6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1793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Анкета участника: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A5885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3"/>
              </a:rPr>
              <a:t>https://forms.gle/zS7Vk1gvV3xN867u8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A5885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1793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Группа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ВКонтакте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https://vk.com/club194668753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445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115" y="1093129"/>
            <a:ext cx="81708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 hangingPunct="1"/>
            <a:r>
              <a:rPr lang="ru-RU" sz="2800" b="1" dirty="0" smtClean="0">
                <a:latin typeface="+mn-lt"/>
              </a:rPr>
              <a:t>Оргкомитет:</a:t>
            </a:r>
          </a:p>
          <a:p>
            <a:pPr lvl="0" fontAlgn="auto" hangingPunct="1"/>
            <a:r>
              <a:rPr lang="ru-RU" sz="2800" dirty="0" smtClean="0">
                <a:latin typeface="+mn-lt"/>
              </a:rPr>
              <a:t>-  устанавливает порядок проведения и структуру конкурса;</a:t>
            </a:r>
          </a:p>
          <a:p>
            <a:pPr lvl="0" fontAlgn="auto" hangingPunct="1"/>
            <a:r>
              <a:rPr lang="ru-RU" sz="2800" dirty="0" smtClean="0">
                <a:latin typeface="+mn-lt"/>
              </a:rPr>
              <a:t>- осуществляет регистрацию участников Конкурса;</a:t>
            </a:r>
          </a:p>
          <a:p>
            <a:pPr lvl="0" fontAlgn="auto" hangingPunct="1"/>
            <a:r>
              <a:rPr lang="ru-RU" sz="2800" dirty="0" smtClean="0">
                <a:latin typeface="+mn-lt"/>
              </a:rPr>
              <a:t>- проводит анализ, обобщение материалов конкурса для подготовки ежегодного сборника лучших региональных практик;</a:t>
            </a:r>
          </a:p>
          <a:p>
            <a:pPr lvl="0" fontAlgn="auto" hangingPunct="1"/>
            <a:r>
              <a:rPr lang="ru-RU" sz="2800" dirty="0" smtClean="0">
                <a:latin typeface="+mn-lt"/>
              </a:rPr>
              <a:t>- обеспечивает публикацию сообщений о конкурсе в средствах массовой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892" y="1297173"/>
            <a:ext cx="8314661" cy="4940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</a:rPr>
              <a:t>Экспертная комиссия: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+mj-lt"/>
              </a:rPr>
              <a:t>проводит экспертизу представленных материалов в баллах в соответствии с утвержденными критериями;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+mj-lt"/>
              </a:rPr>
              <a:t> в соответствии с направлением;</a:t>
            </a:r>
          </a:p>
          <a:p>
            <a:pPr algn="just"/>
            <a:r>
              <a:rPr lang="ru-RU" sz="3200" dirty="0" smtClean="0">
                <a:latin typeface="+mj-lt"/>
              </a:rPr>
              <a:t>- оформляет листы оценки участников конкурса.</a:t>
            </a:r>
          </a:p>
          <a:p>
            <a:endParaRPr lang="ru-RU" sz="4000" dirty="0" smtClean="0">
              <a:solidFill>
                <a:srgbClr val="C00000"/>
              </a:solidFill>
            </a:endParaRPr>
          </a:p>
          <a:p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773" y="1297173"/>
            <a:ext cx="82933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+mj-lt"/>
              </a:rPr>
              <a:t>Жюри: </a:t>
            </a:r>
          </a:p>
          <a:p>
            <a:r>
              <a:rPr lang="ru-RU" sz="4000" dirty="0" smtClean="0">
                <a:latin typeface="+mj-lt"/>
              </a:rPr>
              <a:t>- подводит общие итоги;</a:t>
            </a:r>
          </a:p>
          <a:p>
            <a:r>
              <a:rPr lang="ru-RU" sz="4000" dirty="0" smtClean="0">
                <a:latin typeface="+mj-lt"/>
              </a:rPr>
              <a:t>- определяет победителей и лауреатов конкурса.</a:t>
            </a:r>
          </a:p>
          <a:p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64551"/>
            <a:ext cx="1009290" cy="100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954" y="1170052"/>
            <a:ext cx="8584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860000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8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813" y="1360966"/>
            <a:ext cx="85621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800" b="1" dirty="0" smtClean="0">
                <a:latin typeface="+mj-lt"/>
              </a:rPr>
              <a:t>Цель:</a:t>
            </a:r>
          </a:p>
          <a:p>
            <a:pPr algn="just" hangingPunct="0"/>
            <a:r>
              <a:rPr lang="ru-RU" sz="2800" dirty="0" smtClean="0">
                <a:latin typeface="+mj-lt"/>
              </a:rPr>
              <a:t>  выявление и поддержка актуального педагогического и управленческого опыта образовательных организаций региона, нацеленного на развитие системы образования Ярославской области по пяти направлениям.</a:t>
            </a:r>
          </a:p>
          <a:p>
            <a:pPr hangingPunct="0"/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FFBA0ED7388418B435DAA3AFCEE7C" ma:contentTypeVersion="5" ma:contentTypeDescription="Создание документа." ma:contentTypeScope="" ma:versionID="20e6f15c70d26a55779f06a0dd9b5995">
  <xsd:schema xmlns:xsd="http://www.w3.org/2001/XMLSchema" xmlns:xs="http://www.w3.org/2001/XMLSchema" xmlns:p="http://schemas.microsoft.com/office/2006/metadata/properties" xmlns:ns2="f07adec3-9edc-4ba9-a947-c557adee0635" xmlns:ns3="bf387998-361a-4211-8acf-65231cde5cba" targetNamespace="http://schemas.microsoft.com/office/2006/metadata/properties" ma:root="true" ma:fieldsID="196038fb871006277e55b7952c423e65" ns2:_="" ns3:_="">
    <xsd:import namespace="f07adec3-9edc-4ba9-a947-c557adee0635"/>
    <xsd:import namespace="bf387998-361a-4211-8acf-65231cde5cba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7998-361a-4211-8acf-65231cde5cba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A20BBD65-6409-4692-B680-0D8EC82623CA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2016-05-03T21:00:00+00:00</DocDate>
    <docType xmlns="bf387998-361a-4211-8acf-65231cde5cba">17</doc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C0B8C-A3C4-45A6-904D-315D9DC8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bf387998-361a-4211-8acf-65231cde5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B1BB5-2DF2-4415-8137-D1E4E72ACE1F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f07adec3-9edc-4ba9-a947-c557adee0635"/>
    <ds:schemaRef ds:uri="bf387998-361a-4211-8acf-65231cde5cb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53674</TotalTime>
  <Words>2359</Words>
  <Application>Microsoft Office PowerPoint</Application>
  <PresentationFormat>Экран (16:9)</PresentationFormat>
  <Paragraphs>308</Paragraphs>
  <Slides>50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Надежда Игоревна Бобылева</cp:lastModifiedBy>
  <cp:revision>2271</cp:revision>
  <cp:lastPrinted>2018-11-28T20:10:02Z</cp:lastPrinted>
  <dcterms:created xsi:type="dcterms:W3CDTF">2012-02-06T06:39:19Z</dcterms:created>
  <dcterms:modified xsi:type="dcterms:W3CDTF">2020-09-22T09:04:40Z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</Properties>
</file>