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handoutMasterIdLst>
    <p:handoutMasterId r:id="rId20"/>
  </p:handoutMasterIdLst>
  <p:sldIdLst>
    <p:sldId id="260" r:id="rId2"/>
    <p:sldId id="324" r:id="rId3"/>
    <p:sldId id="290" r:id="rId4"/>
    <p:sldId id="320" r:id="rId5"/>
    <p:sldId id="314" r:id="rId6"/>
    <p:sldId id="315" r:id="rId7"/>
    <p:sldId id="269" r:id="rId8"/>
    <p:sldId id="321" r:id="rId9"/>
    <p:sldId id="304" r:id="rId10"/>
    <p:sldId id="305" r:id="rId11"/>
    <p:sldId id="266" r:id="rId12"/>
    <p:sldId id="306" r:id="rId13"/>
    <p:sldId id="307" r:id="rId14"/>
    <p:sldId id="302" r:id="rId15"/>
    <p:sldId id="322" r:id="rId16"/>
    <p:sldId id="319" r:id="rId17"/>
    <p:sldId id="323" r:id="rId18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ельтюкова Елена Петровна" initials="БЕП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11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2664" y="-8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43F225-101D-4099-BC21-57D5C1EEE974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784DDA3-2F1A-4663-BB06-9A289DB80C67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поиск и принципы отбора потенциальных партнеров</a:t>
          </a:r>
          <a:endParaRPr lang="ru-RU" sz="24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F6281E5-B399-4F01-AEFA-F35AA98DC0D2}" type="parTrans" cxnId="{20C8990B-6066-471D-A8A5-FFFCE77FE32D}">
      <dgm:prSet/>
      <dgm:spPr/>
      <dgm:t>
        <a:bodyPr/>
        <a:lstStyle/>
        <a:p>
          <a:endParaRPr lang="ru-RU"/>
        </a:p>
      </dgm:t>
    </dgm:pt>
    <dgm:pt modelId="{545B9CA1-191A-4A59-9AA7-BA55A5FCB953}" type="sibTrans" cxnId="{20C8990B-6066-471D-A8A5-FFFCE77FE32D}">
      <dgm:prSet/>
      <dgm:spPr/>
      <dgm:t>
        <a:bodyPr/>
        <a:lstStyle/>
        <a:p>
          <a:endParaRPr lang="ru-RU"/>
        </a:p>
      </dgm:t>
    </dgm:pt>
    <dgm:pt modelId="{31429FC2-64AF-4EA4-A174-353ECE19711E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определение </a:t>
          </a:r>
          <a:r>
            <a:rPr lang="ru-RU" sz="2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направлений совместной деятельности и совместное планирование</a:t>
          </a:r>
          <a:endParaRPr lang="ru-RU" sz="24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9426472-4BB8-4592-9750-71C35AB0458A}" type="parTrans" cxnId="{F47D3617-74C9-475C-9480-2FE32922DABE}">
      <dgm:prSet/>
      <dgm:spPr/>
      <dgm:t>
        <a:bodyPr/>
        <a:lstStyle/>
        <a:p>
          <a:endParaRPr lang="ru-RU"/>
        </a:p>
      </dgm:t>
    </dgm:pt>
    <dgm:pt modelId="{DD678683-BB56-4CD4-8792-EE07D6E88B80}" type="sibTrans" cxnId="{F47D3617-74C9-475C-9480-2FE32922DABE}">
      <dgm:prSet/>
      <dgm:spPr/>
      <dgm:t>
        <a:bodyPr/>
        <a:lstStyle/>
        <a:p>
          <a:endParaRPr lang="ru-RU"/>
        </a:p>
      </dgm:t>
    </dgm:pt>
    <dgm:pt modelId="{381EF2D5-9C5A-4D3F-B432-777B1031703A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организационное обеспечение совместной деятельности</a:t>
          </a:r>
          <a:endParaRPr lang="ru-RU" sz="2000" dirty="0">
            <a:solidFill>
              <a:schemeClr val="bg1"/>
            </a:solidFill>
          </a:endParaRPr>
        </a:p>
      </dgm:t>
    </dgm:pt>
    <dgm:pt modelId="{8AAAF192-6DCF-4066-AF04-DED0BCE34543}" type="parTrans" cxnId="{0A6527FA-1C46-4A1C-B455-E452D41359BB}">
      <dgm:prSet/>
      <dgm:spPr/>
      <dgm:t>
        <a:bodyPr/>
        <a:lstStyle/>
        <a:p>
          <a:endParaRPr lang="ru-RU"/>
        </a:p>
      </dgm:t>
    </dgm:pt>
    <dgm:pt modelId="{0366BC85-57D9-41E1-8372-4B9547F5916C}" type="sibTrans" cxnId="{0A6527FA-1C46-4A1C-B455-E452D41359BB}">
      <dgm:prSet/>
      <dgm:spPr/>
      <dgm:t>
        <a:bodyPr/>
        <a:lstStyle/>
        <a:p>
          <a:endParaRPr lang="ru-RU"/>
        </a:p>
      </dgm:t>
    </dgm:pt>
    <dgm:pt modelId="{89CD31B6-9056-4F10-8FFF-04EA59EA9688}" type="pres">
      <dgm:prSet presAssocID="{B743F225-101D-4099-BC21-57D5C1EEE974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B9B0377-EC50-4ED4-9FB1-5BF6B5AFAC34}" type="pres">
      <dgm:prSet presAssocID="{1784DDA3-2F1A-4663-BB06-9A289DB80C67}" presName="composite" presStyleCnt="0"/>
      <dgm:spPr/>
    </dgm:pt>
    <dgm:pt modelId="{D79D6827-E5C1-43B3-85E5-04746D8103D0}" type="pres">
      <dgm:prSet presAssocID="{1784DDA3-2F1A-4663-BB06-9A289DB80C67}" presName="bentUpArrow1" presStyleLbl="alignImgPlace1" presStyleIdx="0" presStyleCnt="2" custLinFactX="-7891" custLinFactNeighborX="-100000" custLinFactNeighborY="37117"/>
      <dgm:spPr/>
    </dgm:pt>
    <dgm:pt modelId="{E649F926-0836-4DD7-9EB3-64BF40F7219D}" type="pres">
      <dgm:prSet presAssocID="{1784DDA3-2F1A-4663-BB06-9A289DB80C67}" presName="ParentText" presStyleLbl="node1" presStyleIdx="0" presStyleCnt="3" custScaleX="400508" custScaleY="170863" custLinFactNeighborX="-180" custLinFactNeighborY="-7494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5C63A0-0B2D-4FE6-A10C-AC5E95EA6673}" type="pres">
      <dgm:prSet presAssocID="{1784DDA3-2F1A-4663-BB06-9A289DB80C67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AF8F26-5A8E-4F0C-9B4F-0ECBF7BF4253}" type="pres">
      <dgm:prSet presAssocID="{545B9CA1-191A-4A59-9AA7-BA55A5FCB953}" presName="sibTrans" presStyleCnt="0"/>
      <dgm:spPr/>
    </dgm:pt>
    <dgm:pt modelId="{0A64F25C-29F7-4609-951A-019375AF6F91}" type="pres">
      <dgm:prSet presAssocID="{31429FC2-64AF-4EA4-A174-353ECE19711E}" presName="composite" presStyleCnt="0"/>
      <dgm:spPr/>
    </dgm:pt>
    <dgm:pt modelId="{E0B292F1-71D8-4A5C-BFB1-B8432231201B}" type="pres">
      <dgm:prSet presAssocID="{31429FC2-64AF-4EA4-A174-353ECE19711E}" presName="bentUpArrow1" presStyleLbl="alignImgPlace1" presStyleIdx="1" presStyleCnt="2" custLinFactX="-68417" custLinFactNeighborX="-100000" custLinFactNeighborY="66657"/>
      <dgm:spPr/>
    </dgm:pt>
    <dgm:pt modelId="{6742BB6A-D45C-4870-B777-5DBEF67318D9}" type="pres">
      <dgm:prSet presAssocID="{31429FC2-64AF-4EA4-A174-353ECE19711E}" presName="ParentText" presStyleLbl="node1" presStyleIdx="1" presStyleCnt="3" custScaleX="568008" custScaleY="175993" custLinFactNeighborX="-22758" custLinFactNeighborY="-169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FBBA06-CDF2-4A7A-B8D7-2B8A5A39450C}" type="pres">
      <dgm:prSet presAssocID="{31429FC2-64AF-4EA4-A174-353ECE19711E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77DD23-1505-42CA-A171-9AFD3C8AA0C7}" type="pres">
      <dgm:prSet presAssocID="{DD678683-BB56-4CD4-8792-EE07D6E88B80}" presName="sibTrans" presStyleCnt="0"/>
      <dgm:spPr/>
    </dgm:pt>
    <dgm:pt modelId="{588001D0-1578-45DE-A54B-A807D75D403F}" type="pres">
      <dgm:prSet presAssocID="{381EF2D5-9C5A-4D3F-B432-777B1031703A}" presName="composite" presStyleCnt="0"/>
      <dgm:spPr/>
    </dgm:pt>
    <dgm:pt modelId="{5255EC7E-9DE4-4434-B987-AF37B07F6E19}" type="pres">
      <dgm:prSet presAssocID="{381EF2D5-9C5A-4D3F-B432-777B1031703A}" presName="ParentText" presStyleLbl="node1" presStyleIdx="2" presStyleCnt="3" custScaleX="368659" custScaleY="168473" custLinFactY="32930" custLinFactNeighborX="16703" custLinFactNeighborY="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C17A116-25E5-46DA-B0BF-0C3BA15C605F}" type="presOf" srcId="{1784DDA3-2F1A-4663-BB06-9A289DB80C67}" destId="{E649F926-0836-4DD7-9EB3-64BF40F7219D}" srcOrd="0" destOrd="0" presId="urn:microsoft.com/office/officeart/2005/8/layout/StepDownProcess"/>
    <dgm:cxn modelId="{922BC97E-BCD2-4C49-817E-CFB235E51202}" type="presOf" srcId="{381EF2D5-9C5A-4D3F-B432-777B1031703A}" destId="{5255EC7E-9DE4-4434-B987-AF37B07F6E19}" srcOrd="0" destOrd="0" presId="urn:microsoft.com/office/officeart/2005/8/layout/StepDownProcess"/>
    <dgm:cxn modelId="{20C8990B-6066-471D-A8A5-FFFCE77FE32D}" srcId="{B743F225-101D-4099-BC21-57D5C1EEE974}" destId="{1784DDA3-2F1A-4663-BB06-9A289DB80C67}" srcOrd="0" destOrd="0" parTransId="{7F6281E5-B399-4F01-AEFA-F35AA98DC0D2}" sibTransId="{545B9CA1-191A-4A59-9AA7-BA55A5FCB953}"/>
    <dgm:cxn modelId="{F47D3617-74C9-475C-9480-2FE32922DABE}" srcId="{B743F225-101D-4099-BC21-57D5C1EEE974}" destId="{31429FC2-64AF-4EA4-A174-353ECE19711E}" srcOrd="1" destOrd="0" parTransId="{C9426472-4BB8-4592-9750-71C35AB0458A}" sibTransId="{DD678683-BB56-4CD4-8792-EE07D6E88B80}"/>
    <dgm:cxn modelId="{52645D18-4FEA-4DE7-8389-F573B5C07A16}" type="presOf" srcId="{31429FC2-64AF-4EA4-A174-353ECE19711E}" destId="{6742BB6A-D45C-4870-B777-5DBEF67318D9}" srcOrd="0" destOrd="0" presId="urn:microsoft.com/office/officeart/2005/8/layout/StepDownProcess"/>
    <dgm:cxn modelId="{0A6527FA-1C46-4A1C-B455-E452D41359BB}" srcId="{B743F225-101D-4099-BC21-57D5C1EEE974}" destId="{381EF2D5-9C5A-4D3F-B432-777B1031703A}" srcOrd="2" destOrd="0" parTransId="{8AAAF192-6DCF-4066-AF04-DED0BCE34543}" sibTransId="{0366BC85-57D9-41E1-8372-4B9547F5916C}"/>
    <dgm:cxn modelId="{7AF3CE33-611E-447D-AD26-EB3A1105F7E6}" type="presOf" srcId="{B743F225-101D-4099-BC21-57D5C1EEE974}" destId="{89CD31B6-9056-4F10-8FFF-04EA59EA9688}" srcOrd="0" destOrd="0" presId="urn:microsoft.com/office/officeart/2005/8/layout/StepDownProcess"/>
    <dgm:cxn modelId="{2BA4EDEA-0A50-4B48-8AB1-E350DF3A53EC}" type="presParOf" srcId="{89CD31B6-9056-4F10-8FFF-04EA59EA9688}" destId="{BB9B0377-EC50-4ED4-9FB1-5BF6B5AFAC34}" srcOrd="0" destOrd="0" presId="urn:microsoft.com/office/officeart/2005/8/layout/StepDownProcess"/>
    <dgm:cxn modelId="{9D943147-16B2-4F4F-9B1E-F5B96DA07A29}" type="presParOf" srcId="{BB9B0377-EC50-4ED4-9FB1-5BF6B5AFAC34}" destId="{D79D6827-E5C1-43B3-85E5-04746D8103D0}" srcOrd="0" destOrd="0" presId="urn:microsoft.com/office/officeart/2005/8/layout/StepDownProcess"/>
    <dgm:cxn modelId="{0F45D2A9-DE55-4BC5-AEC3-FA7BECB38FF0}" type="presParOf" srcId="{BB9B0377-EC50-4ED4-9FB1-5BF6B5AFAC34}" destId="{E649F926-0836-4DD7-9EB3-64BF40F7219D}" srcOrd="1" destOrd="0" presId="urn:microsoft.com/office/officeart/2005/8/layout/StepDownProcess"/>
    <dgm:cxn modelId="{E7A18A0C-02A3-43AF-AAC6-69916042CDC6}" type="presParOf" srcId="{BB9B0377-EC50-4ED4-9FB1-5BF6B5AFAC34}" destId="{3F5C63A0-0B2D-4FE6-A10C-AC5E95EA6673}" srcOrd="2" destOrd="0" presId="urn:microsoft.com/office/officeart/2005/8/layout/StepDownProcess"/>
    <dgm:cxn modelId="{F381B93A-6E06-485F-B63F-CE141E1E54DA}" type="presParOf" srcId="{89CD31B6-9056-4F10-8FFF-04EA59EA9688}" destId="{76AF8F26-5A8E-4F0C-9B4F-0ECBF7BF4253}" srcOrd="1" destOrd="0" presId="urn:microsoft.com/office/officeart/2005/8/layout/StepDownProcess"/>
    <dgm:cxn modelId="{28D9F7BB-2290-4867-ABF6-A7D2D09CF943}" type="presParOf" srcId="{89CD31B6-9056-4F10-8FFF-04EA59EA9688}" destId="{0A64F25C-29F7-4609-951A-019375AF6F91}" srcOrd="2" destOrd="0" presId="urn:microsoft.com/office/officeart/2005/8/layout/StepDownProcess"/>
    <dgm:cxn modelId="{4E0045C2-064B-4309-8753-AF0B7A947B4A}" type="presParOf" srcId="{0A64F25C-29F7-4609-951A-019375AF6F91}" destId="{E0B292F1-71D8-4A5C-BFB1-B8432231201B}" srcOrd="0" destOrd="0" presId="urn:microsoft.com/office/officeart/2005/8/layout/StepDownProcess"/>
    <dgm:cxn modelId="{8FD24118-E3F1-49E0-8CFA-D8CAE7796342}" type="presParOf" srcId="{0A64F25C-29F7-4609-951A-019375AF6F91}" destId="{6742BB6A-D45C-4870-B777-5DBEF67318D9}" srcOrd="1" destOrd="0" presId="urn:microsoft.com/office/officeart/2005/8/layout/StepDownProcess"/>
    <dgm:cxn modelId="{495D36D5-FB68-4D78-868F-57AC5A0D1D8B}" type="presParOf" srcId="{0A64F25C-29F7-4609-951A-019375AF6F91}" destId="{0FFBBA06-CDF2-4A7A-B8D7-2B8A5A39450C}" srcOrd="2" destOrd="0" presId="urn:microsoft.com/office/officeart/2005/8/layout/StepDownProcess"/>
    <dgm:cxn modelId="{97DB4B7C-A6E4-4C7A-B23F-4B6983E060AB}" type="presParOf" srcId="{89CD31B6-9056-4F10-8FFF-04EA59EA9688}" destId="{6C77DD23-1505-42CA-A171-9AFD3C8AA0C7}" srcOrd="3" destOrd="0" presId="urn:microsoft.com/office/officeart/2005/8/layout/StepDownProcess"/>
    <dgm:cxn modelId="{E6712C69-EAB6-4F41-AC91-5C043799498E}" type="presParOf" srcId="{89CD31B6-9056-4F10-8FFF-04EA59EA9688}" destId="{588001D0-1578-45DE-A54B-A807D75D403F}" srcOrd="4" destOrd="0" presId="urn:microsoft.com/office/officeart/2005/8/layout/StepDownProcess"/>
    <dgm:cxn modelId="{0F7E12ED-B300-4715-A722-E05F4ACBE8E4}" type="presParOf" srcId="{588001D0-1578-45DE-A54B-A807D75D403F}" destId="{5255EC7E-9DE4-4434-B987-AF37B07F6E19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9D6827-E5C1-43B3-85E5-04746D8103D0}">
      <dsp:nvSpPr>
        <dsp:cNvPr id="0" name=""/>
        <dsp:cNvSpPr/>
      </dsp:nvSpPr>
      <dsp:spPr>
        <a:xfrm rot="5400000">
          <a:off x="1120525" y="1915183"/>
          <a:ext cx="714139" cy="81302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49F926-0836-4DD7-9EB3-64BF40F7219D}">
      <dsp:nvSpPr>
        <dsp:cNvPr id="0" name=""/>
        <dsp:cNvSpPr/>
      </dsp:nvSpPr>
      <dsp:spPr>
        <a:xfrm>
          <a:off x="0" y="0"/>
          <a:ext cx="4814871" cy="143780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поиск и принципы отбора потенциальных партнеров</a:t>
          </a:r>
          <a:endParaRPr lang="ru-RU" sz="24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0200" y="70200"/>
        <a:ext cx="4674471" cy="1297403"/>
      </dsp:txXfrm>
    </dsp:sp>
    <dsp:sp modelId="{3F5C63A0-0B2D-4FE6-A10C-AC5E95EA6673}">
      <dsp:nvSpPr>
        <dsp:cNvPr id="0" name=""/>
        <dsp:cNvSpPr/>
      </dsp:nvSpPr>
      <dsp:spPr>
        <a:xfrm>
          <a:off x="3010691" y="938734"/>
          <a:ext cx="874359" cy="680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B292F1-71D8-4A5C-BFB1-B8432231201B}">
      <dsp:nvSpPr>
        <dsp:cNvPr id="0" name=""/>
        <dsp:cNvSpPr/>
      </dsp:nvSpPr>
      <dsp:spPr>
        <a:xfrm rot="5400000">
          <a:off x="3946408" y="3391155"/>
          <a:ext cx="714139" cy="81302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42BB6A-D45C-4870-B777-5DBEF67318D9}">
      <dsp:nvSpPr>
        <dsp:cNvPr id="0" name=""/>
        <dsp:cNvSpPr/>
      </dsp:nvSpPr>
      <dsp:spPr>
        <a:xfrm>
          <a:off x="2039703" y="1789466"/>
          <a:ext cx="6828541" cy="148097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определение </a:t>
          </a:r>
          <a:r>
            <a:rPr lang="ru-RU" sz="2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направлений совместной деятельности и совместное планирование</a:t>
          </a:r>
          <a:endParaRPr lang="ru-RU" sz="2400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112011" y="1861774"/>
        <a:ext cx="6683925" cy="1336355"/>
      </dsp:txXfrm>
    </dsp:sp>
    <dsp:sp modelId="{0FFBBA06-CDF2-4A7A-B8D7-2B8A5A39450C}">
      <dsp:nvSpPr>
        <dsp:cNvPr id="0" name=""/>
        <dsp:cNvSpPr/>
      </dsp:nvSpPr>
      <dsp:spPr>
        <a:xfrm>
          <a:off x="6328664" y="2203748"/>
          <a:ext cx="874359" cy="680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55EC7E-9DE4-4434-B987-AF37B07F6E19}">
      <dsp:nvSpPr>
        <dsp:cNvPr id="0" name=""/>
        <dsp:cNvSpPr/>
      </dsp:nvSpPr>
      <dsp:spPr>
        <a:xfrm>
          <a:off x="4712014" y="3629093"/>
          <a:ext cx="4431985" cy="141769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организационное обеспечение совместной деятельности</a:t>
          </a:r>
          <a:endParaRPr lang="ru-RU" sz="2000" kern="1200" dirty="0">
            <a:solidFill>
              <a:schemeClr val="bg1"/>
            </a:solidFill>
          </a:endParaRPr>
        </a:p>
      </dsp:txBody>
      <dsp:txXfrm>
        <a:off x="4781232" y="3698311"/>
        <a:ext cx="4293549" cy="12792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909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9909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CE0A0C4-7533-4A5A-9FF5-44A3024AC2F3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186"/>
            <a:ext cx="2971800" cy="49909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186"/>
            <a:ext cx="2971800" cy="49909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E8E7D6D-F737-423E-8C85-715233ABAA2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0898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909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9091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DA37695-8215-4D9E-8B75-383AA8F07BAF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7"/>
            <a:ext cx="5486400" cy="391674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6"/>
            <a:ext cx="2971800" cy="49909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6"/>
            <a:ext cx="2971800" cy="49909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9802812-BB30-40B5-A997-CBD5BD889F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019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90625" y="1243013"/>
            <a:ext cx="4476750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02812-BB30-40B5-A997-CBD5BD889FAB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713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90625" y="1243013"/>
            <a:ext cx="4476750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02812-BB30-40B5-A997-CBD5BD889FAB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3632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90625" y="1243013"/>
            <a:ext cx="4476750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02812-BB30-40B5-A997-CBD5BD889FAB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8271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90625" y="1243013"/>
            <a:ext cx="4476750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02812-BB30-40B5-A997-CBD5BD889FAB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7035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90625" y="1243013"/>
            <a:ext cx="4476750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02812-BB30-40B5-A997-CBD5BD889FAB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7035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90625" y="1243013"/>
            <a:ext cx="4476750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02812-BB30-40B5-A997-CBD5BD889FAB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118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90625" y="1243013"/>
            <a:ext cx="4476750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02812-BB30-40B5-A997-CBD5BD889FAB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71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90625" y="1243013"/>
            <a:ext cx="4476750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02812-BB30-40B5-A997-CBD5BD889FAB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281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90625" y="1243013"/>
            <a:ext cx="4476750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02812-BB30-40B5-A997-CBD5BD889FA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893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90625" y="1243013"/>
            <a:ext cx="4476750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02812-BB30-40B5-A997-CBD5BD889FAB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442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90625" y="1243013"/>
            <a:ext cx="4476750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02812-BB30-40B5-A997-CBD5BD889FAB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5711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90625" y="1243013"/>
            <a:ext cx="4476750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02812-BB30-40B5-A997-CBD5BD889FAB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5342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90625" y="1243013"/>
            <a:ext cx="4476750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02812-BB30-40B5-A997-CBD5BD889FAB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5987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90625" y="1243013"/>
            <a:ext cx="4476750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02812-BB30-40B5-A997-CBD5BD889FAB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1451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90625" y="1243013"/>
            <a:ext cx="4476750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02812-BB30-40B5-A997-CBD5BD889FAB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681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31C7-710B-4606-86B0-DBB239A7F308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D2BA8BE-6BAB-4A6E-8386-664E4076DD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31C7-710B-4606-86B0-DBB239A7F308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A8BE-6BAB-4A6E-8386-664E4076DD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31C7-710B-4606-86B0-DBB239A7F308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A8BE-6BAB-4A6E-8386-664E4076DD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31C7-710B-4606-86B0-DBB239A7F308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A8BE-6BAB-4A6E-8386-664E4076DD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31C7-710B-4606-86B0-DBB239A7F308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2BA8BE-6BAB-4A6E-8386-664E4076DD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31C7-710B-4606-86B0-DBB239A7F308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A8BE-6BAB-4A6E-8386-664E4076DD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31C7-710B-4606-86B0-DBB239A7F308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A8BE-6BAB-4A6E-8386-664E4076DD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31C7-710B-4606-86B0-DBB239A7F308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A8BE-6BAB-4A6E-8386-664E4076DD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31C7-710B-4606-86B0-DBB239A7F308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A8BE-6BAB-4A6E-8386-664E4076DD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31C7-710B-4606-86B0-DBB239A7F308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BA8BE-6BAB-4A6E-8386-664E4076DD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D31C7-710B-4606-86B0-DBB239A7F308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D2BA8BE-6BAB-4A6E-8386-664E4076DD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957D31C7-710B-4606-86B0-DBB239A7F308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5D2BA8BE-6BAB-4A6E-8386-664E4076DD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82746/1510e2f05392184b982f664ef3f7344f83e9b775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vestnik.edu.ru/main-topic/uchastie-v-professionalnykh-obedineniiakh-daet-pedagogam-vozmozhnost-pogruzitsia-v-unikalnuiu-intellektualnuiu-sr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5957" y="1689099"/>
            <a:ext cx="7781027" cy="2674669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ВЕБИНАР</a:t>
            </a:r>
            <a:b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ru-RU" sz="2000" dirty="0" smtClean="0">
                <a:solidFill>
                  <a:srgbClr val="002060"/>
                </a:solidFill>
                <a:latin typeface="+mn-lt"/>
              </a:rPr>
            </a:b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>«Национальный </a:t>
            </a:r>
            <a:r>
              <a:rPr lang="ru-RU" sz="2000" dirty="0">
                <a:solidFill>
                  <a:srgbClr val="002060"/>
                </a:solidFill>
                <a:latin typeface="+mn-lt"/>
              </a:rPr>
              <a:t>проект «Образование</a:t>
            </a: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>»:</a:t>
            </a:r>
            <a:r>
              <a:rPr lang="en-US" sz="2000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en-US" sz="2000" dirty="0" smtClean="0">
                <a:solidFill>
                  <a:srgbClr val="002060"/>
                </a:solidFill>
                <a:latin typeface="+mn-lt"/>
              </a:rPr>
            </a:b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Механизм вовлечения общественно-деловых объединений и участия представителей работодателей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принятии решений по вопросам управления развитием образовательных организаций, в том числе в обновлении образовательных программ</a:t>
            </a:r>
            <a:endParaRPr lang="ru-RU" sz="20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175" y="138113"/>
            <a:ext cx="6877050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5715000"/>
            <a:ext cx="8334375" cy="104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24375" y="4978400"/>
            <a:ext cx="46196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rgbClr val="002060"/>
                </a:solidFill>
              </a:rPr>
              <a:t>Шляхтина Наталья Владимировна</a:t>
            </a:r>
          </a:p>
          <a:p>
            <a:r>
              <a:rPr lang="ru-RU" sz="1600" dirty="0">
                <a:solidFill>
                  <a:srgbClr val="002060"/>
                </a:solidFill>
              </a:rPr>
              <a:t>р</a:t>
            </a:r>
            <a:r>
              <a:rPr lang="ru-RU" sz="1600" dirty="0" smtClean="0">
                <a:solidFill>
                  <a:srgbClr val="002060"/>
                </a:solidFill>
              </a:rPr>
              <a:t>уководитель ЦОМ ГАУ ДПО ЯО ИРО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Пополитова О.В.</a:t>
            </a:r>
          </a:p>
          <a:p>
            <a:r>
              <a:rPr lang="ru-RU" sz="1600" dirty="0">
                <a:solidFill>
                  <a:srgbClr val="002060"/>
                </a:solidFill>
              </a:rPr>
              <a:t>д</a:t>
            </a:r>
            <a:r>
              <a:rPr lang="ru-RU" sz="1600" dirty="0" smtClean="0">
                <a:solidFill>
                  <a:srgbClr val="002060"/>
                </a:solidFill>
              </a:rPr>
              <a:t>оцент ЦОМ ГАУ ДПО ЯО ИРО, </a:t>
            </a:r>
            <a:r>
              <a:rPr lang="ru-RU" sz="1600" dirty="0" err="1" smtClean="0">
                <a:solidFill>
                  <a:srgbClr val="002060"/>
                </a:solidFill>
              </a:rPr>
              <a:t>к.п.н</a:t>
            </a:r>
            <a:r>
              <a:rPr lang="ru-RU" sz="1600" dirty="0" smtClean="0">
                <a:solidFill>
                  <a:srgbClr val="002060"/>
                </a:solidFill>
              </a:rPr>
              <a:t>.</a:t>
            </a:r>
            <a:endParaRPr lang="ru-RU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44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547" y="-1"/>
            <a:ext cx="8989454" cy="940279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НАПРАВЛЕНИЯ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6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ВЗАИМОДЕЙСТВИЯ ПЕД КОЛЛЕКТИВА  ОО И ПАРТНЕРОВ</a:t>
            </a:r>
            <a:endParaRPr lang="ru-RU" sz="26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Объект 4"/>
          <p:cNvSpPr txBox="1">
            <a:spLocks/>
          </p:cNvSpPr>
          <p:nvPr/>
        </p:nvSpPr>
        <p:spPr>
          <a:xfrm>
            <a:off x="154546" y="1296357"/>
            <a:ext cx="8583054" cy="4546121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обновление содержания  основных и дополнительных программ, с учетом особенностей и потребностей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рганизационно-методическое сопровождение партнерами педагогов, в том числе путем вовлечения в реализацию реальных проектов социальных  партнеров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привлечение соц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партнеров для проведения тематических мероприятий, включая наставничество в соответствии с 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  <a:hlinkClick r:id="rId3"/>
              </a:rPr>
              <a:t>Методологией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 наставничества обучающихся для организаций, осуществляющих образовательную деятельность по общеобразовательным, дополнительным общеобразовательным и программам среднего профессионального образования, в том числе с применением лучших практик обмена опытом между обучающимися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организация профориентационной деятельности, в том числе профессиональных и социальных проб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проведение обучающих мероприятий для педагогических работников на базе организаций социальных  партнеров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развитие МТО образовательных организаций, разработка планов, проектирование пространств</a:t>
            </a:r>
            <a:endParaRPr lang="ru-RU" sz="21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1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10991" y="5641082"/>
            <a:ext cx="72765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Индикатор оценки эффективности </a:t>
            </a:r>
            <a:r>
              <a:rPr lang="ru-RU" sz="1600" b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информ</a:t>
            </a:r>
            <a:r>
              <a:rPr lang="ru-RU" sz="1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политики ОО  - уровень информированности целевых аудиторий о деятельности ОО по вовлечению общественно-деловых объединений и представителей работодателей в принятие решений по вопросам управления развитием ОО</a:t>
            </a:r>
            <a:endParaRPr lang="ru-RU" sz="16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79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4909570" y="5190820"/>
            <a:ext cx="1905298" cy="14687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обеспечивает согласование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Концепции вовлечения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803585" y="815694"/>
            <a:ext cx="6340415" cy="134953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 typeface="Wingdings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оказывает содействие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взаимодействию:ОИВ-соцпартнер-МО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ОО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основе доклада дает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оценку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результативности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проекта, осуществляет поиск дополнительных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ресурсов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проводит совещания и др. мероприятий по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итогам,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вносит уточнения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Концепции вовлечения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031085" y="5203874"/>
            <a:ext cx="2428668" cy="1507477"/>
          </a:xfrm>
          <a:prstGeom prst="roundRect">
            <a:avLst>
              <a:gd name="adj" fmla="val 2774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назначает ответственного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исполнителя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реализации мероприятий в рамках достижения результата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0" y="2284424"/>
            <a:ext cx="6978770" cy="2115048"/>
          </a:xfrm>
          <a:prstGeom prst="roundRect">
            <a:avLst>
              <a:gd name="adj" fmla="val 1164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00000"/>
              </a:lnSpc>
              <a:buFont typeface="Wingdings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координирует коммуникацию ОО-МО-СОЦПАРТНЕР-ОИВ УР</a:t>
            </a:r>
          </a:p>
          <a:p>
            <a:pPr algn="just">
              <a:lnSpc>
                <a:spcPct val="100000"/>
              </a:lnSpc>
              <a:buFont typeface="Wingdings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разрабатывает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Концепцию вовлечения,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Дорожную карту 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достижения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показателей</a:t>
            </a:r>
          </a:p>
          <a:p>
            <a:pPr algn="just">
              <a:lnSpc>
                <a:spcPct val="100000"/>
              </a:lnSpc>
              <a:buFont typeface="Wingdings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проводит мониторинг выполнения ДК на уровне субъекта РФ, МО, ОО</a:t>
            </a:r>
          </a:p>
          <a:p>
            <a:pPr algn="just">
              <a:lnSpc>
                <a:spcPct val="100000"/>
              </a:lnSpc>
              <a:buFont typeface="Wingdings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организует проведение контрольных мероприятий</a:t>
            </a:r>
          </a:p>
          <a:p>
            <a:pPr algn="just">
              <a:lnSpc>
                <a:spcPct val="100000"/>
              </a:lnSpc>
              <a:buFont typeface="Wingdings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обеспечивает методическое сопровождение</a:t>
            </a:r>
          </a:p>
          <a:p>
            <a:pPr algn="just">
              <a:lnSpc>
                <a:spcPct val="100000"/>
              </a:lnSpc>
              <a:buFont typeface="Wingdings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готовит доклад, аналитические материалы, промежуточную и итоговую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отчетность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699" y="124034"/>
            <a:ext cx="9004301" cy="69166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НОРМАТИВНО-ПРАВОВЫЕ И ОРГАНИЗАЦИОННЫЕ УСЛОВИЯ </a:t>
            </a:r>
            <a:endParaRPr lang="ru-RU" sz="2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0" y="4579942"/>
            <a:ext cx="2829464" cy="1562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руководитель регионального проекта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(обеспечивающий достижение результатов по проектам)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745858" y="2242868"/>
            <a:ext cx="2294625" cy="22171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ответственный исполнитель </a:t>
            </a:r>
          </a:p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сотрудник ОИВ или </a:t>
            </a:r>
            <a:r>
              <a:rPr lang="ru-RU" sz="1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подвед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431056" y="4635355"/>
            <a:ext cx="1883228" cy="14361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региональный проектный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офис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0" y="824486"/>
            <a:ext cx="2950234" cy="13893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руководитель ОИВ, осуществляющий государственное управление в сфере образования 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90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" y="207034"/>
            <a:ext cx="9042400" cy="66423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РАЗДЕЛЫ </a:t>
            </a:r>
            <a:b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КОНЦЕПЦИЯ ВОВЛЕЧЕННОСТИ</a:t>
            </a:r>
            <a:endParaRPr lang="ru-RU" sz="2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1300" y="972868"/>
            <a:ext cx="8636000" cy="536146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а) основные приоритеты СЭР и территориального развития субъекта РФ с учетом прогнозных оценок развития рынка труда, потребностей функционирующих в субъекте РФ компаний и предприятий, предотвращения оттока выпускников образовательных организаций с учетом региональных стратегий СЭР и пространственного развития субъекта и МО на среднесрочный и долгосрочный периоды;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б) основные направления научно-технологического развития субъекта РФ;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в) прогнозные данные по кадровой потребности в разрезе МО, включая инвестиционные проекты;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г) список общественно-деловых объединений, предприятий, образовательных организаций высшего образования и научных организаций, оказывающих значительное влияние на приоритеты социально-экономического и научно-технологического развития субъекта РФ, а также препятствующих оттоку выпускников образовательных организаций из субъекта;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перечень инструментов мотивации, привлечения социальных партнеров к участию в управлении образовательной организацией, в том числе обновлению образовательных программ с учетом специфики социально-экономического развития субъекта РФ;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е) механизмы привлечения социальных партнеров в систематическое обновление содержания образования на основе результатов мониторинговых исследований и с учетом современных достижений науки и технологий, изменений запросов обучающихся и общества, ориентированности на применение знаний, умений и навыков в реальных жизненных условиях с привлечением представителей работодателей и науки на основе приоритетов СЭР и научно-технологического развития субъекта РФ;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ж) положения по аккумуляции и систематизации лучших практик по вовлечению социальных партнеров в управление образовательной организацией, в том числе в обновление образовательных программ, и предоставлению возможности обмена опытом и получения консультации, в том числе на специализированном информационном ресурсе, создаваемом в субъекте РФ;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Концепцию информационной политики субъекта РФ по освещению проекта, включая цель, задачи, примерные формы реализации информационной политики, а также показатели ее эффективности и ожидаемые результаты;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и) перечень нормативных правовых актов субъекта РФ и МО по взаимодействию с социальными партнерами в части управления образовательной организацией и обновления образовательных программ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89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376" y="131256"/>
            <a:ext cx="8856994" cy="6916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РЕКОМЕНДАЦИИ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 МЕТОДИКЕ РАСЧЕТА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776794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екомендации по методике расчета доли ОО , реализующих механизмы вовлечения общественно-деловых объединений и участия представителей работодателей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 принятии решений по вопросам управления развитием ОО в рамках реализации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федеральных  проектов «Современная школа»,  «Успех каждого ребенка», «Молодые профессионалы (Повышение конкурентоспособности профессионального образования)»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нац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проекта «Образование»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375" y="2784096"/>
            <a:ext cx="8937625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109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302359"/>
            <a:ext cx="9144000" cy="655564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1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ПРИЛОЖЕНИЕ  1. </a:t>
            </a:r>
          </a:p>
          <a:p>
            <a:pPr marL="0" lvl="1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Типовые локальные акты образовательной организации по утверждению и функционированию коллегиальных органов управления развитием общеобразовательной организации/организацией дополнительного образования</a:t>
            </a:r>
          </a:p>
          <a:p>
            <a:pPr marL="360000" lvl="2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Положение об Управляющем совете</a:t>
            </a:r>
          </a:p>
          <a:p>
            <a:pPr marL="360000" lvl="2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Положение о порядке кооптации в члены Управляющего совета</a:t>
            </a:r>
          </a:p>
          <a:p>
            <a:pPr marL="360000" lvl="2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Положение о порядке выборов членов Управляющего совета</a:t>
            </a:r>
          </a:p>
          <a:p>
            <a:pPr marL="360000" lvl="2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Положение о комиссии Управляющего совета</a:t>
            </a:r>
          </a:p>
          <a:p>
            <a:pPr marL="360000" lvl="2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Протокол Управляющего совета 1</a:t>
            </a:r>
          </a:p>
          <a:p>
            <a:pPr marL="360000" lvl="2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Протокол Управляющего совета 2</a:t>
            </a:r>
          </a:p>
          <a:p>
            <a:pPr marL="0" lvl="1"/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ПРИЛОЖЕНИЕ 2. </a:t>
            </a:r>
          </a:p>
          <a:p>
            <a:pPr marL="0" lvl="1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Примерные формы реализации информационной политики на уровне образовательной организации</a:t>
            </a:r>
          </a:p>
          <a:p>
            <a:pPr marL="0" lvl="1"/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ПРИЛОЖЕНИЕ 3. </a:t>
            </a:r>
          </a:p>
          <a:p>
            <a:pPr marL="0" lvl="1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Примеры успешных практик по механизмам вовлечения общественно-деловых объединений, представителей работодателей в принятие решений по вопросам управления развитием общеобразовательной организации и организации дополнительного образования, в том числе в обновление образовательных программ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387121" y="-1"/>
            <a:ext cx="53123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ПРИЛОЖЕНИЯ</a:t>
            </a:r>
            <a:endParaRPr lang="ru-RU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5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89000" y="965200"/>
            <a:ext cx="75311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ПРИЛОЖЕНИЕ  </a:t>
            </a:r>
          </a:p>
          <a:p>
            <a:pPr algn="just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Методические рекомендации по механизмам вовлечения общественно-деловых объединений и участия представителей работодателей в принятии решений по вопросам управления развитием профессиональной образовательной организации, в том числе в обновлении образовательных программ</a:t>
            </a:r>
          </a:p>
          <a:p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ПРИЛОЖЕНИЕ </a:t>
            </a:r>
          </a:p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Примерное положение о Попечительском совете профессиональной образовательной организации</a:t>
            </a:r>
          </a:p>
          <a:p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ПРИЛОЖЕНИЕ </a:t>
            </a:r>
          </a:p>
          <a:p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Типы и формы взаимодействия работодателей и профессиональных образовательных организаций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5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95400" y="818639"/>
            <a:ext cx="6477000" cy="5434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081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5715000"/>
            <a:ext cx="8334375" cy="104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06925" y="4428530"/>
            <a:ext cx="415607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</a:rPr>
              <a:t>Шляхтина Наталья Владимировна</a:t>
            </a:r>
          </a:p>
          <a:p>
            <a:r>
              <a:rPr lang="ru-RU" sz="1600" dirty="0">
                <a:solidFill>
                  <a:srgbClr val="002060"/>
                </a:solidFill>
              </a:rPr>
              <a:t>р</a:t>
            </a:r>
            <a:r>
              <a:rPr lang="ru-RU" sz="1600" dirty="0" smtClean="0">
                <a:solidFill>
                  <a:srgbClr val="002060"/>
                </a:solidFill>
              </a:rPr>
              <a:t>уководитель ЦОМ ГАУ ДПО ЯО ИРО</a:t>
            </a:r>
          </a:p>
          <a:p>
            <a:r>
              <a:rPr lang="ru-RU" sz="1600" b="1" dirty="0" smtClean="0">
                <a:solidFill>
                  <a:srgbClr val="002060"/>
                </a:solidFill>
              </a:rPr>
              <a:t>Пополитова Ольга Витальевна</a:t>
            </a:r>
          </a:p>
          <a:p>
            <a:r>
              <a:rPr lang="ru-RU" sz="1600" dirty="0">
                <a:solidFill>
                  <a:srgbClr val="002060"/>
                </a:solidFill>
              </a:rPr>
              <a:t>д</a:t>
            </a:r>
            <a:r>
              <a:rPr lang="ru-RU" sz="1600" dirty="0" smtClean="0">
                <a:solidFill>
                  <a:srgbClr val="002060"/>
                </a:solidFill>
              </a:rPr>
              <a:t>оцент ЦОМ ГАУ ДПО ЯО ИРО, </a:t>
            </a:r>
            <a:r>
              <a:rPr lang="ru-RU" sz="1600" dirty="0" err="1" smtClean="0">
                <a:solidFill>
                  <a:srgbClr val="002060"/>
                </a:solidFill>
              </a:rPr>
              <a:t>к.п.н</a:t>
            </a:r>
            <a:r>
              <a:rPr lang="ru-RU" sz="1600" dirty="0" smtClean="0">
                <a:solidFill>
                  <a:srgbClr val="002060"/>
                </a:solidFill>
              </a:rPr>
              <a:t>.</a:t>
            </a:r>
          </a:p>
          <a:p>
            <a:endParaRPr lang="ru-RU" sz="1600" i="1" dirty="0" smtClean="0">
              <a:solidFill>
                <a:srgbClr val="002060"/>
              </a:solidFill>
            </a:endParaRPr>
          </a:p>
          <a:p>
            <a:r>
              <a:rPr lang="ru-RU" sz="1600" i="1" dirty="0" smtClean="0">
                <a:solidFill>
                  <a:srgbClr val="002060"/>
                </a:solidFill>
              </a:rPr>
              <a:t>телефон </a:t>
            </a:r>
            <a:r>
              <a:rPr lang="ru-RU" sz="1600" i="1" dirty="0">
                <a:solidFill>
                  <a:srgbClr val="002060"/>
                </a:solidFill>
              </a:rPr>
              <a:t>8(4852) 23-05-79</a:t>
            </a:r>
          </a:p>
          <a:p>
            <a:r>
              <a:rPr lang="en-US" sz="1600" i="1" dirty="0">
                <a:solidFill>
                  <a:srgbClr val="002060"/>
                </a:solidFill>
              </a:rPr>
              <a:t>mng@iro.yar.ru</a:t>
            </a:r>
          </a:p>
          <a:p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1050" y="2794120"/>
            <a:ext cx="7651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Спасибо за внимание!</a:t>
            </a:r>
            <a:endParaRPr lang="ru-RU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75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5770" y="2667001"/>
            <a:ext cx="8408030" cy="3733799"/>
          </a:xfrm>
        </p:spPr>
        <p:txBody>
          <a:bodyPr/>
          <a:lstStyle/>
          <a:p>
            <a:pPr algn="r"/>
            <a:r>
              <a:rPr lang="ru-RU" sz="1800" dirty="0">
                <a:solidFill>
                  <a:srgbClr val="002060"/>
                </a:solidFill>
              </a:rPr>
              <a:t>Сергей </a:t>
            </a:r>
            <a:r>
              <a:rPr lang="ru-RU" sz="1800" dirty="0" smtClean="0">
                <a:solidFill>
                  <a:srgbClr val="002060"/>
                </a:solidFill>
              </a:rPr>
              <a:t>КРАВЦОВ,                                                                                                         м</a:t>
            </a:r>
            <a:r>
              <a:rPr lang="ru-RU" sz="1800" b="0" dirty="0" smtClean="0">
                <a:solidFill>
                  <a:srgbClr val="002060"/>
                </a:solidFill>
              </a:rPr>
              <a:t>инистр </a:t>
            </a:r>
            <a:r>
              <a:rPr lang="ru-RU" sz="1800" b="0" dirty="0">
                <a:solidFill>
                  <a:srgbClr val="002060"/>
                </a:solidFill>
              </a:rPr>
              <a:t>просвещения Российской </a:t>
            </a:r>
            <a:r>
              <a:rPr lang="ru-RU" sz="1800" b="0" dirty="0" smtClean="0">
                <a:solidFill>
                  <a:srgbClr val="002060"/>
                </a:solidFill>
              </a:rPr>
              <a:t>Федерации</a:t>
            </a:r>
          </a:p>
          <a:p>
            <a:pPr algn="just"/>
            <a:r>
              <a:rPr lang="ru-RU" sz="1800" b="0" i="1" dirty="0" smtClean="0"/>
              <a:t>                    «…Объединение </a:t>
            </a:r>
            <a:r>
              <a:rPr lang="ru-RU" sz="1800" b="0" i="1" dirty="0"/>
              <a:t>в общественные организации способствует созданию региональных экспертных сообществ, помогает учителям быть услышанными, поддерживать необходимые изменения в сфере образования и лучшие инновационные практики. </a:t>
            </a:r>
            <a:r>
              <a:rPr lang="ru-RU" sz="1800" b="0" i="1" dirty="0" smtClean="0"/>
              <a:t>Министерство </a:t>
            </a:r>
            <a:r>
              <a:rPr lang="ru-RU" sz="1800" b="0" i="1" dirty="0"/>
              <a:t>просвещения тесно сотрудничает с предметными ассоциациями и общественными организациями для поддержки и профессионального развития учителей, совершенствования преподавания отдельных предметов и системы образования в </a:t>
            </a:r>
            <a:r>
              <a:rPr lang="ru-RU" sz="1800" b="0" i="1" dirty="0" smtClean="0"/>
              <a:t>целом…» </a:t>
            </a:r>
            <a:r>
              <a:rPr lang="en-US" sz="1200" b="0" i="1" dirty="0">
                <a:hlinkClick r:id="rId2"/>
              </a:rPr>
              <a:t>https://</a:t>
            </a:r>
            <a:r>
              <a:rPr lang="en-US" sz="1200" b="0" i="1" dirty="0" smtClean="0">
                <a:hlinkClick r:id="rId2"/>
              </a:rPr>
              <a:t>vestnik.edu.ru/main-topic/uchastie-v-professionalnykh-obedineniiakh-daet-pedagogam-vozmozhnost-pogruzitsia-v-unikalnuiu-intellektualnuiu-sredu</a:t>
            </a:r>
            <a:endParaRPr lang="ru-RU" sz="1200" b="0" i="1" dirty="0" smtClean="0"/>
          </a:p>
          <a:p>
            <a:pPr algn="just"/>
            <a:endParaRPr lang="ru-RU" sz="1000" b="0" i="1" dirty="0"/>
          </a:p>
          <a:p>
            <a:pPr algn="just"/>
            <a:endParaRPr lang="ru-RU" sz="1800" b="0" i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62" y="2549625"/>
            <a:ext cx="1410644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05770" y="393700"/>
            <a:ext cx="650303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…</a:t>
            </a:r>
            <a:r>
              <a:rPr lang="ru-RU" dirty="0" smtClean="0">
                <a:solidFill>
                  <a:srgbClr val="002060"/>
                </a:solidFill>
              </a:rPr>
              <a:t>В </a:t>
            </a:r>
            <a:r>
              <a:rPr lang="ru-RU" dirty="0">
                <a:solidFill>
                  <a:srgbClr val="002060"/>
                </a:solidFill>
              </a:rPr>
              <a:t>70% школ будет работать целевая модель вовлечения общественно-деловых объединений и участия представителей работодателей в принятии решений по вопросам управления общеобразовательными организациями, в </a:t>
            </a:r>
            <a:r>
              <a:rPr lang="ru-RU" dirty="0" err="1">
                <a:solidFill>
                  <a:srgbClr val="002060"/>
                </a:solidFill>
              </a:rPr>
              <a:t>т.ч</a:t>
            </a:r>
            <a:r>
              <a:rPr lang="ru-RU" dirty="0">
                <a:solidFill>
                  <a:srgbClr val="002060"/>
                </a:solidFill>
              </a:rPr>
              <a:t>. в обновлении образовательных программ, к концу </a:t>
            </a:r>
            <a:r>
              <a:rPr lang="ru-RU" dirty="0" smtClean="0">
                <a:solidFill>
                  <a:srgbClr val="002060"/>
                </a:solidFill>
              </a:rPr>
              <a:t>2024</a:t>
            </a:r>
            <a:r>
              <a:rPr lang="ru-RU" dirty="0">
                <a:solidFill>
                  <a:srgbClr val="002060"/>
                </a:solidFill>
              </a:rPr>
              <a:t> г</a:t>
            </a:r>
            <a:r>
              <a:rPr lang="ru-RU" dirty="0"/>
              <a:t>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2915" y="576475"/>
            <a:ext cx="1855786" cy="1665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0912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32316" y="552091"/>
            <a:ext cx="5900468" cy="5874927"/>
          </a:xfrm>
          <a:prstGeom prst="rect">
            <a:avLst/>
          </a:prstGeom>
          <a:solidFill>
            <a:schemeClr val="bg1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06159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 txBox="1">
            <a:spLocks/>
          </p:cNvSpPr>
          <p:nvPr/>
        </p:nvSpPr>
        <p:spPr>
          <a:xfrm>
            <a:off x="673100" y="527686"/>
            <a:ext cx="7874000" cy="585184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I. Общие положения</a:t>
            </a:r>
          </a:p>
          <a:p>
            <a:pPr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II. Принципы и условия вовлечения социальных партнеров в принятие решений по вопросам управления образовательной организацией, в том числе в обновление образовательных программ</a:t>
            </a:r>
          </a:p>
          <a:p>
            <a:pPr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III. Взаимодействие образовательных организаций и представителей социальных партнеров по вопросам управления образовательной организацией</a:t>
            </a:r>
          </a:p>
          <a:p>
            <a:pPr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IV. Взаимодействие педагогического коллектива образовательной организации и представителей социальных партнеров</a:t>
            </a:r>
          </a:p>
          <a:p>
            <a:pPr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V. Информационная политика и коммуникационная стратегия образовательной организации</a:t>
            </a:r>
          </a:p>
          <a:p>
            <a:pPr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VI. Рекомендации органам исполнительной власти субъектов РФ, осуществляющим государственное управление в сфере образования, по созданию нормативно-правовых и организационных условий для вовлечения общественно-деловых объединений, представителей работодателей в принятие решений по вопросам управления развитием образовательной организации, в том числе в обновление образовательных программ</a:t>
            </a:r>
          </a:p>
          <a:p>
            <a:pPr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VII. Рекомендации по методике расчета доли образовательных организаций, реализующих механизмы вовлечения общественно-деловых объединений и участия представителей работодателей в принятии решений по вопросам управления развитием образовательной организации в рамках реализации федеральных проектов "Современная школа", "Успех каждого ребенка" и "Молодые профессионалы (Повышение конкурентоспособности профессионального образования)" национального проекта "Образование"</a:t>
            </a: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63077" y="73343"/>
            <a:ext cx="175689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spcBef>
                <a:spcPts val="1200"/>
              </a:spcBef>
              <a:buClr>
                <a:srgbClr val="C00000"/>
              </a:buClr>
            </a:pPr>
            <a:r>
              <a:rPr lang="ru-RU" sz="2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РАЗДЕЛЫ</a:t>
            </a:r>
            <a:endParaRPr lang="ru-RU" sz="2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51178" y="1388386"/>
            <a:ext cx="7734300" cy="45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90000"/>
              </a:lnSpc>
              <a:spcBef>
                <a:spcPct val="0"/>
              </a:spcBef>
            </a:pPr>
            <a:r>
              <a:rPr lang="ru-RU" sz="26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КАТЕГОРИИ </a:t>
            </a:r>
            <a:r>
              <a:rPr lang="ru-RU" sz="26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УЧАСТНИКОВ ОТНОШЕНИЙ</a:t>
            </a:r>
            <a:endParaRPr lang="ru-RU" sz="26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55360" y="2940409"/>
            <a:ext cx="3969477" cy="8453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руководители образовательных организаций </a:t>
            </a:r>
          </a:p>
          <a:p>
            <a:pPr lvl="0"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(образовательные организации)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845499" y="2940409"/>
            <a:ext cx="3969477" cy="8453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органы исполнительной власти субъекта российской федерации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51178" y="5178558"/>
            <a:ext cx="3969477" cy="8453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общественно-деловые организации, работодатели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845498" y="5178558"/>
            <a:ext cx="3969477" cy="8453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органы местного самоуправления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91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189781" y="875990"/>
            <a:ext cx="8790317" cy="1605395"/>
          </a:xfrm>
          <a:noFill/>
        </p:spPr>
        <p:txBody>
          <a:bodyPr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благоприятной среды для развития обучающихся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ОО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эффективных механизмов управления  ОО на принципах коллегиальности, обеспечение участия социальных партнеров в этом процессе, а также внедрение в ОО управленческих практик социальных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партнеров.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27587" y="3490574"/>
            <a:ext cx="4889388" cy="45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26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ПРИНЦИПЫ</a:t>
            </a:r>
            <a:endParaRPr lang="ru-RU" sz="26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31900" y="396864"/>
            <a:ext cx="5994400" cy="45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26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КЛЮЧЕВЫЕ</a:t>
            </a:r>
            <a:r>
              <a:rPr lang="en-US" sz="26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6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НАПРАВЛЕНИЯ</a:t>
            </a:r>
            <a:endParaRPr lang="ru-RU" sz="26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346662" y="3949309"/>
            <a:ext cx="8251238" cy="773723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взаимная заинтересованность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соответствие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деятельности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социального партнера (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опыта деятельности) реализуемым в ОО образовательным программам, а также иным направлениям деятельности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ОО.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4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7630" y="0"/>
            <a:ext cx="7807571" cy="968254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ЭТАПЫ ВОВЛЕЧЕНИЯ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СОЦИАЛЬНЫХ ПАРТНЕРОВ В УПРАВЛЕНИЕ ОО, В ТОМ ЧИСЛЕ В ОБНОВЛЕНИЕ ОБРАЗОВАТЕЛЬНЫХ ПРОГРАММ</a:t>
            </a:r>
            <a:endParaRPr lang="ru-RU" sz="2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00705063"/>
              </p:ext>
            </p:extLst>
          </p:nvPr>
        </p:nvGraphicFramePr>
        <p:xfrm>
          <a:off x="0" y="1811215"/>
          <a:ext cx="9144000" cy="5046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3117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39901" y="0"/>
            <a:ext cx="690880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90000"/>
              </a:lnSpc>
              <a:spcBef>
                <a:spcPct val="0"/>
              </a:spcBef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ФОРМЫ </a:t>
            </a:r>
          </a:p>
          <a:p>
            <a:pPr lvl="0" algn="r">
              <a:lnSpc>
                <a:spcPct val="90000"/>
              </a:lnSpc>
              <a:spcBef>
                <a:spcPct val="0"/>
              </a:spcBef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КОЛЛЕГИАЛЬНОГО УПРАВЛЕНИЯ</a:t>
            </a:r>
            <a:endParaRPr lang="ru-RU" sz="24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" y="1035945"/>
            <a:ext cx="2975020" cy="6383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ПОПЕЧИТЕЛЬСКИЙ СОВЕТ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1845687"/>
            <a:ext cx="88978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УСЛОВИЯ, ОБЕСПЕЧИВАЮЩИЕ ЭФФЕКТИВНОСТЬ РАБОТЫ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2614411"/>
            <a:ext cx="9144000" cy="401956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1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деятельность направлена на принятие решений, а не на выполнение экспертно-консультативных функций</a:t>
            </a:r>
          </a:p>
          <a:p>
            <a:pPr algn="just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1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равноправное участие представителей учредителя, общественно-деловых объединений, представителей работодателей, предприятий, вузов и научных организаций, родителей</a:t>
            </a:r>
          </a:p>
          <a:p>
            <a:pPr algn="just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1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ведущее участие в разработке документов стратегического планирования развития образовательной организации</a:t>
            </a:r>
          </a:p>
          <a:p>
            <a:pPr algn="just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1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включенность в реализацию основных направлений управления образовательной организацией: </a:t>
            </a:r>
            <a:r>
              <a:rPr lang="ru-RU" sz="2100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целеполагание</a:t>
            </a:r>
            <a:r>
              <a:rPr lang="ru-RU" sz="21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и планирование, организация деятельности, </a:t>
            </a:r>
            <a:r>
              <a:rPr lang="ru-RU" sz="21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контроль</a:t>
            </a:r>
            <a:r>
              <a:rPr lang="ru-RU" sz="21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и рефлексия результатов, а также в отдельных случаях применение управленческого опыта и подходов, используемых социальными партнерами</a:t>
            </a:r>
          </a:p>
          <a:p>
            <a:pPr algn="just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1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высокий авторитет председателя и членов коллегиального органа управления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001556" y="1046677"/>
            <a:ext cx="2975020" cy="6404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УПРАВЛЯЮЩИЙ СОВЕТ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078051" y="1031652"/>
            <a:ext cx="2781836" cy="6554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НАБЛЮДАТЕЛЬНЫЙ СОВЕТ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0"/>
            <a:ext cx="8839201" cy="1068266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ВЗАИМОДЕЙСТВИЯ ОО И ПАРТНЕРОВ ПО ВОПРОСАМ УПРАВЛЕНИЯ </a:t>
            </a:r>
          </a:p>
          <a:p>
            <a:pPr marL="0" indent="0" algn="ctr">
              <a:buNone/>
            </a:pPr>
            <a:endParaRPr lang="ru-RU" sz="26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3" name="Объект 4"/>
          <p:cNvSpPr txBox="1">
            <a:spLocks/>
          </p:cNvSpPr>
          <p:nvPr/>
        </p:nvSpPr>
        <p:spPr>
          <a:xfrm>
            <a:off x="0" y="1221964"/>
            <a:ext cx="9144000" cy="563603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позиционирование и формирование имиджа ОО в социальной  среде</a:t>
            </a:r>
          </a:p>
          <a:p>
            <a:pPr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формирование коммуникационных каналов</a:t>
            </a:r>
          </a:p>
          <a:p>
            <a:pPr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социально значимые вопросы развития территории ОО: организация спортивно-оздоровительной, культурно-массовой деятельности, волонтерства и др.</a:t>
            </a:r>
          </a:p>
          <a:p>
            <a:pPr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участие в социальных проектах социальных партнеров</a:t>
            </a:r>
          </a:p>
          <a:p>
            <a:pPr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участие в разработке локальных актов ОО, в том числе документов стратегического планирования</a:t>
            </a:r>
          </a:p>
          <a:p>
            <a:pPr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вопросы спонсорской помощи и благотворительности на МТ и финансовое обеспечение обновленных образовательных программ</a:t>
            </a:r>
          </a:p>
          <a:p>
            <a:pPr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рассмотрение жалоб и заявлений</a:t>
            </a:r>
          </a:p>
          <a:p>
            <a:pPr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принятие решений об исключении обучающихся</a:t>
            </a:r>
          </a:p>
          <a:p>
            <a:pPr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внесение учредителю предложений о поощрении работников и руководителя</a:t>
            </a:r>
          </a:p>
          <a:p>
            <a:pPr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разработка решений по результатам НОК образования;</a:t>
            </a:r>
          </a:p>
          <a:p>
            <a:pPr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утверждение сметы расходов</a:t>
            </a:r>
          </a:p>
          <a:p>
            <a:pPr algn="just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управление ОО в рамках полномочий коллегиального органа управления</a:t>
            </a:r>
          </a:p>
          <a:p>
            <a:pPr algn="just"/>
            <a:endParaRPr lang="ru-RU" sz="2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35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1898</TotalTime>
  <Words>1321</Words>
  <Application>Microsoft Office PowerPoint</Application>
  <PresentationFormat>Экран (4:3)</PresentationFormat>
  <Paragraphs>149</Paragraphs>
  <Slides>17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Главная</vt:lpstr>
      <vt:lpstr>ВЕБИНАР  «Национальный проект «Образование»:  Механизм вовлечения общественно-деловых объединений и участия представителей работодателей в принятии решений по вопросам управления развитием образовательных организаций, в том числе в обновлении образовательных программ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НОРМАТИВНО-ПРАВОВЫЕ И ОРГАНИЗАЦИОННЫЕ УСЛОВИЯ </vt:lpstr>
      <vt:lpstr>РАЗДЕЛЫ  КОНЦЕПЦИЯ ВОВЛЕЧЕННОСТИ</vt:lpstr>
      <vt:lpstr>РЕКОМЕНДАЦИИ  ПО МЕТОДИКЕ РАСЧЕТА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Волкова Ольга Викторовна</dc:creator>
  <cp:lastModifiedBy>Ольга Витальевна Пополитова</cp:lastModifiedBy>
  <cp:revision>141</cp:revision>
  <cp:lastPrinted>2020-02-17T13:05:28Z</cp:lastPrinted>
  <dcterms:created xsi:type="dcterms:W3CDTF">2019-11-06T10:13:47Z</dcterms:created>
  <dcterms:modified xsi:type="dcterms:W3CDTF">2020-09-21T10:16:49Z</dcterms:modified>
</cp:coreProperties>
</file>