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73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46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25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2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2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92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60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03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03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65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42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6D8C3-AFCF-45DF-8AE6-D710E0AB3F93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1A3B8-6C8B-4535-A763-9E0542404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6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microsoft.com/office/2007/relationships/hdphoto" Target="../media/hdphoto5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12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7.png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skpservis.ru/wp-content/uploads/2019/11/D6rv_c5XYAEqXm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893496" cy="3848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644938" y="404664"/>
            <a:ext cx="78541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Удаленный доступ через интернет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201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skpservis.ru/wp-content/uploads/2019/11/D6rv_c5XYAEqXmG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893496" cy="3848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644936" y="404664"/>
            <a:ext cx="78541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Удаленный доступ через интернет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285" y="1340768"/>
            <a:ext cx="8368189" cy="5046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919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3534471" y="4725144"/>
            <a:ext cx="781681" cy="4320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</a:rPr>
              <a:t>ООУ 761113</a:t>
            </a:r>
          </a:p>
        </p:txBody>
      </p:sp>
      <p:sp>
        <p:nvSpPr>
          <p:cNvPr id="11" name="Овал 10"/>
          <p:cNvSpPr/>
          <p:nvPr/>
        </p:nvSpPr>
        <p:spPr>
          <a:xfrm>
            <a:off x="2357788" y="4359991"/>
            <a:ext cx="781681" cy="4320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</a:rPr>
              <a:t>ООУ 761112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4419462"/>
            <a:ext cx="1152128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70C0"/>
                </a:solidFill>
              </a:rPr>
              <a:t>761113.</a:t>
            </a:r>
            <a:r>
              <a:rPr lang="en-US" sz="800" b="1" dirty="0">
                <a:solidFill>
                  <a:srgbClr val="0070C0"/>
                </a:solidFill>
              </a:rPr>
              <a:t>asiou.yar.info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85988" y="4077072"/>
            <a:ext cx="1161876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70C0"/>
                </a:solidFill>
              </a:rPr>
              <a:t>761112.</a:t>
            </a:r>
            <a:r>
              <a:rPr lang="en-US" sz="800" b="1" dirty="0">
                <a:solidFill>
                  <a:srgbClr val="0070C0"/>
                </a:solidFill>
              </a:rPr>
              <a:t>asiou.yar.info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2715423"/>
            <a:ext cx="1100029" cy="3063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asiou.yar.info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9914" y="3717032"/>
            <a:ext cx="1136519" cy="194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761111.</a:t>
            </a:r>
            <a:r>
              <a:rPr lang="en-US" sz="800" b="1" dirty="0" smtClean="0">
                <a:solidFill>
                  <a:srgbClr val="0070C0"/>
                </a:solidFill>
              </a:rPr>
              <a:t>asiou.yar.info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85987" y="1365497"/>
            <a:ext cx="953482" cy="2538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yar.info</a:t>
            </a:r>
            <a:endParaRPr lang="ru-RU" sz="1200" b="1" dirty="0">
              <a:solidFill>
                <a:srgbClr val="0070C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60605" y="3983578"/>
            <a:ext cx="781681" cy="4320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</a:rPr>
              <a:t>ООУ 761111</a:t>
            </a:r>
            <a:endParaRPr lang="ru-RU" sz="8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473" y="3645024"/>
            <a:ext cx="114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 smtClean="0"/>
              <a:t>Доменные имена </a:t>
            </a:r>
            <a:br>
              <a:rPr lang="ru-RU" sz="800" i="1" dirty="0" smtClean="0"/>
            </a:br>
            <a:r>
              <a:rPr lang="ru-RU" sz="800" i="1" dirty="0" smtClean="0"/>
              <a:t>4-го уровня</a:t>
            </a:r>
            <a:endParaRPr lang="ru-RU" sz="8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266054" y="2760892"/>
            <a:ext cx="18898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 smtClean="0"/>
              <a:t>Доменное имя 3-го уровня</a:t>
            </a:r>
            <a:endParaRPr lang="ru-RU" sz="8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214971" y="1403914"/>
            <a:ext cx="1889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 smtClean="0"/>
              <a:t>Доменное имя 2-го уровня</a:t>
            </a:r>
            <a:endParaRPr lang="ru-RU" sz="800" i="1" dirty="0"/>
          </a:p>
        </p:txBody>
      </p:sp>
      <p:sp>
        <p:nvSpPr>
          <p:cNvPr id="17" name="Овал 16"/>
          <p:cNvSpPr/>
          <p:nvPr/>
        </p:nvSpPr>
        <p:spPr>
          <a:xfrm>
            <a:off x="1835697" y="872184"/>
            <a:ext cx="169877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Zavolga.net</a:t>
            </a:r>
            <a:br>
              <a:rPr lang="en-US" sz="1200" b="1" dirty="0" smtClean="0"/>
            </a:br>
            <a:r>
              <a:rPr lang="en-US" sz="1200" b="1" dirty="0" smtClean="0"/>
              <a:t>(</a:t>
            </a:r>
            <a:r>
              <a:rPr lang="ru-RU" sz="1200" b="1" dirty="0" smtClean="0"/>
              <a:t>РИД)</a:t>
            </a:r>
            <a:endParaRPr lang="ru-RU" sz="1200" b="1" dirty="0"/>
          </a:p>
        </p:txBody>
      </p:sp>
      <p:cxnSp>
        <p:nvCxnSpPr>
          <p:cNvPr id="19" name="Прямая соединительная линия 18"/>
          <p:cNvCxnSpPr>
            <a:stCxn id="9" idx="2"/>
            <a:endCxn id="4" idx="0"/>
          </p:cNvCxnSpPr>
          <p:nvPr/>
        </p:nvCxnSpPr>
        <p:spPr>
          <a:xfrm>
            <a:off x="2662728" y="1619358"/>
            <a:ext cx="83023" cy="1096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" idx="2"/>
            <a:endCxn id="5" idx="0"/>
          </p:cNvCxnSpPr>
          <p:nvPr/>
        </p:nvCxnSpPr>
        <p:spPr>
          <a:xfrm flipH="1">
            <a:off x="1728174" y="3021806"/>
            <a:ext cx="1017577" cy="695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2"/>
            <a:endCxn id="6" idx="0"/>
          </p:cNvCxnSpPr>
          <p:nvPr/>
        </p:nvCxnSpPr>
        <p:spPr>
          <a:xfrm>
            <a:off x="2745751" y="3021806"/>
            <a:ext cx="21175" cy="1055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4" idx="2"/>
            <a:endCxn id="7" idx="0"/>
          </p:cNvCxnSpPr>
          <p:nvPr/>
        </p:nvCxnSpPr>
        <p:spPr>
          <a:xfrm>
            <a:off x="2745751" y="3021806"/>
            <a:ext cx="1178177" cy="1397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9" idx="2"/>
          </p:cNvCxnSpPr>
          <p:nvPr/>
        </p:nvCxnSpPr>
        <p:spPr>
          <a:xfrm>
            <a:off x="2662728" y="1619358"/>
            <a:ext cx="685136" cy="225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2975" y="4672613"/>
            <a:ext cx="673181" cy="4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edgehog\AppData\Local\Microsoft\Windows\Temporary Internet Files\Content.IE5\401QF1DY\Acer_Aspire_6920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47" b="95959" l="3913" r="980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749" y="3983578"/>
            <a:ext cx="692696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Hedgehog\AppData\Local\Microsoft\Windows\Temporary Internet Files\Content.IE5\401QF1DY\3179536624_3d21ef0d98_z[1]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844" l="0" r="992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8078" y="4823695"/>
            <a:ext cx="443157" cy="52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5" name="Прямая соединительная линия 64"/>
          <p:cNvCxnSpPr>
            <a:stCxn id="9" idx="2"/>
          </p:cNvCxnSpPr>
          <p:nvPr/>
        </p:nvCxnSpPr>
        <p:spPr>
          <a:xfrm flipH="1">
            <a:off x="2042286" y="1619358"/>
            <a:ext cx="620442" cy="138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Группа 45"/>
          <p:cNvGrpSpPr/>
          <p:nvPr/>
        </p:nvGrpSpPr>
        <p:grpSpPr>
          <a:xfrm>
            <a:off x="1475656" y="2060848"/>
            <a:ext cx="6624736" cy="3025458"/>
            <a:chOff x="1475656" y="2060848"/>
            <a:chExt cx="6624736" cy="3025458"/>
          </a:xfrm>
        </p:grpSpPr>
        <p:sp>
          <p:nvSpPr>
            <p:cNvPr id="28" name="Овал 27"/>
            <p:cNvSpPr/>
            <p:nvPr/>
          </p:nvSpPr>
          <p:spPr>
            <a:xfrm>
              <a:off x="6300192" y="2060848"/>
              <a:ext cx="1800200" cy="76978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err="1" smtClean="0"/>
                <a:t>ЦОиККО</a:t>
              </a:r>
              <a:endParaRPr lang="ru-RU" b="1" dirty="0"/>
            </a:p>
          </p:txBody>
        </p:sp>
        <p:sp>
          <p:nvSpPr>
            <p:cNvPr id="3" name="Блок-схема: перфолента 2"/>
            <p:cNvSpPr/>
            <p:nvPr/>
          </p:nvSpPr>
          <p:spPr>
            <a:xfrm>
              <a:off x="4867876" y="3021806"/>
              <a:ext cx="1136440" cy="864096"/>
            </a:xfrm>
            <a:prstGeom prst="flowChartPunchedTap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>
                  <a:solidFill>
                    <a:srgbClr val="0070C0"/>
                  </a:solidFill>
                </a:rPr>
                <a:t>Обновление АСИОУ</a:t>
              </a:r>
            </a:p>
          </p:txBody>
        </p:sp>
        <p:cxnSp>
          <p:nvCxnSpPr>
            <p:cNvPr id="13" name="Прямая со стрелкой 12"/>
            <p:cNvCxnSpPr>
              <a:stCxn id="28" idx="4"/>
              <a:endCxn id="3" idx="3"/>
            </p:cNvCxnSpPr>
            <p:nvPr/>
          </p:nvCxnSpPr>
          <p:spPr>
            <a:xfrm flipH="1">
              <a:off x="6004316" y="2830636"/>
              <a:ext cx="1195976" cy="6232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3" idx="2"/>
            </p:cNvCxnSpPr>
            <p:nvPr/>
          </p:nvCxnSpPr>
          <p:spPr>
            <a:xfrm flipH="1">
              <a:off x="4427984" y="3799492"/>
              <a:ext cx="1008112" cy="12868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>
              <a:stCxn id="3" idx="2"/>
            </p:cNvCxnSpPr>
            <p:nvPr/>
          </p:nvCxnSpPr>
          <p:spPr>
            <a:xfrm flipH="1">
              <a:off x="3005296" y="3799492"/>
              <a:ext cx="2430800" cy="11416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>
              <a:stCxn id="3" idx="2"/>
            </p:cNvCxnSpPr>
            <p:nvPr/>
          </p:nvCxnSpPr>
          <p:spPr>
            <a:xfrm flipH="1">
              <a:off x="1475656" y="3799492"/>
              <a:ext cx="3960440" cy="4936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Пятиугольник 46"/>
          <p:cNvSpPr/>
          <p:nvPr/>
        </p:nvSpPr>
        <p:spPr>
          <a:xfrm rot="17483636">
            <a:off x="170710" y="5023408"/>
            <a:ext cx="1421440" cy="30030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/>
              <a:t>Сертификат, лицензия и ключ шифрования</a:t>
            </a:r>
            <a:endParaRPr lang="ru-RU" sz="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748628" y="2491022"/>
            <a:ext cx="17330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 smtClean="0"/>
              <a:t>Доменное имя для всех ОУ ЯО</a:t>
            </a:r>
            <a:endParaRPr lang="ru-RU" sz="900" b="1" i="1" dirty="0"/>
          </a:p>
        </p:txBody>
      </p:sp>
      <p:sp>
        <p:nvSpPr>
          <p:cNvPr id="36" name="Пятиугольник 35"/>
          <p:cNvSpPr/>
          <p:nvPr/>
        </p:nvSpPr>
        <p:spPr>
          <a:xfrm rot="17483636">
            <a:off x="1884079" y="5579543"/>
            <a:ext cx="1421440" cy="30030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/>
              <a:t>Сертификат, лицензия и ключ шифрования</a:t>
            </a:r>
            <a:endParaRPr lang="ru-RU" sz="800" b="1" dirty="0"/>
          </a:p>
        </p:txBody>
      </p:sp>
      <p:sp>
        <p:nvSpPr>
          <p:cNvPr id="37" name="Пятиугольник 36"/>
          <p:cNvSpPr/>
          <p:nvPr/>
        </p:nvSpPr>
        <p:spPr>
          <a:xfrm rot="17483636">
            <a:off x="3250855" y="5761061"/>
            <a:ext cx="1421440" cy="30030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/>
              <a:t>Сертификат, лицензия и ключ шифрования</a:t>
            </a:r>
            <a:endParaRPr lang="ru-RU" sz="800" b="1" dirty="0"/>
          </a:p>
        </p:txBody>
      </p:sp>
      <p:sp>
        <p:nvSpPr>
          <p:cNvPr id="8" name="TextBox 7"/>
          <p:cNvSpPr txBox="1"/>
          <p:nvPr/>
        </p:nvSpPr>
        <p:spPr>
          <a:xfrm rot="18369555">
            <a:off x="4499815" y="4311740"/>
            <a:ext cx="12883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Скачать</a:t>
            </a:r>
            <a:r>
              <a:rPr lang="en-US" sz="800" dirty="0" smtClean="0"/>
              <a:t> </a:t>
            </a:r>
            <a:r>
              <a:rPr lang="ru-RU" sz="800" dirty="0" smtClean="0"/>
              <a:t>с </a:t>
            </a:r>
            <a:r>
              <a:rPr lang="en-US" sz="800" dirty="0" smtClean="0"/>
              <a:t>forum.asiou.ru</a:t>
            </a:r>
            <a:endParaRPr lang="ru-RU" sz="800" dirty="0"/>
          </a:p>
        </p:txBody>
      </p:sp>
      <p:sp>
        <p:nvSpPr>
          <p:cNvPr id="39" name="TextBox 38"/>
          <p:cNvSpPr txBox="1"/>
          <p:nvPr/>
        </p:nvSpPr>
        <p:spPr>
          <a:xfrm rot="1352822">
            <a:off x="214238" y="6144798"/>
            <a:ext cx="2019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err="1" smtClean="0"/>
              <a:t>ЦОиККО</a:t>
            </a:r>
            <a:r>
              <a:rPr lang="ru-RU" sz="800" dirty="0" smtClean="0"/>
              <a:t> высылает </a:t>
            </a:r>
            <a:r>
              <a:rPr lang="ru-RU" sz="800" dirty="0" err="1" smtClean="0"/>
              <a:t>запароленный</a:t>
            </a:r>
            <a:r>
              <a:rPr lang="ru-RU" sz="800" dirty="0" smtClean="0"/>
              <a:t> архив с этими файлами, пароль сообщается отдельно</a:t>
            </a:r>
            <a:endParaRPr lang="ru-RU" sz="8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73303" y="50721"/>
            <a:ext cx="8597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 </a:t>
            </a: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безопасного удаленного доступа </a:t>
            </a:r>
          </a:p>
        </p:txBody>
      </p:sp>
    </p:spTree>
    <p:extLst>
      <p:ext uri="{BB962C8B-B14F-4D97-AF65-F5344CB8AC3E}">
        <p14:creationId xmlns:p14="http://schemas.microsoft.com/office/powerpoint/2010/main" val="414867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вал 9"/>
          <p:cNvSpPr/>
          <p:nvPr/>
        </p:nvSpPr>
        <p:spPr>
          <a:xfrm>
            <a:off x="3534471" y="4725144"/>
            <a:ext cx="781681" cy="4320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</a:rPr>
              <a:t>ООУ 761113</a:t>
            </a:r>
          </a:p>
        </p:txBody>
      </p:sp>
      <p:sp>
        <p:nvSpPr>
          <p:cNvPr id="11" name="Овал 10"/>
          <p:cNvSpPr/>
          <p:nvPr/>
        </p:nvSpPr>
        <p:spPr>
          <a:xfrm>
            <a:off x="2357788" y="4359991"/>
            <a:ext cx="781681" cy="4320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2060"/>
                </a:solidFill>
              </a:rPr>
              <a:t>ООУ 761112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4419462"/>
            <a:ext cx="1152128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70C0"/>
                </a:solidFill>
              </a:rPr>
              <a:t>761113.</a:t>
            </a:r>
            <a:r>
              <a:rPr lang="en-US" sz="800" b="1" dirty="0">
                <a:solidFill>
                  <a:srgbClr val="0070C0"/>
                </a:solidFill>
              </a:rPr>
              <a:t>asiou.yar.info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85988" y="4077072"/>
            <a:ext cx="1161876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solidFill>
                  <a:srgbClr val="0070C0"/>
                </a:solidFill>
              </a:rPr>
              <a:t>761112.</a:t>
            </a:r>
            <a:r>
              <a:rPr lang="en-US" sz="800" b="1" dirty="0">
                <a:solidFill>
                  <a:srgbClr val="0070C0"/>
                </a:solidFill>
              </a:rPr>
              <a:t>asiou.yar.info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2715423"/>
            <a:ext cx="1100029" cy="3063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0070C0"/>
                </a:solidFill>
              </a:rPr>
              <a:t>asiou.yar.info</a:t>
            </a:r>
            <a:endParaRPr lang="ru-RU" sz="11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59914" y="3717032"/>
            <a:ext cx="1136519" cy="194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761111.</a:t>
            </a:r>
            <a:r>
              <a:rPr lang="en-US" sz="800" b="1" dirty="0" smtClean="0">
                <a:solidFill>
                  <a:srgbClr val="0070C0"/>
                </a:solidFill>
              </a:rPr>
              <a:t>asiou.yar.info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85987" y="1365497"/>
            <a:ext cx="953482" cy="2538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70C0"/>
                </a:solidFill>
              </a:rPr>
              <a:t>yar.info</a:t>
            </a:r>
            <a:endParaRPr lang="ru-RU" sz="1200" b="1" dirty="0">
              <a:solidFill>
                <a:srgbClr val="0070C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260605" y="3983578"/>
            <a:ext cx="781681" cy="43204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>
                <a:solidFill>
                  <a:srgbClr val="002060"/>
                </a:solidFill>
              </a:rPr>
              <a:t>ООУ 761111</a:t>
            </a:r>
            <a:endParaRPr lang="ru-RU" sz="800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473" y="3645024"/>
            <a:ext cx="11464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 smtClean="0"/>
              <a:t>Доменные имена </a:t>
            </a:r>
            <a:br>
              <a:rPr lang="ru-RU" sz="800" i="1" dirty="0" smtClean="0"/>
            </a:br>
            <a:r>
              <a:rPr lang="ru-RU" sz="800" i="1" dirty="0" smtClean="0"/>
              <a:t>4-го уровня</a:t>
            </a:r>
            <a:endParaRPr lang="ru-RU" sz="800" i="1" dirty="0"/>
          </a:p>
        </p:txBody>
      </p:sp>
      <p:sp>
        <p:nvSpPr>
          <p:cNvPr id="17" name="Овал 16"/>
          <p:cNvSpPr/>
          <p:nvPr/>
        </p:nvSpPr>
        <p:spPr>
          <a:xfrm>
            <a:off x="1835697" y="872184"/>
            <a:ext cx="169877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Zavolga.net</a:t>
            </a:r>
            <a:br>
              <a:rPr lang="en-US" sz="1200" b="1" dirty="0" smtClean="0"/>
            </a:br>
            <a:r>
              <a:rPr lang="en-US" sz="1200" b="1" dirty="0" smtClean="0"/>
              <a:t>(</a:t>
            </a:r>
            <a:r>
              <a:rPr lang="ru-RU" sz="1200" b="1" dirty="0" smtClean="0"/>
              <a:t>РИД)</a:t>
            </a:r>
            <a:endParaRPr lang="ru-RU" sz="1200" b="1" dirty="0"/>
          </a:p>
        </p:txBody>
      </p:sp>
      <p:cxnSp>
        <p:nvCxnSpPr>
          <p:cNvPr id="19" name="Прямая соединительная линия 18"/>
          <p:cNvCxnSpPr>
            <a:stCxn id="9" idx="2"/>
            <a:endCxn id="4" idx="0"/>
          </p:cNvCxnSpPr>
          <p:nvPr/>
        </p:nvCxnSpPr>
        <p:spPr>
          <a:xfrm>
            <a:off x="2662728" y="1619358"/>
            <a:ext cx="83023" cy="1096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4" idx="2"/>
            <a:endCxn id="5" idx="0"/>
          </p:cNvCxnSpPr>
          <p:nvPr/>
        </p:nvCxnSpPr>
        <p:spPr>
          <a:xfrm flipH="1">
            <a:off x="1728174" y="3021806"/>
            <a:ext cx="1017577" cy="695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" idx="2"/>
            <a:endCxn id="6" idx="0"/>
          </p:cNvCxnSpPr>
          <p:nvPr/>
        </p:nvCxnSpPr>
        <p:spPr>
          <a:xfrm>
            <a:off x="2745751" y="3021806"/>
            <a:ext cx="21175" cy="1055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4" idx="2"/>
            <a:endCxn id="7" idx="0"/>
          </p:cNvCxnSpPr>
          <p:nvPr/>
        </p:nvCxnSpPr>
        <p:spPr>
          <a:xfrm>
            <a:off x="2745751" y="3021806"/>
            <a:ext cx="1178177" cy="1397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9" idx="2"/>
          </p:cNvCxnSpPr>
          <p:nvPr/>
        </p:nvCxnSpPr>
        <p:spPr>
          <a:xfrm>
            <a:off x="2662728" y="1619358"/>
            <a:ext cx="685136" cy="2254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2975" y="4672613"/>
            <a:ext cx="673181" cy="4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Hedgehog\AppData\Local\Microsoft\Windows\Temporary Internet Files\Content.IE5\401QF1DY\Acer_Aspire_6920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347" b="95959" l="3913" r="980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749" y="3983578"/>
            <a:ext cx="692696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Hedgehog\AppData\Local\Microsoft\Windows\Temporary Internet Files\Content.IE5\401QF1DY\3179536624_3d21ef0d98_z[1]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844" l="0" r="992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8078" y="4823695"/>
            <a:ext cx="443157" cy="525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5" name="Прямая соединительная линия 64"/>
          <p:cNvCxnSpPr>
            <a:stCxn id="9" idx="2"/>
          </p:cNvCxnSpPr>
          <p:nvPr/>
        </p:nvCxnSpPr>
        <p:spPr>
          <a:xfrm flipH="1">
            <a:off x="2042286" y="1619358"/>
            <a:ext cx="620442" cy="1386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4932040" y="4077072"/>
            <a:ext cx="2859038" cy="1613015"/>
            <a:chOff x="4932040" y="4077072"/>
            <a:chExt cx="2859038" cy="1613015"/>
          </a:xfrm>
        </p:grpSpPr>
        <p:pic>
          <p:nvPicPr>
            <p:cNvPr id="30" name="Picture 3" descr="C:\Users\Hedgehog\AppData\Local\Microsoft\Windows\Temporary Internet Files\Content.IE5\155GWOWK\house_PNG39[1]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40" y="4847711"/>
              <a:ext cx="1058838" cy="842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5" descr="C:\Users\Hedgehog\AppData\Local\Microsoft\Windows\Temporary Internet Files\Content.IE5\AMVUVB3J\220px-IBM_Thinkpad_R51[1].jp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5344" y="5158025"/>
              <a:ext cx="573792" cy="532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Скругленная прямоугольная выноска 31"/>
            <p:cNvSpPr/>
            <p:nvPr/>
          </p:nvSpPr>
          <p:spPr>
            <a:xfrm>
              <a:off x="4932040" y="4077072"/>
              <a:ext cx="1872208" cy="252854"/>
            </a:xfrm>
            <a:prstGeom prst="wedgeRoundRectCallout">
              <a:avLst>
                <a:gd name="adj1" fmla="val 47755"/>
                <a:gd name="adj2" fmla="val 437214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 smtClean="0"/>
                <a:t>https:761113.asiou.yar.info</a:t>
              </a:r>
              <a:endParaRPr lang="en-US" sz="800" b="1" dirty="0"/>
            </a:p>
          </p:txBody>
        </p:sp>
      </p:grpSp>
      <p:sp>
        <p:nvSpPr>
          <p:cNvPr id="33" name="Двойная стрелка вверх/вниз 32"/>
          <p:cNvSpPr/>
          <p:nvPr/>
        </p:nvSpPr>
        <p:spPr>
          <a:xfrm rot="16821478">
            <a:off x="5237285" y="4141074"/>
            <a:ext cx="510990" cy="2332382"/>
          </a:xfrm>
          <a:prstGeom prst="upDownArrow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66054" y="2760892"/>
            <a:ext cx="18898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 smtClean="0"/>
              <a:t>Доменное имя 3-го уровня</a:t>
            </a:r>
            <a:endParaRPr lang="ru-RU" sz="8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214971" y="1403914"/>
            <a:ext cx="1889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 smtClean="0"/>
              <a:t>Доменное имя 2-го уровня</a:t>
            </a:r>
            <a:endParaRPr lang="ru-RU" sz="800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2748628" y="2491022"/>
            <a:ext cx="17330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i="1" dirty="0" smtClean="0"/>
              <a:t>Доменное имя для всех ОУ ЯО</a:t>
            </a:r>
            <a:endParaRPr lang="ru-RU" sz="900" b="1" i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73303" y="50721"/>
            <a:ext cx="8597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 </a:t>
            </a: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безопасного удаленного доступа </a:t>
            </a:r>
          </a:p>
        </p:txBody>
      </p:sp>
    </p:spTree>
    <p:extLst>
      <p:ext uri="{BB962C8B-B14F-4D97-AF65-F5344CB8AC3E}">
        <p14:creationId xmlns:p14="http://schemas.microsoft.com/office/powerpoint/2010/main" val="136657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Овал 16"/>
          <p:cNvSpPr/>
          <p:nvPr/>
        </p:nvSpPr>
        <p:spPr>
          <a:xfrm>
            <a:off x="251520" y="4094822"/>
            <a:ext cx="3253949" cy="1660473"/>
          </a:xfrm>
          <a:prstGeom prst="ellipse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574037" y="4877404"/>
            <a:ext cx="4734267" cy="1723396"/>
          </a:xfrm>
          <a:prstGeom prst="ellipse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663147" y="3053712"/>
            <a:ext cx="3437245" cy="185912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>
                <a:solidFill>
                  <a:srgbClr val="002060"/>
                </a:solidFill>
              </a:rPr>
              <a:t>ООУ 761113</a:t>
            </a:r>
          </a:p>
        </p:txBody>
      </p:sp>
      <p:pic>
        <p:nvPicPr>
          <p:cNvPr id="6" name="Picture 7" descr="C:\Users\Hedgehog\AppData\Local\Microsoft\Windows\Temporary Internet Files\Content.IE5\401QF1DY\3179536624_3d21ef0d98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844" l="0" r="992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94317" y="3284065"/>
            <a:ext cx="1368152" cy="162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Hedgehog\AppData\Local\Microsoft\Windows\Temporary Internet Files\Content.IE5\401QF1DY\Acer_Aspire_692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47" b="95959" l="3913" r="980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5522747"/>
            <a:ext cx="1087432" cy="108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edgehog\AppData\Local\Microsoft\Windows\Temporary Internet Files\Content.IE5\401QF1DY\Generic-office-desktop2.svg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2891" r="989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7207" y="5445518"/>
            <a:ext cx="882357" cy="6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Hedgehog\AppData\Local\Microsoft\Windows\Temporary Internet Files\Content.IE5\401QF1DY\Generic-office-desktop2.svg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2891" r="989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5620072"/>
            <a:ext cx="882357" cy="6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Hedgehog\AppData\Local\Microsoft\Windows\Temporary Internet Files\Content.IE5\401QF1DY\Generic-office-desktop2.svg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2891" r="989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4877404"/>
            <a:ext cx="882357" cy="6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55612" y="4541976"/>
            <a:ext cx="2959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Статический внешний </a:t>
            </a:r>
            <a:r>
              <a:rPr lang="en-US" sz="1000" b="1" dirty="0" smtClean="0"/>
              <a:t>IP</a:t>
            </a:r>
            <a:r>
              <a:rPr lang="ru-RU" sz="1000" b="1" dirty="0" smtClean="0"/>
              <a:t>-адрес (Ростелеком или другие операторы)</a:t>
            </a:r>
            <a:endParaRPr lang="ru-RU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959932" y="5151755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Динамический внешний </a:t>
            </a:r>
            <a:r>
              <a:rPr lang="en-US" sz="1000" b="1" dirty="0" smtClean="0"/>
              <a:t>IP</a:t>
            </a:r>
            <a:r>
              <a:rPr lang="ru-RU" sz="1000" b="1" dirty="0" smtClean="0"/>
              <a:t>-адрес </a:t>
            </a:r>
            <a:br>
              <a:rPr lang="ru-RU" sz="1000" b="1" dirty="0" smtClean="0"/>
            </a:br>
            <a:r>
              <a:rPr lang="ru-RU" sz="1000" b="1" dirty="0" smtClean="0"/>
              <a:t>(по контракту  с Ростелекомом) </a:t>
            </a:r>
            <a:endParaRPr lang="ru-RU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28385" y="4877404"/>
            <a:ext cx="2827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</a:rPr>
              <a:t>Учебный процесс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4261851"/>
            <a:ext cx="3223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070C0"/>
                </a:solidFill>
              </a:rPr>
              <a:t>Обеспечивающие процессы</a:t>
            </a:r>
            <a:endParaRPr lang="ru-RU" sz="1600" i="1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5917" y="3027784"/>
            <a:ext cx="2376264" cy="6733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761113.</a:t>
            </a:r>
            <a:r>
              <a:rPr lang="en-US" b="1" dirty="0" smtClean="0">
                <a:solidFill>
                  <a:srgbClr val="0070C0"/>
                </a:solidFill>
              </a:rPr>
              <a:t>asiou.yar.info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6" name="Прямая со стрелкой 15"/>
          <p:cNvCxnSpPr>
            <a:stCxn id="19" idx="2"/>
          </p:cNvCxnSpPr>
          <p:nvPr/>
        </p:nvCxnSpPr>
        <p:spPr>
          <a:xfrm>
            <a:off x="1654049" y="3701117"/>
            <a:ext cx="0" cy="8992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887207" y="3813331"/>
            <a:ext cx="964713" cy="44852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0" idx="0"/>
          </p:cNvCxnSpPr>
          <p:nvPr/>
        </p:nvCxnSpPr>
        <p:spPr>
          <a:xfrm>
            <a:off x="4064271" y="3843275"/>
            <a:ext cx="678010" cy="1034129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Hedgehog\AppData\Local\Microsoft\Windows\Temporary Internet Files\Content.IE5\ITROO5QJ\1200px-Linksys-Wireless-G-Router[1]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41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5469" y="2994915"/>
            <a:ext cx="1117605" cy="95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Прямая со стрелкой 31"/>
          <p:cNvCxnSpPr/>
          <p:nvPr/>
        </p:nvCxnSpPr>
        <p:spPr>
          <a:xfrm>
            <a:off x="4462151" y="3701117"/>
            <a:ext cx="1405993" cy="32823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C:\Users\Hedgehog\AppData\Local\Microsoft\Windows\Temporary Internet Files\Content.IE5\401QF1DY\Acer_Aspire_692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47" b="95959" l="3913" r="980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415" y="4808094"/>
            <a:ext cx="1087432" cy="108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878651" y="985083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Типовой пример локальной сети в ООУ</a:t>
            </a:r>
            <a:endParaRPr lang="ru-RU" sz="2000" b="1" dirty="0"/>
          </a:p>
        </p:txBody>
      </p:sp>
      <p:sp>
        <p:nvSpPr>
          <p:cNvPr id="37" name="Cloud"/>
          <p:cNvSpPr>
            <a:spLocks noChangeAspect="1" noEditPoints="1" noChangeArrowheads="1"/>
          </p:cNvSpPr>
          <p:nvPr/>
        </p:nvSpPr>
        <p:spPr bwMode="auto">
          <a:xfrm>
            <a:off x="3206689" y="1647573"/>
            <a:ext cx="2010542" cy="134734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00B0F0">
              <a:alpha val="39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  <a:p>
            <a:r>
              <a:rPr lang="ru-RU" dirty="0" smtClean="0"/>
              <a:t>Интернет</a:t>
            </a:r>
            <a:endParaRPr lang="ru-RU" dirty="0"/>
          </a:p>
        </p:txBody>
      </p:sp>
      <p:cxnSp>
        <p:nvCxnSpPr>
          <p:cNvPr id="42" name="Прямая со стрелкой 41"/>
          <p:cNvCxnSpPr>
            <a:stCxn id="37" idx="1"/>
          </p:cNvCxnSpPr>
          <p:nvPr/>
        </p:nvCxnSpPr>
        <p:spPr>
          <a:xfrm>
            <a:off x="4211960" y="2993480"/>
            <a:ext cx="0" cy="48060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273303" y="50721"/>
            <a:ext cx="8597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 </a:t>
            </a: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безопасного удаленного доступа </a:t>
            </a:r>
          </a:p>
        </p:txBody>
      </p:sp>
    </p:spTree>
    <p:extLst>
      <p:ext uri="{BB962C8B-B14F-4D97-AF65-F5344CB8AC3E}">
        <p14:creationId xmlns:p14="http://schemas.microsoft.com/office/powerpoint/2010/main" val="273888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Выгнутая вниз стрелка 40"/>
          <p:cNvSpPr/>
          <p:nvPr/>
        </p:nvSpPr>
        <p:spPr>
          <a:xfrm rot="15434268">
            <a:off x="4086355" y="1936392"/>
            <a:ext cx="5985670" cy="3082489"/>
          </a:xfrm>
          <a:prstGeom prst="curvedUpArrow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51520" y="3422459"/>
            <a:ext cx="3253949" cy="1660473"/>
          </a:xfrm>
          <a:prstGeom prst="ellipse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574037" y="4205041"/>
            <a:ext cx="4734267" cy="1723396"/>
          </a:xfrm>
          <a:prstGeom prst="ellipse">
            <a:avLst/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663147" y="2381349"/>
            <a:ext cx="3437245" cy="1859126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>
                <a:solidFill>
                  <a:srgbClr val="002060"/>
                </a:solidFill>
              </a:rPr>
              <a:t>ООУ 761113</a:t>
            </a:r>
          </a:p>
        </p:txBody>
      </p:sp>
      <p:pic>
        <p:nvPicPr>
          <p:cNvPr id="6" name="Picture 7" descr="C:\Users\Hedgehog\AppData\Local\Microsoft\Windows\Temporary Internet Files\Content.IE5\401QF1DY\3179536624_3d21ef0d98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844" l="0" r="9925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94317" y="2611702"/>
            <a:ext cx="1368152" cy="162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Hedgehog\AppData\Local\Microsoft\Windows\Temporary Internet Files\Content.IE5\401QF1DY\Acer_Aspire_692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47" b="95959" l="3913" r="980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104" y="4850384"/>
            <a:ext cx="1087432" cy="108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Hedgehog\AppData\Local\Microsoft\Windows\Temporary Internet Files\Content.IE5\401QF1DY\Generic-office-desktop2.svg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2891" r="989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7207" y="4773155"/>
            <a:ext cx="882357" cy="6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Hedgehog\AppData\Local\Microsoft\Windows\Temporary Internet Files\Content.IE5\401QF1DY\Generic-office-desktop2.svg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2891" r="989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4947709"/>
            <a:ext cx="882357" cy="6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Hedgehog\AppData\Local\Microsoft\Windows\Temporary Internet Files\Content.IE5\401QF1DY\Generic-office-desktop2.svg[1]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2891" r="989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4205041"/>
            <a:ext cx="882357" cy="66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55612" y="3869613"/>
            <a:ext cx="2959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Статический внешний </a:t>
            </a:r>
            <a:r>
              <a:rPr lang="en-US" sz="1000" b="1" dirty="0" smtClean="0"/>
              <a:t>IP</a:t>
            </a:r>
            <a:r>
              <a:rPr lang="ru-RU" sz="1000" b="1" dirty="0" smtClean="0"/>
              <a:t>-адрес (Ростелеком или другие операторы)</a:t>
            </a:r>
            <a:endParaRPr lang="ru-RU" sz="1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959932" y="4479392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Динамический внешний </a:t>
            </a:r>
            <a:r>
              <a:rPr lang="en-US" sz="1000" b="1" dirty="0" smtClean="0"/>
              <a:t>IP</a:t>
            </a:r>
            <a:r>
              <a:rPr lang="ru-RU" sz="1000" b="1" dirty="0" smtClean="0"/>
              <a:t>-адрес </a:t>
            </a:r>
            <a:br>
              <a:rPr lang="ru-RU" sz="1000" b="1" dirty="0" smtClean="0"/>
            </a:br>
            <a:r>
              <a:rPr lang="ru-RU" sz="1000" b="1" dirty="0" smtClean="0"/>
              <a:t>(по контракту  с Ростелекомом) </a:t>
            </a:r>
            <a:endParaRPr lang="ru-RU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28385" y="4205041"/>
            <a:ext cx="2827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</a:rPr>
              <a:t>Учебный процесс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528" y="3589488"/>
            <a:ext cx="32232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0070C0"/>
                </a:solidFill>
              </a:rPr>
              <a:t>Обеспечивающие процессы</a:t>
            </a:r>
            <a:endParaRPr lang="ru-RU" sz="1600" i="1" dirty="0">
              <a:solidFill>
                <a:srgbClr val="0070C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5917" y="2355421"/>
            <a:ext cx="2376264" cy="6733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761113.</a:t>
            </a:r>
            <a:r>
              <a:rPr lang="en-US" b="1" dirty="0" smtClean="0">
                <a:solidFill>
                  <a:srgbClr val="0070C0"/>
                </a:solidFill>
              </a:rPr>
              <a:t>asiou.yar.info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6" name="Прямая со стрелкой 15"/>
          <p:cNvCxnSpPr>
            <a:stCxn id="19" idx="2"/>
          </p:cNvCxnSpPr>
          <p:nvPr/>
        </p:nvCxnSpPr>
        <p:spPr>
          <a:xfrm>
            <a:off x="1654049" y="3028754"/>
            <a:ext cx="0" cy="8992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887207" y="3140968"/>
            <a:ext cx="964713" cy="44852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0" idx="0"/>
          </p:cNvCxnSpPr>
          <p:nvPr/>
        </p:nvCxnSpPr>
        <p:spPr>
          <a:xfrm>
            <a:off x="4064271" y="3170912"/>
            <a:ext cx="678010" cy="1034129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Hedgehog\AppData\Local\Microsoft\Windows\Temporary Internet Files\Content.IE5\ITROO5QJ\1200px-Linksys-Wireless-G-Router[1]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41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5469" y="2322552"/>
            <a:ext cx="1117605" cy="958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Прямая со стрелкой 31"/>
          <p:cNvCxnSpPr/>
          <p:nvPr/>
        </p:nvCxnSpPr>
        <p:spPr>
          <a:xfrm>
            <a:off x="4462151" y="3028754"/>
            <a:ext cx="1405993" cy="32823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6" descr="C:\Users\Hedgehog\AppData\Local\Microsoft\Windows\Temporary Internet Files\Content.IE5\401QF1DY\Acer_Aspire_692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347" b="95959" l="3913" r="9801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415" y="4135731"/>
            <a:ext cx="1087432" cy="108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Cloud"/>
          <p:cNvSpPr>
            <a:spLocks noChangeAspect="1" noEditPoints="1" noChangeArrowheads="1"/>
          </p:cNvSpPr>
          <p:nvPr/>
        </p:nvSpPr>
        <p:spPr bwMode="auto">
          <a:xfrm>
            <a:off x="3206689" y="975210"/>
            <a:ext cx="2010542" cy="134734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00B0F0">
              <a:alpha val="39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  <a:p>
            <a:r>
              <a:rPr lang="ru-RU" dirty="0" smtClean="0"/>
              <a:t>Интернет</a:t>
            </a:r>
            <a:endParaRPr lang="ru-RU" dirty="0"/>
          </a:p>
        </p:txBody>
      </p:sp>
      <p:cxnSp>
        <p:nvCxnSpPr>
          <p:cNvPr id="42" name="Прямая со стрелкой 41"/>
          <p:cNvCxnSpPr>
            <a:stCxn id="37" idx="1"/>
          </p:cNvCxnSpPr>
          <p:nvPr/>
        </p:nvCxnSpPr>
        <p:spPr>
          <a:xfrm>
            <a:off x="4211960" y="2321117"/>
            <a:ext cx="0" cy="48060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3" descr="C:\Users\Hedgehog\AppData\Local\Microsoft\Windows\Temporary Internet Files\Content.IE5\155GWOWK\house_PNG39[1].pn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22931" y="6015624"/>
            <a:ext cx="1058838" cy="84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5" descr="C:\Users\Hedgehog\AppData\Local\Microsoft\Windows\Temporary Internet Files\Content.IE5\AMVUVB3J\220px-IBM_Thinkpad_R51[1]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94317" y="6325938"/>
            <a:ext cx="573792" cy="5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Скругленная прямоугольная выноска 46"/>
          <p:cNvSpPr/>
          <p:nvPr/>
        </p:nvSpPr>
        <p:spPr>
          <a:xfrm>
            <a:off x="6804248" y="6176295"/>
            <a:ext cx="1872208" cy="252854"/>
          </a:xfrm>
          <a:prstGeom prst="wedgeRoundRectCallout">
            <a:avLst>
              <a:gd name="adj1" fmla="val -118993"/>
              <a:gd name="adj2" fmla="val 97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/>
              <a:t>https:761113.asiou.yar.info</a:t>
            </a:r>
            <a:endParaRPr lang="en-US" sz="8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73303" y="50721"/>
            <a:ext cx="8597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Организация </a:t>
            </a:r>
            <a:r>
              <a:rPr lang="ru-RU" sz="32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безопасного удаленного доступа </a:t>
            </a:r>
          </a:p>
        </p:txBody>
      </p:sp>
    </p:spTree>
    <p:extLst>
      <p:ext uri="{BB962C8B-B14F-4D97-AF65-F5344CB8AC3E}">
        <p14:creationId xmlns:p14="http://schemas.microsoft.com/office/powerpoint/2010/main" val="426323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175</Words>
  <Application>Microsoft Office PowerPoint</Application>
  <PresentationFormat>Экран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Hedgehog</dc:creator>
  <cp:lastModifiedBy>Пользователь Windows</cp:lastModifiedBy>
  <cp:revision>17</cp:revision>
  <dcterms:created xsi:type="dcterms:W3CDTF">2020-05-05T16:45:27Z</dcterms:created>
  <dcterms:modified xsi:type="dcterms:W3CDTF">2020-05-07T11:01:46Z</dcterms:modified>
</cp:coreProperties>
</file>