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81" r:id="rId3"/>
    <p:sldId id="302" r:id="rId4"/>
    <p:sldId id="291" r:id="rId5"/>
    <p:sldId id="312" r:id="rId6"/>
    <p:sldId id="294" r:id="rId7"/>
    <p:sldId id="309" r:id="rId8"/>
    <p:sldId id="308" r:id="rId9"/>
    <p:sldId id="311" r:id="rId10"/>
    <p:sldId id="292" r:id="rId11"/>
    <p:sldId id="310" r:id="rId12"/>
    <p:sldId id="29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88525-43E5-4617-B193-9656D2015C8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BA8EA1-ED80-4527-A020-C2B738AB4561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Облегчает возможность дальнейших инновационных преобразований </a:t>
          </a:r>
        </a:p>
      </dgm:t>
    </dgm:pt>
    <dgm:pt modelId="{1FFFFE98-93AA-4F73-95E3-E0509A6126F1}" type="parTrans" cxnId="{CCA6D168-4091-488A-94FE-81DFD78A9925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75190092-CF10-41B4-9836-AC40B651B8CF}" type="sibTrans" cxnId="{CCA6D168-4091-488A-94FE-81DFD78A9925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65515064-D685-4E27-9452-400C36C06FD4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Создает доверие к деятельности руководителя</a:t>
          </a:r>
          <a:endParaRPr lang="ru-RU" b="1" dirty="0" smtClean="0">
            <a:solidFill>
              <a:srgbClr val="002060"/>
            </a:solidFill>
          </a:endParaRPr>
        </a:p>
      </dgm:t>
    </dgm:pt>
    <dgm:pt modelId="{416E9F99-6483-45A9-B9F7-6D34AEDAD0B4}" type="parTrans" cxnId="{CB867737-152E-470C-9019-289219410AC0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1B8A77CE-75EB-494F-BF58-35EF7696DA0D}" type="sibTrans" cxnId="{CB867737-152E-470C-9019-289219410AC0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4586B33-1FD8-4A75-ADBA-75DA815FDF6B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Повышает авторитет управленческой команды и членов инициативной группы</a:t>
          </a:r>
          <a:endParaRPr lang="ru-RU" b="1" dirty="0" smtClean="0">
            <a:solidFill>
              <a:srgbClr val="002060"/>
            </a:solidFill>
          </a:endParaRPr>
        </a:p>
      </dgm:t>
    </dgm:pt>
    <dgm:pt modelId="{9F5F7122-8AD3-4FB1-82F9-DE169B160E2A}" type="parTrans" cxnId="{3BE3F99A-1585-4794-BB4F-6A9FB0435DB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C3CE65F-EFEC-48D1-B915-30407688533C}" type="sibTrans" cxnId="{3BE3F99A-1585-4794-BB4F-6A9FB0435DB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6A68BEAF-2C89-40B5-81FA-DCE65D7A2F12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Улучшает организационную культуру коллектива и культуру взаимодействия с партнерами</a:t>
          </a:r>
        </a:p>
      </dgm:t>
    </dgm:pt>
    <dgm:pt modelId="{E01FAEA9-34F4-4036-96D4-0968BB8817E9}" type="parTrans" cxnId="{0563DDC2-D342-4DB4-868F-92082BE339B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D681E3A-DB42-4454-B947-9F4B586687B4}" type="sibTrans" cxnId="{0563DDC2-D342-4DB4-868F-92082BE339B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8435CA2-AAAF-46AF-A62A-895F9C5D8AE7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Повышает осознание значимости собственного «Я» на уровне педагога, ребенка, родителя, партнера</a:t>
          </a:r>
          <a:endParaRPr lang="ru-RU" b="1" dirty="0" smtClean="0">
            <a:solidFill>
              <a:srgbClr val="002060"/>
            </a:solidFill>
          </a:endParaRPr>
        </a:p>
      </dgm:t>
    </dgm:pt>
    <dgm:pt modelId="{1D10FBFB-CD5E-4294-99C0-029D3A507110}" type="parTrans" cxnId="{76E95CCB-1317-4343-84C7-DDAB9EA2403B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3632C27E-45CD-4D69-A471-4F067C324C3A}" type="sibTrans" cxnId="{76E95CCB-1317-4343-84C7-DDAB9EA2403B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D92A2B67-3050-44DD-A22F-0299A775918D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Создает условия для улучшения личностно-развивающей образовательной среды в ОО</a:t>
          </a:r>
        </a:p>
      </dgm:t>
    </dgm:pt>
    <dgm:pt modelId="{2FF470D3-15FF-4EC9-905C-BF82C2278E4D}" type="parTrans" cxnId="{74AAEC0C-8277-4478-B924-DB3E021CD9E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6EEB76A1-1519-480A-83B9-F3FD1A6B68E8}" type="sibTrans" cxnId="{74AAEC0C-8277-4478-B924-DB3E021CD9E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833B11B-60E7-4437-A5B6-2EAD4B4AFF3C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Создает условия для реального и значительного повышения качества образования</a:t>
          </a:r>
          <a:endParaRPr lang="ru-RU" b="1" dirty="0" smtClean="0">
            <a:solidFill>
              <a:srgbClr val="002060"/>
            </a:solidFill>
          </a:endParaRPr>
        </a:p>
      </dgm:t>
    </dgm:pt>
    <dgm:pt modelId="{B4DF1B89-B230-4F5F-9BC9-E0A3083EA350}" type="parTrans" cxnId="{7D3CB267-7031-4FAD-B645-D8ED8BF610C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FA615B1-C489-4F26-A6DF-18D09D0C966B}" type="sibTrans" cxnId="{7D3CB267-7031-4FAD-B645-D8ED8BF610C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FF69C02-A39D-48FC-A33D-73045D308DFB}" type="pres">
      <dgm:prSet presAssocID="{26C88525-43E5-4617-B193-9656D2015C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72DEFD-64F4-43F4-9691-14702F9D1591}" type="pres">
      <dgm:prSet presAssocID="{D7BA8EA1-ED80-4527-A020-C2B738AB456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F754D-28CA-45DF-9D08-9E79C6EA299C}" type="pres">
      <dgm:prSet presAssocID="{75190092-CF10-41B4-9836-AC40B651B8CF}" presName="sibTrans" presStyleCnt="0"/>
      <dgm:spPr/>
    </dgm:pt>
    <dgm:pt modelId="{0A9D30E3-13EE-43FB-BE93-234A445DBF7B}" type="pres">
      <dgm:prSet presAssocID="{65515064-D685-4E27-9452-400C36C06FD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3B276-068B-48E2-AE26-DE0FD3DED7C4}" type="pres">
      <dgm:prSet presAssocID="{1B8A77CE-75EB-494F-BF58-35EF7696DA0D}" presName="sibTrans" presStyleCnt="0"/>
      <dgm:spPr/>
    </dgm:pt>
    <dgm:pt modelId="{EAADC200-C777-4525-B979-7FBF74450122}" type="pres">
      <dgm:prSet presAssocID="{84586B33-1FD8-4A75-ADBA-75DA815FDF6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52135-2B5E-4431-94DC-A94159123704}" type="pres">
      <dgm:prSet presAssocID="{4C3CE65F-EFEC-48D1-B915-30407688533C}" presName="sibTrans" presStyleCnt="0"/>
      <dgm:spPr/>
    </dgm:pt>
    <dgm:pt modelId="{B55B834F-01BA-4E27-85A2-EB2DC274092D}" type="pres">
      <dgm:prSet presAssocID="{6A68BEAF-2C89-40B5-81FA-DCE65D7A2F1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D0833-29CF-45C5-AFF4-8E31C4B43EC5}" type="pres">
      <dgm:prSet presAssocID="{4D681E3A-DB42-4454-B947-9F4B586687B4}" presName="sibTrans" presStyleCnt="0"/>
      <dgm:spPr/>
    </dgm:pt>
    <dgm:pt modelId="{CD153156-6707-4A54-87FC-6C23665EBBE2}" type="pres">
      <dgm:prSet presAssocID="{E8435CA2-AAAF-46AF-A62A-895F9C5D8AE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EA78D-2DAB-41C7-94D0-EB5A1EB3F987}" type="pres">
      <dgm:prSet presAssocID="{3632C27E-45CD-4D69-A471-4F067C324C3A}" presName="sibTrans" presStyleCnt="0"/>
      <dgm:spPr/>
    </dgm:pt>
    <dgm:pt modelId="{D4B9D3D2-85D7-486C-AF01-67C554D127B9}" type="pres">
      <dgm:prSet presAssocID="{D92A2B67-3050-44DD-A22F-0299A775918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17F4C-E89B-4D25-9382-778B0C7701C7}" type="pres">
      <dgm:prSet presAssocID="{6EEB76A1-1519-480A-83B9-F3FD1A6B68E8}" presName="sibTrans" presStyleCnt="0"/>
      <dgm:spPr/>
    </dgm:pt>
    <dgm:pt modelId="{D5B2E2EB-BF98-4C58-82EB-31F1EB436C9B}" type="pres">
      <dgm:prSet presAssocID="{C833B11B-60E7-4437-A5B6-2EAD4B4AFF3C}" presName="node" presStyleLbl="node1" presStyleIdx="6" presStyleCnt="7" custLinFactNeighborY="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6D168-4091-488A-94FE-81DFD78A9925}" srcId="{26C88525-43E5-4617-B193-9656D2015C85}" destId="{D7BA8EA1-ED80-4527-A020-C2B738AB4561}" srcOrd="0" destOrd="0" parTransId="{1FFFFE98-93AA-4F73-95E3-E0509A6126F1}" sibTransId="{75190092-CF10-41B4-9836-AC40B651B8CF}"/>
    <dgm:cxn modelId="{6A4D1E16-7557-41A9-99FD-7CF2C8BD027D}" type="presOf" srcId="{65515064-D685-4E27-9452-400C36C06FD4}" destId="{0A9D30E3-13EE-43FB-BE93-234A445DBF7B}" srcOrd="0" destOrd="0" presId="urn:microsoft.com/office/officeart/2005/8/layout/default"/>
    <dgm:cxn modelId="{AF2BE40B-2C82-404E-8393-DC1A30546ECE}" type="presOf" srcId="{6A68BEAF-2C89-40B5-81FA-DCE65D7A2F12}" destId="{B55B834F-01BA-4E27-85A2-EB2DC274092D}" srcOrd="0" destOrd="0" presId="urn:microsoft.com/office/officeart/2005/8/layout/default"/>
    <dgm:cxn modelId="{7D3CB267-7031-4FAD-B645-D8ED8BF610CC}" srcId="{26C88525-43E5-4617-B193-9656D2015C85}" destId="{C833B11B-60E7-4437-A5B6-2EAD4B4AFF3C}" srcOrd="6" destOrd="0" parTransId="{B4DF1B89-B230-4F5F-9BC9-E0A3083EA350}" sibTransId="{EFA615B1-C489-4F26-A6DF-18D09D0C966B}"/>
    <dgm:cxn modelId="{0563DDC2-D342-4DB4-868F-92082BE339B8}" srcId="{26C88525-43E5-4617-B193-9656D2015C85}" destId="{6A68BEAF-2C89-40B5-81FA-DCE65D7A2F12}" srcOrd="3" destOrd="0" parTransId="{E01FAEA9-34F4-4036-96D4-0968BB8817E9}" sibTransId="{4D681E3A-DB42-4454-B947-9F4B586687B4}"/>
    <dgm:cxn modelId="{3BE3F99A-1585-4794-BB4F-6A9FB0435DB6}" srcId="{26C88525-43E5-4617-B193-9656D2015C85}" destId="{84586B33-1FD8-4A75-ADBA-75DA815FDF6B}" srcOrd="2" destOrd="0" parTransId="{9F5F7122-8AD3-4FB1-82F9-DE169B160E2A}" sibTransId="{4C3CE65F-EFEC-48D1-B915-30407688533C}"/>
    <dgm:cxn modelId="{4FFD76E3-6F03-475B-9E46-C4CC9FF616B6}" type="presOf" srcId="{D92A2B67-3050-44DD-A22F-0299A775918D}" destId="{D4B9D3D2-85D7-486C-AF01-67C554D127B9}" srcOrd="0" destOrd="0" presId="urn:microsoft.com/office/officeart/2005/8/layout/default"/>
    <dgm:cxn modelId="{B7E1EA29-96B6-46DA-B182-788007DD9487}" type="presOf" srcId="{D7BA8EA1-ED80-4527-A020-C2B738AB4561}" destId="{EC72DEFD-64F4-43F4-9691-14702F9D1591}" srcOrd="0" destOrd="0" presId="urn:microsoft.com/office/officeart/2005/8/layout/default"/>
    <dgm:cxn modelId="{C06C8E8C-82DD-48E4-8769-A5015F1543D6}" type="presOf" srcId="{26C88525-43E5-4617-B193-9656D2015C85}" destId="{4FF69C02-A39D-48FC-A33D-73045D308DFB}" srcOrd="0" destOrd="0" presId="urn:microsoft.com/office/officeart/2005/8/layout/default"/>
    <dgm:cxn modelId="{CB867737-152E-470C-9019-289219410AC0}" srcId="{26C88525-43E5-4617-B193-9656D2015C85}" destId="{65515064-D685-4E27-9452-400C36C06FD4}" srcOrd="1" destOrd="0" parTransId="{416E9F99-6483-45A9-B9F7-6D34AEDAD0B4}" sibTransId="{1B8A77CE-75EB-494F-BF58-35EF7696DA0D}"/>
    <dgm:cxn modelId="{B0C951C5-6E18-40A9-99A2-7413BD97B950}" type="presOf" srcId="{84586B33-1FD8-4A75-ADBA-75DA815FDF6B}" destId="{EAADC200-C777-4525-B979-7FBF74450122}" srcOrd="0" destOrd="0" presId="urn:microsoft.com/office/officeart/2005/8/layout/default"/>
    <dgm:cxn modelId="{76E95CCB-1317-4343-84C7-DDAB9EA2403B}" srcId="{26C88525-43E5-4617-B193-9656D2015C85}" destId="{E8435CA2-AAAF-46AF-A62A-895F9C5D8AE7}" srcOrd="4" destOrd="0" parTransId="{1D10FBFB-CD5E-4294-99C0-029D3A507110}" sibTransId="{3632C27E-45CD-4D69-A471-4F067C324C3A}"/>
    <dgm:cxn modelId="{74AAEC0C-8277-4478-B924-DB3E021CD9E8}" srcId="{26C88525-43E5-4617-B193-9656D2015C85}" destId="{D92A2B67-3050-44DD-A22F-0299A775918D}" srcOrd="5" destOrd="0" parTransId="{2FF470D3-15FF-4EC9-905C-BF82C2278E4D}" sibTransId="{6EEB76A1-1519-480A-83B9-F3FD1A6B68E8}"/>
    <dgm:cxn modelId="{44DFDDBB-F704-473E-892C-D330CE8A0249}" type="presOf" srcId="{C833B11B-60E7-4437-A5B6-2EAD4B4AFF3C}" destId="{D5B2E2EB-BF98-4C58-82EB-31F1EB436C9B}" srcOrd="0" destOrd="0" presId="urn:microsoft.com/office/officeart/2005/8/layout/default"/>
    <dgm:cxn modelId="{49EAAA84-6902-41C2-9ABF-CBA6020FBFA2}" type="presOf" srcId="{E8435CA2-AAAF-46AF-A62A-895F9C5D8AE7}" destId="{CD153156-6707-4A54-87FC-6C23665EBBE2}" srcOrd="0" destOrd="0" presId="urn:microsoft.com/office/officeart/2005/8/layout/default"/>
    <dgm:cxn modelId="{D98ACE69-8B7D-4CE8-8D92-2C482D3550FC}" type="presParOf" srcId="{4FF69C02-A39D-48FC-A33D-73045D308DFB}" destId="{EC72DEFD-64F4-43F4-9691-14702F9D1591}" srcOrd="0" destOrd="0" presId="urn:microsoft.com/office/officeart/2005/8/layout/default"/>
    <dgm:cxn modelId="{F506F2D6-251E-4040-BBF8-D34DEEC0DEC6}" type="presParOf" srcId="{4FF69C02-A39D-48FC-A33D-73045D308DFB}" destId="{B7EF754D-28CA-45DF-9D08-9E79C6EA299C}" srcOrd="1" destOrd="0" presId="urn:microsoft.com/office/officeart/2005/8/layout/default"/>
    <dgm:cxn modelId="{A0BD2BFE-B70E-4129-B9EC-83BD9FBE6975}" type="presParOf" srcId="{4FF69C02-A39D-48FC-A33D-73045D308DFB}" destId="{0A9D30E3-13EE-43FB-BE93-234A445DBF7B}" srcOrd="2" destOrd="0" presId="urn:microsoft.com/office/officeart/2005/8/layout/default"/>
    <dgm:cxn modelId="{981CEAFA-E4D6-4E30-8D33-CCC36ABC854D}" type="presParOf" srcId="{4FF69C02-A39D-48FC-A33D-73045D308DFB}" destId="{E483B276-068B-48E2-AE26-DE0FD3DED7C4}" srcOrd="3" destOrd="0" presId="urn:microsoft.com/office/officeart/2005/8/layout/default"/>
    <dgm:cxn modelId="{B291C5BB-5AE0-4C17-B7F1-26988B8439F5}" type="presParOf" srcId="{4FF69C02-A39D-48FC-A33D-73045D308DFB}" destId="{EAADC200-C777-4525-B979-7FBF74450122}" srcOrd="4" destOrd="0" presId="urn:microsoft.com/office/officeart/2005/8/layout/default"/>
    <dgm:cxn modelId="{572244F2-AD2B-44AD-84DD-05671772313A}" type="presParOf" srcId="{4FF69C02-A39D-48FC-A33D-73045D308DFB}" destId="{DAB52135-2B5E-4431-94DC-A94159123704}" srcOrd="5" destOrd="0" presId="urn:microsoft.com/office/officeart/2005/8/layout/default"/>
    <dgm:cxn modelId="{3B3F89B3-D50B-4D14-92A4-F4E51D31FA0D}" type="presParOf" srcId="{4FF69C02-A39D-48FC-A33D-73045D308DFB}" destId="{B55B834F-01BA-4E27-85A2-EB2DC274092D}" srcOrd="6" destOrd="0" presId="urn:microsoft.com/office/officeart/2005/8/layout/default"/>
    <dgm:cxn modelId="{43844303-326B-445A-9447-BD95BE870260}" type="presParOf" srcId="{4FF69C02-A39D-48FC-A33D-73045D308DFB}" destId="{6A1D0833-29CF-45C5-AFF4-8E31C4B43EC5}" srcOrd="7" destOrd="0" presId="urn:microsoft.com/office/officeart/2005/8/layout/default"/>
    <dgm:cxn modelId="{FC8EF7E4-1782-4B67-9BC4-604871EE4A47}" type="presParOf" srcId="{4FF69C02-A39D-48FC-A33D-73045D308DFB}" destId="{CD153156-6707-4A54-87FC-6C23665EBBE2}" srcOrd="8" destOrd="0" presId="urn:microsoft.com/office/officeart/2005/8/layout/default"/>
    <dgm:cxn modelId="{32DBED97-8573-48A0-B260-FA9CCCF87F1B}" type="presParOf" srcId="{4FF69C02-A39D-48FC-A33D-73045D308DFB}" destId="{9C9EA78D-2DAB-41C7-94D0-EB5A1EB3F987}" srcOrd="9" destOrd="0" presId="urn:microsoft.com/office/officeart/2005/8/layout/default"/>
    <dgm:cxn modelId="{0BE390BE-E430-40BD-AAF8-47B49D19A3E0}" type="presParOf" srcId="{4FF69C02-A39D-48FC-A33D-73045D308DFB}" destId="{D4B9D3D2-85D7-486C-AF01-67C554D127B9}" srcOrd="10" destOrd="0" presId="urn:microsoft.com/office/officeart/2005/8/layout/default"/>
    <dgm:cxn modelId="{997EF7B5-E6A4-4358-90A6-E7F53993D561}" type="presParOf" srcId="{4FF69C02-A39D-48FC-A33D-73045D308DFB}" destId="{62717F4C-E89B-4D25-9382-778B0C7701C7}" srcOrd="11" destOrd="0" presId="urn:microsoft.com/office/officeart/2005/8/layout/default"/>
    <dgm:cxn modelId="{8624AD4F-F60B-40B5-ACD3-CD9D1385CC07}" type="presParOf" srcId="{4FF69C02-A39D-48FC-A33D-73045D308DFB}" destId="{D5B2E2EB-BF98-4C58-82EB-31F1EB436C9B}" srcOrd="1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AFB2-86BA-421E-B1C1-D350DC74B84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F0E6A-3DC8-4955-B82B-B7F02D77F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8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0E6A-3DC8-4955-B82B-B7F02D77F9F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10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0E6A-3DC8-4955-B82B-B7F02D77F9F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2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30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24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6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42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39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35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54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95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60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29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B9FF-41FB-4ADD-945A-FE257505AF9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76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walgen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s3yar.edu.ya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s://lss76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hyperlink" Target="mailto:popolitova@rambler.ru&#1050;&#1086;&#1085;&#1089;&#1090;&#1072;&#1085;&#1090;&#1080;&#1085;&#1086;&#1074;&#1072;" TargetMode="External"/><Relationship Id="rId4" Type="http://schemas.openxmlformats.org/officeDocument/2006/relationships/hyperlink" Target="mailto:walgen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ss76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6424" y="253218"/>
            <a:ext cx="9763907" cy="59064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4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400" b="1" i="1" dirty="0" smtClean="0">
              <a:solidFill>
                <a:srgbClr val="C00000"/>
              </a:solidFill>
            </a:endParaRPr>
          </a:p>
          <a:p>
            <a:pPr lvl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Социально значимые проекты </a:t>
            </a:r>
          </a:p>
          <a:p>
            <a:pPr lvl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сельских образовательных организаций </a:t>
            </a:r>
          </a:p>
          <a:p>
            <a:pPr lvl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как путь к развитию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Константинова В.Г.,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председатель Ярославской региональной общественной организации «Лидеры сельских школ», старший воспитатель МДОУ №3 «</a:t>
            </a:r>
            <a:r>
              <a:rPr lang="ru-RU" dirty="0" err="1" smtClean="0">
                <a:solidFill>
                  <a:srgbClr val="002060"/>
                </a:solidFill>
              </a:rPr>
              <a:t>Ивушка</a:t>
            </a:r>
            <a:r>
              <a:rPr lang="ru-RU" dirty="0" smtClean="0">
                <a:solidFill>
                  <a:srgbClr val="002060"/>
                </a:solidFill>
              </a:rPr>
              <a:t>» ЯМР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walgen@mail.ru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17" y="0"/>
            <a:ext cx="2461846" cy="24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walge\Desktop\previe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667" y="2651172"/>
            <a:ext cx="2306517" cy="22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166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7309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Социально-ориентированные проекты </a:t>
            </a:r>
          </a:p>
          <a:p>
            <a:pPr algn="ctr"/>
            <a:r>
              <a:rPr lang="ru-RU" sz="2400" b="1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№3 «</a:t>
            </a:r>
            <a:r>
              <a:rPr lang="ru-RU" sz="2400" b="1" dirty="0" err="1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Ивушка</a:t>
            </a:r>
            <a:r>
              <a:rPr lang="ru-RU" sz="2400" b="1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ЯМР: первые итоги 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«Полечим игрушку!»  (36 семей, 98 игрушек)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Газета «ВЕСТИ ИВУШКИ» (с мая 2019 г.) (7 выпусков)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(авторы и редакция – педагоги МДОУ №3 ИВУШКА ЯМР)  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https://ds3yar.edu.yar.ru/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Инициатива «единиц» превратилась в движение коллектива (30% педагогов сегодня пишут статьи)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«Пишем КНИГУ ПАМЯТИ вместе!» (стартовал  в январе 2020)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(44 героя Великой Отечественной войны -  приняли участие 29 семей, 12 сотрудников МДОУ)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</a:pP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</a:pP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img.kanal-o.ru/img/2018-01-29/fmt_81_24_ag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6047" y="1250031"/>
            <a:ext cx="2715067" cy="1532013"/>
          </a:xfrm>
          <a:prstGeom prst="rect">
            <a:avLst/>
          </a:prstGeom>
          <a:noFill/>
        </p:spPr>
      </p:pic>
      <p:pic>
        <p:nvPicPr>
          <p:cNvPr id="9" name="Picture 2" descr="https://kcso12.eps74.ru/Storage/Image/PublicationItem/Image/big/551/4897be6d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82963"/>
            <a:ext cx="2208873" cy="1628255"/>
          </a:xfrm>
          <a:prstGeom prst="rect">
            <a:avLst/>
          </a:prstGeom>
          <a:noFill/>
        </p:spPr>
      </p:pic>
      <p:pic>
        <p:nvPicPr>
          <p:cNvPr id="7" name="Рисунок 6" descr="C:\Users\walge\Desktop\previe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806" y="0"/>
            <a:ext cx="1842280" cy="18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52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0" y="1"/>
            <a:ext cx="9145172" cy="13504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Что дала реализация социально-значимых проектов нашему детскому саду?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РЕАЛЬНО ОЩУТИМЫЕ ЭФФЕКТЫ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2185" y="1350498"/>
            <a:ext cx="9229578" cy="52203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ИННОВАЦИЯМ – ДА!»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ВЫРОСЛО доверие к деятельности руководителя, меняется организационная культура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АВТОРИТЕТ управленческой команды и членов инициативной группы помогает решать возникающие проблемы намного быстрее, чем прежде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ПРИНЯТИЕ НЕОБХОДИМОСТИ повышения собственной значимости в педагогическом коллективе (СУБЪЕКТНОСТЬ)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Рост качества ЛРОС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Реальное и значительное повышения качества  дошкольного образования за счет включения взаимодействия всех партнеров образовательных отношений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84638" y="0"/>
          <a:ext cx="1549400" cy="1549400"/>
        </p:xfrm>
        <a:graphic>
          <a:graphicData uri="http://schemas.openxmlformats.org/presentationml/2006/ole">
            <p:oleObj spid="_x0000_s64514" r:id="rId3" imgW="3412080" imgH="3412080" progId="">
              <p:embed/>
            </p:oleObj>
          </a:graphicData>
        </a:graphic>
      </p:graphicFrame>
      <p:pic>
        <p:nvPicPr>
          <p:cNvPr id="5" name="Рисунок 4" descr="C:\Users\walge\Desktop\previe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421" y="1680502"/>
            <a:ext cx="1491175" cy="141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616" y="577961"/>
            <a:ext cx="9095095" cy="14604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 плодотворного сотрудничества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успешной реализации проектов!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4" y="2555974"/>
            <a:ext cx="65372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Байбородова Людмила Васильевна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Д.п.н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., профессор, директор ИПП ЯГПУ им. К.Д. Ушинского,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Председатель Правления ЯРОО «Лидеры сельских школ»</a:t>
            </a: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Константинова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Валентина Геннадьевна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председатель ЯРОО «Лидеры сельских школ»,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Ст.воспитатель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сельского детского сада (МДОУ №3 «ИВУШКА» ЯМР)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Тел. 8-910-820-42-34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hlinkClick r:id="rId4"/>
              </a:rPr>
              <a:t>walgen@mail.ru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Пополитова Ольга Витальевна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носитель идеи и методист проектов, 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член правления ЯРОО «Лидеры сельских школ»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к.п.н., доцент ЦОМ ГАУ ДПО ЯО ИРО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тел. 8(4852)230579</a:t>
            </a:r>
          </a:p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hlinkClick r:id="rId5"/>
              </a:rPr>
              <a:t>popolitova@rambler.ru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hlinkClick r:id="rId5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7649329"/>
              </p:ext>
            </p:extLst>
          </p:nvPr>
        </p:nvGraphicFramePr>
        <p:xfrm>
          <a:off x="709684" y="438879"/>
          <a:ext cx="1599488" cy="1599488"/>
        </p:xfrm>
        <a:graphic>
          <a:graphicData uri="http://schemas.openxmlformats.org/presentationml/2006/ole">
            <p:oleObj spid="_x0000_s26651" r:id="rId6" imgW="3412080" imgH="341208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9684" y="3302722"/>
            <a:ext cx="3562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hlinkClick r:id="rId7"/>
              </a:rPr>
              <a:t>https://lss76.ru/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99459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1962" y="3897873"/>
            <a:ext cx="5962835" cy="12730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:\Documents and Settings\mrc\%D0%A0%D0%B0%D0%B1%D0%BE%D1%87%D0%B8%D0%B9 %D1%81%D1%82%D0%BE%D0%BB\Logo_yspu.pn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Documents and Settings\mrc\%D0%A0%D0%B0%D0%B1%D0%BE%D1%87%D0%B8%D0%B9 %D1%81%D1%82%D0%BE%D0%BB\Logo_yspu.png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:\Documents and Settings\mrc\%D0%A0%D0%B0%D0%B1%D0%BE%D1%87%D0%B8%D0%B9 %D1%81%D1%82%D0%BE%D0%BB\Logo_yspu.png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C:\Documents and Settings\mrc\%D0%A0%D0%B0%D0%B1%D0%BE%D1%87%D0%B8%D0%B9 %D1%81%D1%82%D0%BE%D0%BB\Logo_yspu.png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C:\Documents and Settings\mrc\%D0%A0%D0%B0%D0%B1%D0%BE%D1%87%D0%B8%D0%B9 %D1%81%D1%82%D0%BE%D0%BB\Logo_yspu (1).png"/>
          <p:cNvSpPr>
            <a:spLocks noChangeAspect="1" noChangeArrowheads="1"/>
          </p:cNvSpPr>
          <p:nvPr/>
        </p:nvSpPr>
        <p:spPr bwMode="auto">
          <a:xfrm>
            <a:off x="1020233" y="4651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844435" y="95806"/>
            <a:ext cx="103225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СЕЛЬСКАЯ ШКОЛА – ИСТОКИ РОССИИ. СЕЛЬСКАЯ ШКОЛА – НАДЕЖДА РОССИИ.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БУДЕМ БЕРЕЧЬ  И РАЗВИВАТЬ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СЕЛЬСКИЕ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ОРГАНИЗАЦИИ! 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9106652"/>
              </p:ext>
            </p:extLst>
          </p:nvPr>
        </p:nvGraphicFramePr>
        <p:xfrm>
          <a:off x="0" y="0"/>
          <a:ext cx="12192000" cy="710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635"/>
                <a:gridCol w="6188365"/>
              </a:tblGrid>
              <a:tr h="685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ЛАБОРАТОРИЯ</a:t>
                      </a:r>
                      <a:r>
                        <a:rPr lang="ru-RU" sz="2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ИЗУЧЕНИЯ ПРОБЛЕМ СЕЛЬСКОЙ ШКОЛЫ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(Кафедра менеджмента)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(ГАУ ДПО ЯО ИРО – 2014-2016 г.г.)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МЕЖРЕГИОНАЛЬНАЯ</a:t>
                      </a:r>
                      <a:b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НАУЧНО-ИССЛЕДОВАТЕЛЬСКАЯ ЛАБОРАТОРИЯ </a:t>
                      </a:r>
                      <a:b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«ПЕДАГОГИКА СЕЛЬСКОЙ ШКОЛЫ»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2017 г.)</a:t>
                      </a:r>
                      <a:b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Байбородова Людмила Васильевна,</a:t>
                      </a:r>
                      <a:b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научной лаборатории </a:t>
                      </a:r>
                      <a:b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«Педагогика сельской школы» </a:t>
                      </a:r>
                      <a:b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НЦ РАО при ЯГПУ</a:t>
                      </a:r>
                      <a:b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РЕГИОНАЛЬНАЯ ОБЩЕСТВЕННАЯ ОРГАНИЗАЦИЯ 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«ЛИДЕРЫ СЕЛЬСКИХ ШКОЛ»</a:t>
                      </a:r>
                    </a:p>
                    <a:p>
                      <a:pPr algn="ctr"/>
                      <a:endParaRPr lang="ru-RU" sz="22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Константинова Валентина Геннадьевна,</a:t>
                      </a:r>
                    </a:p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председатель организации</a:t>
                      </a:r>
                    </a:p>
                    <a:p>
                      <a:pPr algn="ctr"/>
                      <a:endParaRPr lang="ru-RU" sz="16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Байбородова Людмила Васильевна,</a:t>
                      </a: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Правления</a:t>
                      </a:r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4160" y="186280"/>
            <a:ext cx="1415265" cy="14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2588455" y="1885070"/>
            <a:ext cx="576775" cy="773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1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875" y="3971498"/>
            <a:ext cx="5000525" cy="268723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6905" y="970671"/>
            <a:ext cx="6006904" cy="467047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3511" y="226349"/>
            <a:ext cx="5609616" cy="3931596"/>
          </a:xfrm>
          <a:prstGeom prst="rect">
            <a:avLst/>
          </a:prstGeom>
        </p:spPr>
      </p:pic>
      <p:pic>
        <p:nvPicPr>
          <p:cNvPr id="5" name="Picture 2" descr="E:\Я.Диск\!17_FPG\Бренд\page\pgrants_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3975" y="226349"/>
            <a:ext cx="2000250" cy="7023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79102" y="5641145"/>
            <a:ext cx="4403187" cy="1041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hlinkClick r:id="rId6"/>
              </a:rPr>
              <a:t>https://lss76.ru/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76910" y="2475915"/>
            <a:ext cx="689317" cy="309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465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76911" y="2968283"/>
            <a:ext cx="717452" cy="3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69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64702" y="872197"/>
            <a:ext cx="2307102" cy="8299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ФОТОХРОНИКА ПРОЕКТОВ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74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0902"/>
            <a:ext cx="9601196" cy="6265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ориентированные проекты – инструмент развития организации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707" y="713815"/>
            <a:ext cx="10269937" cy="1196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популяризации грантового движения в среде сельской педагогической общественности одним из направлений деятельности ЯРОО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2017 года стало участие            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конкурсах на получение грантов.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4"/>
          <p:cNvGraphicFramePr>
            <a:graphicFrameLocks noChangeAspect="1"/>
          </p:cNvGraphicFramePr>
          <p:nvPr>
            <p:extLst/>
          </p:nvPr>
        </p:nvGraphicFramePr>
        <p:xfrm>
          <a:off x="116104" y="10396"/>
          <a:ext cx="1552584" cy="1552584"/>
        </p:xfrm>
        <a:graphic>
          <a:graphicData uri="http://schemas.openxmlformats.org/presentationml/2006/ole">
            <p:oleObj spid="_x0000_s24603" r:id="rId3" imgW="3412080" imgH="341208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082" y="2264898"/>
            <a:ext cx="6840304" cy="1141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Проект № 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свой ДОМ построим сами!»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(11.11.2017-10.06.2018) (732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благополучателя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b="1" dirty="0" smtClean="0">
                <a:solidFill>
                  <a:srgbClr val="FF0000"/>
                </a:solidFill>
              </a:rPr>
              <a:t>482.000 рублей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(Мокеевская СОШ Ярославский МР)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081" y="3581845"/>
            <a:ext cx="6840305" cy="1595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Проект № 2.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«Гранд-Фестиваль «Премьера»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(17.11.2018-31.10.2019) </a:t>
            </a:r>
            <a:r>
              <a:rPr lang="ru-RU" b="1" dirty="0" smtClean="0">
                <a:solidFill>
                  <a:srgbClr val="FF0000"/>
                </a:solidFill>
              </a:rPr>
              <a:t>1 575 518  рублей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</a:rPr>
              <a:t>Около 1000 </a:t>
            </a:r>
            <a:r>
              <a:rPr lang="ru-RU" sz="1600" b="1" dirty="0" err="1" smtClean="0">
                <a:solidFill>
                  <a:srgbClr val="002060"/>
                </a:solidFill>
              </a:rPr>
              <a:t>благополучателей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(Вощажниковская СОШ Борисоглебский МР,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Ломовская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СШ, Ермаковская СШ,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Мокеевская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СШ, ДШИ пос. Борисоглебский,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Ивановксая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СШ) + РИГА, БРЕСТ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081" y="5379508"/>
            <a:ext cx="6840305" cy="1478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«Школы сельской местности – пространство открытий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июня 2019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solidFill>
                  <a:srgbClr val="FF0000"/>
                </a:solidFill>
              </a:rPr>
              <a:t>1 </a:t>
            </a:r>
            <a:r>
              <a:rPr lang="ru-RU" b="1" dirty="0">
                <a:solidFill>
                  <a:srgbClr val="FF0000"/>
                </a:solidFill>
              </a:rPr>
              <a:t>481 </a:t>
            </a:r>
            <a:r>
              <a:rPr lang="ru-RU" b="1" dirty="0" smtClean="0">
                <a:solidFill>
                  <a:srgbClr val="FF0000"/>
                </a:solidFill>
              </a:rPr>
              <a:t>576,00 рублей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(окончание – ноябрь2020, около 1000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благополучателей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Великосельская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Гаврилов-Ямский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 и ОО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Г-Ямского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5451" y="2254165"/>
            <a:ext cx="4313951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способствуют: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социума для учащихся малочисленных сельских школ, педагогических коллективов,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межкультурных связей,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приобщения педагогов и обучающихся к достижениям современной науки, передовым практикам образования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085" y="1875307"/>
            <a:ext cx="105391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ПОДДЕРЖКУ ФОНДА ПРЕЗИДЕНТСКИХ ГРАНТОВ ПОЛУЧИЛИ 3 ПРОЕКТА!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9284677" y="5275385"/>
            <a:ext cx="773723" cy="407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21637" y="5838092"/>
            <a:ext cx="4023360" cy="851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Повышение качества образования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21430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320" y="0"/>
            <a:ext cx="10515600" cy="4572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Состав ЯРОО «Лидеры сельских школ» (365  чел. – на 30.08.2019),  (на 1 марта 2020 года +14 ОО,   +118 чел.)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1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1716894"/>
              </p:ext>
            </p:extLst>
          </p:nvPr>
        </p:nvGraphicFramePr>
        <p:xfrm>
          <a:off x="172528" y="492368"/>
          <a:ext cx="12019472" cy="654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306"/>
                <a:gridCol w="2575923"/>
                <a:gridCol w="2422089"/>
                <a:gridCol w="5158154"/>
              </a:tblGrid>
              <a:tr h="7216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МР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образовательных организаций-членов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членов   ЯРОО</a:t>
                      </a:r>
                      <a:r>
                        <a:rPr lang="ru-RU" sz="1400" baseline="0" dirty="0" smtClean="0"/>
                        <a:t> «Лидеры сельских школ»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Активные школы </a:t>
                      </a:r>
                    </a:p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 участию в деятельности организации</a:t>
                      </a:r>
                      <a:endParaRPr lang="ru-RU" sz="14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Большесельский</a:t>
                      </a:r>
                      <a:r>
                        <a:rPr lang="ru-RU" sz="1400" baseline="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Дуниловская</a:t>
                      </a:r>
                      <a:r>
                        <a:rPr lang="ru-RU" sz="1200" dirty="0" smtClean="0"/>
                        <a:t>  - 1</a:t>
                      </a:r>
                      <a:endParaRPr lang="ru-RU" sz="1200" dirty="0"/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Борисоглебский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</a:t>
                      </a:r>
                      <a:r>
                        <a:rPr lang="ru-RU" sz="1200" baseline="0" dirty="0" smtClean="0"/>
                        <a:t> (+3)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Вощажниковская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 –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20;  </a:t>
                      </a:r>
                      <a:r>
                        <a:rPr lang="ru-RU" sz="1200" baseline="0" dirty="0" err="1" smtClean="0"/>
                        <a:t>Высоковская</a:t>
                      </a:r>
                      <a:r>
                        <a:rPr lang="ru-RU" sz="1200" baseline="0" dirty="0" smtClean="0"/>
                        <a:t>  - 9</a:t>
                      </a:r>
                      <a:endParaRPr lang="ru-RU" sz="1200" dirty="0"/>
                    </a:p>
                  </a:txBody>
                  <a:tcPr/>
                </a:tc>
              </a:tr>
              <a:tr h="4235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Гаврилов-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Ямский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МР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57 (+4)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Великосельская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  – 27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; 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Великосельский  детсад    - 12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Стогинская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школа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Даниловский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МР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53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(+1)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Дмитриевская  – 16; 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Мичуринская - 21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Мышкинский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(+1)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Рождественская – 11, </a:t>
                      </a:r>
                      <a:r>
                        <a:rPr lang="ru-RU" sz="1200" dirty="0" err="1" smtClean="0"/>
                        <a:t>Шипиловкаая</a:t>
                      </a:r>
                      <a:r>
                        <a:rPr lang="ru-RU" sz="1200" baseline="0" dirty="0" smtClean="0"/>
                        <a:t> школа</a:t>
                      </a:r>
                      <a:endParaRPr lang="ru-RU" sz="1200" dirty="0"/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Некоузский</a:t>
                      </a:r>
                      <a:r>
                        <a:rPr lang="ru-RU" sz="140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(+2)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Воскресенская  </a:t>
                      </a:r>
                      <a:r>
                        <a:rPr lang="ru-RU" sz="1200" baseline="0" dirty="0" smtClean="0"/>
                        <a:t> - 10, Детский сад Борок - 5 </a:t>
                      </a:r>
                      <a:endParaRPr lang="ru-RU" sz="1200" dirty="0"/>
                    </a:p>
                  </a:txBody>
                  <a:tcPr/>
                </a:tc>
              </a:tr>
              <a:tr h="4158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Некрасовский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(+7)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Дет</a:t>
                      </a:r>
                      <a:r>
                        <a:rPr lang="ru-RU" sz="1200" baseline="0" dirty="0" smtClean="0"/>
                        <a:t>сад  «Солнышко» - 4</a:t>
                      </a:r>
                      <a:endParaRPr lang="ru-RU" sz="1200" dirty="0"/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Первомайский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</a:t>
                      </a:r>
                      <a:r>
                        <a:rPr lang="ru-RU" sz="1200" baseline="0" dirty="0" smtClean="0"/>
                        <a:t> (+6)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Первомайская  - 21</a:t>
                      </a:r>
                      <a:endParaRPr lang="ru-RU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Переславский</a:t>
                      </a:r>
                      <a:r>
                        <a:rPr lang="ru-RU" sz="1400" baseline="0" dirty="0" smtClean="0"/>
                        <a:t> 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r>
                        <a:rPr lang="ru-RU" sz="1200" baseline="0" dirty="0" smtClean="0"/>
                        <a:t> (+1)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Новская</a:t>
                      </a:r>
                      <a:r>
                        <a:rPr lang="ru-RU" sz="1200" dirty="0" smtClean="0"/>
                        <a:t> ОШ,</a:t>
                      </a:r>
                      <a:r>
                        <a:rPr lang="ru-RU" sz="1200" baseline="0" dirty="0" smtClean="0"/>
                        <a:t> - 4 чел., </a:t>
                      </a:r>
                      <a:r>
                        <a:rPr lang="ru-RU" sz="1200" dirty="0" err="1" smtClean="0"/>
                        <a:t>Нагорьевская</a:t>
                      </a:r>
                      <a:r>
                        <a:rPr lang="ru-RU" sz="1200" dirty="0" smtClean="0"/>
                        <a:t> школа - 12</a:t>
                      </a:r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Пошехонский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Белосельская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Ростовский</a:t>
                      </a:r>
                      <a:r>
                        <a:rPr lang="ru-RU" sz="1400" baseline="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7 (+6)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(+9)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Кладовицкая</a:t>
                      </a:r>
                      <a:r>
                        <a:rPr lang="ru-RU" sz="1200" baseline="0" dirty="0" smtClean="0"/>
                        <a:t> , </a:t>
                      </a:r>
                      <a:r>
                        <a:rPr lang="ru-RU" sz="1200" baseline="0" dirty="0" err="1" smtClean="0"/>
                        <a:t>Чепоровская</a:t>
                      </a:r>
                      <a:endParaRPr lang="ru-RU" sz="1200" dirty="0"/>
                    </a:p>
                  </a:txBody>
                  <a:tcPr/>
                </a:tc>
              </a:tr>
              <a:tr h="3094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Рыбинский</a:t>
                      </a:r>
                      <a:r>
                        <a:rPr lang="ru-RU" sz="1400" baseline="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51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(+8)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Ломовская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– 23;  </a:t>
                      </a:r>
                      <a:r>
                        <a:rPr lang="ru-RU" sz="1200" dirty="0" smtClean="0"/>
                        <a:t>Ермаковская</a:t>
                      </a:r>
                      <a:r>
                        <a:rPr lang="ru-RU" sz="1200" baseline="0" dirty="0" smtClean="0"/>
                        <a:t>  – 9 </a:t>
                      </a:r>
                      <a:endParaRPr lang="ru-RU" sz="1200" dirty="0"/>
                    </a:p>
                  </a:txBody>
                  <a:tcPr/>
                </a:tc>
              </a:tr>
              <a:tr h="365821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Тутаевский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МР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 (+2)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Емишевская</a:t>
                      </a:r>
                      <a:r>
                        <a:rPr lang="ru-RU" sz="1200" baseline="0" dirty="0" smtClean="0"/>
                        <a:t>  – 12;  Павловская - 9</a:t>
                      </a:r>
                      <a:endParaRPr lang="ru-RU" sz="1200" dirty="0"/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Угличский</a:t>
                      </a:r>
                      <a:r>
                        <a:rPr lang="ru-RU" sz="140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(+7)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Отрадновская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– 22 (+7)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02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Ярославский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МР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17 (+6)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(+42)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Мокеевская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– 16;    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Ананьинская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– 15, Гнездышко – 5,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Ягодка - 12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Медягинская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– 7;      детсад «Ивушка» - 8,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дет сад «Ветерок»- 13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081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ИРО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(+3)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82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ЯПУ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(+2)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526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936" y="0"/>
            <a:ext cx="9601196" cy="4645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ПАРТНЕРЫ в реализации проектов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72" y="122830"/>
            <a:ext cx="1552840" cy="15529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0114673"/>
              </p:ext>
            </p:extLst>
          </p:nvPr>
        </p:nvGraphicFramePr>
        <p:xfrm>
          <a:off x="1870292" y="464531"/>
          <a:ext cx="9935021" cy="6135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5021"/>
              </a:tblGrid>
              <a:tr h="39225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 ДПО ЯО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«Институт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48184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педагогики и психологии ЯГПУ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К.Д. Ушинского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Депутат ГД  РФ Грибов А.С.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34504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Ярославского МР, Борисоглебского МР, Гаврилов-Ямского МР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37322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ГОАУ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ЯО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ЦДЮТТ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24092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занимательных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 </a:t>
                      </a: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Эйнштейна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419815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ЯО"Культурно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-просветительский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имени В.В. Терешковой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24092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«Умный Ярославль»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2088722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учреждение Ярославской области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оценки и контроля качества образования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«Вощажниковская средняя школа» Борисоглебского муниципального района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«Великосельская средняя школа» Гаврилов-Ямского муниципального района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Ломовская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 Рыбинского муниципального района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Ермаковская СОШ Рыбинского муниципального района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Ивановская СОШ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Борисоглебского муниципального района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RIGAS 95. VIDUSSKOLA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г.Рига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ГУО «Средняя школа д.Тельмы-1» Брестского района, Брестской обл., Беларусь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62531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Ярославский государственный театральный институт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Театр им. Федора Волкова </a:t>
                      </a:r>
                    </a:p>
                  </a:txBody>
                  <a:tcPr marL="35422" marR="35422" marT="0" marB="0" anchor="ctr"/>
                </a:tc>
              </a:tr>
              <a:tr h="32272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Ярославский колледж индустрии питания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46006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ГОАУ ДО ЯО "Центр детей и юношества" и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театр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«ЛУЧ»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Газета «Новое время» Борисоглебский МР и др.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009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1755" y="455021"/>
            <a:ext cx="8451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РОСТА ЯРОО «Лидеры сельских школ»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8517" y="860564"/>
            <a:ext cx="10399594" cy="57400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и кооперация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лабораторией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«Педагогика сельской школы» 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межмуниципальных, региональных конференций в новых форматах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контакты организации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укрепление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(Латвия, Беларусь)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идеи социальных проектов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родителей, для пожилых людей, для учащихся, для ветеранов и пр.)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реализация проектов (в том числе – на межрегиональном уровне  - в планах - Хабаровск, Москва, Вологда, Белгород и др.)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членов организации и расширение наших рядов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Социально-ориентированные и социально-значимые  проекты (в том числе -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деятельность) – инструмент развития организации. 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1392701" cy="1413396"/>
        </p:xfrm>
        <a:graphic>
          <a:graphicData uri="http://schemas.openxmlformats.org/presentationml/2006/ole">
            <p:oleObj spid="_x0000_s58370" r:id="rId3" imgW="3412080" imgH="34120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052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9724" y="4962427"/>
            <a:ext cx="2222276" cy="17101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01755" y="455021"/>
            <a:ext cx="8451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 ВАЖНЫЕ ТОЧКИ   РАЗВИТИЯ   И   РОСТА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8121" y="1071582"/>
            <a:ext cx="9177791" cy="1184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на уровне организации </a:t>
            </a:r>
          </a:p>
          <a:p>
            <a:pPr marL="285750" indent="-285750" algn="ctr">
              <a:spcBef>
                <a:spcPts val="600"/>
              </a:spcBef>
              <a:buClr>
                <a:srgbClr val="C00000"/>
              </a:buClr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(быть не просто членом организации в позиции «ОБЪЕКТ», а действительно – быть включенным в деятельность!)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1570373" cy="1593708"/>
        </p:xfrm>
        <a:graphic>
          <a:graphicData uri="http://schemas.openxmlformats.org/presentationml/2006/ole">
            <p:oleObj spid="_x0000_s51202" r:id="rId4" imgW="3412080" imgH="341208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38995" y="3179391"/>
            <a:ext cx="917779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отделений НКО на муниципальном уровне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5124" y="4344664"/>
            <a:ext cx="917779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отделений и филиалов на межмуниципальном уровне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91311" y="2504049"/>
            <a:ext cx="422031" cy="675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156960" y="3638843"/>
            <a:ext cx="422031" cy="675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2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523" y="1"/>
            <a:ext cx="9270609" cy="16906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Что дает реализация социально-значимых проектов сельской образовательной организации?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1590" y="1445798"/>
          <a:ext cx="11260015" cy="541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0" y="0"/>
          <a:ext cx="1841109" cy="1841109"/>
        </p:xfrm>
        <a:graphic>
          <a:graphicData uri="http://schemas.openxmlformats.org/presentationml/2006/ole">
            <p:oleObj spid="_x0000_s65538" r:id="rId7" imgW="3412080" imgH="3412080" progId="">
              <p:embed/>
            </p:oleObj>
          </a:graphicData>
        </a:graphic>
      </p:graphicFrame>
      <p:pic>
        <p:nvPicPr>
          <p:cNvPr id="6" name="Рисунок 5" descr="C:\Users\walge\Desktop\preview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05586"/>
            <a:ext cx="1842281" cy="187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1051</Words>
  <Application>Microsoft Office PowerPoint</Application>
  <PresentationFormat>Произвольный</PresentationFormat>
  <Paragraphs>221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 </vt:lpstr>
      <vt:lpstr>Слайд 3</vt:lpstr>
      <vt:lpstr>Социально ориентированные проекты – инструмент развития организации</vt:lpstr>
      <vt:lpstr> Состав ЯРОО «Лидеры сельских школ» (365  чел. – на 30.08.2019),  (на 1 марта 2020 года +14 ОО,   +118 чел.) </vt:lpstr>
      <vt:lpstr>НАШИ ПАРТНЕРЫ в реализации проектов</vt:lpstr>
      <vt:lpstr>Слайд 7</vt:lpstr>
      <vt:lpstr>Слайд 8</vt:lpstr>
      <vt:lpstr>Что дает реализация социально-значимых проектов сельской образовательной организации?</vt:lpstr>
      <vt:lpstr>Слайд 10</vt:lpstr>
      <vt:lpstr>Что дала реализация социально-значимых проектов нашему детскому саду?  РЕАЛЬНО ОЩУТИМЫЕ ЭФФЕКТЫ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Ярославская региональная общественная организация  «Лидеры сельских школ»</dc:title>
  <dc:creator>Ольга</dc:creator>
  <cp:lastModifiedBy>Константинова ВГ</cp:lastModifiedBy>
  <cp:revision>70</cp:revision>
  <dcterms:created xsi:type="dcterms:W3CDTF">2019-06-10T03:59:46Z</dcterms:created>
  <dcterms:modified xsi:type="dcterms:W3CDTF">2020-03-27T05:40:47Z</dcterms:modified>
</cp:coreProperties>
</file>