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6" r:id="rId10"/>
    <p:sldId id="267" r:id="rId11"/>
    <p:sldId id="268" r:id="rId12"/>
    <p:sldId id="263" r:id="rId13"/>
    <p:sldId id="265" r:id="rId14"/>
    <p:sldId id="264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 опросника </a:t>
            </a:r>
          </a:p>
          <a:p>
            <a:pPr>
              <a:defRPr/>
            </a:pPr>
            <a:r>
              <a:rPr lang="ru-RU"/>
              <a:t>"Стиль саморегляции поведения"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'[Диаграмма в Microsoft Word]саморегуляция'!$A$4</c:f>
              <c:strCache>
                <c:ptCount val="1"/>
                <c:pt idx="0">
                  <c:v>МДОУ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'[Диаграмма в Microsoft Word]саморегуляция'!$B$1:$H$2</c:f>
              <c:strCache>
                <c:ptCount val="6"/>
                <c:pt idx="0">
                  <c:v>планирование</c:v>
                </c:pt>
                <c:pt idx="1">
                  <c:v>моделирование</c:v>
                </c:pt>
                <c:pt idx="2">
                  <c:v>программирование</c:v>
                </c:pt>
                <c:pt idx="3">
                  <c:v>оценивание результатов</c:v>
                </c:pt>
                <c:pt idx="4">
                  <c:v>гибкость</c:v>
                </c:pt>
                <c:pt idx="5">
                  <c:v>самостоятельность</c:v>
                </c:pt>
              </c:strCache>
              <c:extLst xmlns:c16r2="http://schemas.microsoft.com/office/drawing/2015/06/chart"/>
            </c:strRef>
          </c:cat>
          <c:val>
            <c:numRef>
              <c:f>'[Диаграмма в Microsoft Word]саморегуляция'!$B$4:$H$4</c:f>
              <c:numCache>
                <c:formatCode>0.00</c:formatCode>
                <c:ptCount val="7"/>
                <c:pt idx="0">
                  <c:v>5.8260870000000002</c:v>
                </c:pt>
                <c:pt idx="1">
                  <c:v>5.9565219999999997</c:v>
                </c:pt>
                <c:pt idx="2">
                  <c:v>6.3913039999999999</c:v>
                </c:pt>
                <c:pt idx="3">
                  <c:v>6.3478260000000004</c:v>
                </c:pt>
                <c:pt idx="4">
                  <c:v>5.4347830000000004</c:v>
                </c:pt>
                <c:pt idx="5">
                  <c:v>4.5217390000000002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E8-43A6-933C-5CF9EF6F6B8F}"/>
            </c:ext>
          </c:extLst>
        </c:ser>
        <c:ser>
          <c:idx val="2"/>
          <c:order val="2"/>
          <c:tx>
            <c:strRef>
              <c:f>'[Диаграмма в Microsoft Word]саморегуляция'!$A$5</c:f>
              <c:strCache>
                <c:ptCount val="1"/>
                <c:pt idx="0">
                  <c:v>МДОУ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'[Диаграмма в Microsoft Word]саморегуляция'!$B$1:$H$2</c:f>
              <c:strCache>
                <c:ptCount val="6"/>
                <c:pt idx="0">
                  <c:v>планирование</c:v>
                </c:pt>
                <c:pt idx="1">
                  <c:v>моделирование</c:v>
                </c:pt>
                <c:pt idx="2">
                  <c:v>программирование</c:v>
                </c:pt>
                <c:pt idx="3">
                  <c:v>оценивание результатов</c:v>
                </c:pt>
                <c:pt idx="4">
                  <c:v>гибкость</c:v>
                </c:pt>
                <c:pt idx="5">
                  <c:v>самостоятельность</c:v>
                </c:pt>
              </c:strCache>
              <c:extLst xmlns:c16r2="http://schemas.microsoft.com/office/drawing/2015/06/chart"/>
            </c:strRef>
          </c:cat>
          <c:val>
            <c:numRef>
              <c:f>'[Диаграмма в Microsoft Word]саморегуляция'!$B$5:$H$5</c:f>
              <c:numCache>
                <c:formatCode>0.00</c:formatCode>
                <c:ptCount val="7"/>
                <c:pt idx="0">
                  <c:v>5.5555560000000002</c:v>
                </c:pt>
                <c:pt idx="1">
                  <c:v>5.9444439999999998</c:v>
                </c:pt>
                <c:pt idx="2">
                  <c:v>6.2222220000000004</c:v>
                </c:pt>
                <c:pt idx="3">
                  <c:v>6.3333329999999997</c:v>
                </c:pt>
                <c:pt idx="4">
                  <c:v>5.9444439999999998</c:v>
                </c:pt>
                <c:pt idx="5">
                  <c:v>3.3333330000000001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E8-43A6-933C-5CF9EF6F6B8F}"/>
            </c:ext>
          </c:extLst>
        </c:ser>
        <c:ser>
          <c:idx val="3"/>
          <c:order val="3"/>
          <c:tx>
            <c:strRef>
              <c:f>'[Диаграмма в Microsoft Word]саморегуляция'!$A$6</c:f>
              <c:strCache>
                <c:ptCount val="1"/>
                <c:pt idx="0">
                  <c:v>МДОУ 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'[Диаграмма в Microsoft Word]саморегуляция'!$B$1:$H$2</c:f>
              <c:strCache>
                <c:ptCount val="6"/>
                <c:pt idx="0">
                  <c:v>планирование</c:v>
                </c:pt>
                <c:pt idx="1">
                  <c:v>моделирование</c:v>
                </c:pt>
                <c:pt idx="2">
                  <c:v>программирование</c:v>
                </c:pt>
                <c:pt idx="3">
                  <c:v>оценивание результатов</c:v>
                </c:pt>
                <c:pt idx="4">
                  <c:v>гибкость</c:v>
                </c:pt>
                <c:pt idx="5">
                  <c:v>самостоятельность</c:v>
                </c:pt>
              </c:strCache>
              <c:extLst xmlns:c16r2="http://schemas.microsoft.com/office/drawing/2015/06/chart"/>
            </c:strRef>
          </c:cat>
          <c:val>
            <c:numRef>
              <c:f>'[Диаграмма в Microsoft Word]саморегуляция'!$B$6:$H$6</c:f>
              <c:numCache>
                <c:formatCode>0.00</c:formatCode>
                <c:ptCount val="7"/>
                <c:pt idx="0">
                  <c:v>6.8148150000000003</c:v>
                </c:pt>
                <c:pt idx="1">
                  <c:v>6.2222220000000004</c:v>
                </c:pt>
                <c:pt idx="2">
                  <c:v>6.5185190000000004</c:v>
                </c:pt>
                <c:pt idx="3">
                  <c:v>6.3333329999999997</c:v>
                </c:pt>
                <c:pt idx="4">
                  <c:v>5.0740740000000004</c:v>
                </c:pt>
                <c:pt idx="5">
                  <c:v>3.518519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E8-43A6-933C-5CF9EF6F6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9589792"/>
        <c:axId val="21958940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'[Диаграмма в Microsoft Word]саморегуляция'!$A$3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'[Диаграмма в Microsoft Word]саморегуляция'!$B$1:$H$2</c15:sqref>
                        </c15:formulaRef>
                      </c:ext>
                    </c:extLst>
                    <c:strCache>
                      <c:ptCount val="6"/>
                      <c:pt idx="0">
                        <c:v>планирование</c:v>
                      </c:pt>
                      <c:pt idx="1">
                        <c:v>моделирование</c:v>
                      </c:pt>
                      <c:pt idx="2">
                        <c:v>программирование</c:v>
                      </c:pt>
                      <c:pt idx="3">
                        <c:v>оценивание результатов</c:v>
                      </c:pt>
                      <c:pt idx="4">
                        <c:v>гибкость</c:v>
                      </c:pt>
                      <c:pt idx="5">
                        <c:v>самостоятельность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'[Диаграмма в Microsoft Word]саморегуляция'!$B$3:$H$3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3-7AE8-43A6-933C-5CF9EF6F6B8F}"/>
                  </c:ext>
                </c:extLst>
              </c15:ser>
            </c15:filteredBarSeries>
          </c:ext>
        </c:extLst>
      </c:barChart>
      <c:catAx>
        <c:axId val="21958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589400"/>
        <c:crosses val="autoZero"/>
        <c:auto val="1"/>
        <c:lblAlgn val="ctr"/>
        <c:lblOffset val="100"/>
        <c:noMultiLvlLbl val="0"/>
      </c:catAx>
      <c:valAx>
        <c:axId val="21958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58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25977739998409288"/>
          <c:y val="4.3636341037480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рефлексия!$A$4</c:f>
              <c:strCache>
                <c:ptCount val="1"/>
                <c:pt idx="0">
                  <c:v>МДОУ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рефлексия!$B$1:$C$2</c:f>
              <c:strCache>
                <c:ptCount val="2"/>
                <c:pt idx="0">
                  <c:v>саморефлексия</c:v>
                </c:pt>
                <c:pt idx="1">
                  <c:v>социорефлексия</c:v>
                </c:pt>
              </c:strCache>
            </c:strRef>
          </c:cat>
          <c:val>
            <c:numRef>
              <c:f>рефлексия!$B$4:$C$4</c:f>
              <c:numCache>
                <c:formatCode>0.00</c:formatCode>
                <c:ptCount val="2"/>
                <c:pt idx="0">
                  <c:v>44.956519999999998</c:v>
                </c:pt>
                <c:pt idx="1">
                  <c:v>37.869570000000003</c:v>
                </c:pt>
              </c:numCache>
            </c:numRef>
          </c:val>
        </c:ser>
        <c:ser>
          <c:idx val="2"/>
          <c:order val="2"/>
          <c:tx>
            <c:strRef>
              <c:f>рефлексия!$A$5</c:f>
              <c:strCache>
                <c:ptCount val="1"/>
                <c:pt idx="0">
                  <c:v>МДОУ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рефлексия!$B$1:$C$2</c:f>
              <c:strCache>
                <c:ptCount val="2"/>
                <c:pt idx="0">
                  <c:v>саморефлексия</c:v>
                </c:pt>
                <c:pt idx="1">
                  <c:v>социорефлексия</c:v>
                </c:pt>
              </c:strCache>
            </c:strRef>
          </c:cat>
          <c:val>
            <c:numRef>
              <c:f>рефлексия!$B$5:$C$5</c:f>
              <c:numCache>
                <c:formatCode>0.00</c:formatCode>
                <c:ptCount val="2"/>
                <c:pt idx="0">
                  <c:v>43.05556</c:v>
                </c:pt>
                <c:pt idx="1">
                  <c:v>37.388890000000004</c:v>
                </c:pt>
              </c:numCache>
            </c:numRef>
          </c:val>
        </c:ser>
        <c:ser>
          <c:idx val="3"/>
          <c:order val="3"/>
          <c:tx>
            <c:strRef>
              <c:f>рефлексия!$A$6</c:f>
              <c:strCache>
                <c:ptCount val="1"/>
                <c:pt idx="0">
                  <c:v>МДОУ 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рефлексия!$B$1:$C$2</c:f>
              <c:strCache>
                <c:ptCount val="2"/>
                <c:pt idx="0">
                  <c:v>саморефлексия</c:v>
                </c:pt>
                <c:pt idx="1">
                  <c:v>социорефлексия</c:v>
                </c:pt>
              </c:strCache>
            </c:strRef>
          </c:cat>
          <c:val>
            <c:numRef>
              <c:f>рефлексия!$B$6:$C$6</c:f>
              <c:numCache>
                <c:formatCode>0.00</c:formatCode>
                <c:ptCount val="2"/>
                <c:pt idx="0">
                  <c:v>43.333329999999997</c:v>
                </c:pt>
                <c:pt idx="1">
                  <c:v>38.074069999999999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492768"/>
        <c:axId val="219777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рефлексия!$A$3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рефлексия!$B$1:$C$2</c15:sqref>
                        </c15:formulaRef>
                      </c:ext>
                    </c:extLst>
                    <c:strCache>
                      <c:ptCount val="2"/>
                      <c:pt idx="0">
                        <c:v>саморефлексия</c:v>
                      </c:pt>
                      <c:pt idx="1">
                        <c:v>социорефлексия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рефлексия!$B$3:$C$3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5049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777920"/>
        <c:crosses val="autoZero"/>
        <c:auto val="1"/>
        <c:lblAlgn val="ctr"/>
        <c:lblOffset val="100"/>
        <c:noMultiLvlLbl val="0"/>
      </c:catAx>
      <c:valAx>
        <c:axId val="21977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49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92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54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59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20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7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8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4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59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5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18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C17DF6-4DF2-4D15-B941-817CC2BC5DA1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2AEF3F-C6B1-4B76-9911-93ED0933FFA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26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4830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профессионального педагогического мышления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некоторые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метакогнитивные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4633749"/>
            <a:ext cx="10058400" cy="1143000"/>
          </a:xfrm>
        </p:spPr>
        <p:txBody>
          <a:bodyPr/>
          <a:lstStyle/>
          <a:p>
            <a:pPr algn="r"/>
            <a:r>
              <a:rPr lang="ru-RU" sz="3200" spc="-5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j-ea"/>
                <a:cs typeface="+mj-cs"/>
              </a:rPr>
              <a:t>А.С.Сабаканова</a:t>
            </a:r>
            <a:endParaRPr lang="ru-RU" sz="3200" spc="-5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j-ea"/>
              <a:cs typeface="+mj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7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641507"/>
              </p:ext>
            </p:extLst>
          </p:nvPr>
        </p:nvGraphicFramePr>
        <p:xfrm>
          <a:off x="0" y="1711793"/>
          <a:ext cx="12192000" cy="514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313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Планирование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Моделирование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Программирование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Оценивание результатов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Гибкость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Самостоятельность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Общий уровень саморегуляции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vert="vert270"/>
                </a:tc>
              </a:tr>
              <a:tr h="1277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1 и МДОУ 2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0,5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0,4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0,1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highlight>
                            <a:srgbClr val="D3D3D3"/>
                          </a:highlight>
                          <a:latin typeface="+mn-lt"/>
                        </a:rPr>
                        <a:t>1,8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0,6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</a:tr>
              <a:tr h="1277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1 и МДОУ 3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1,7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0,6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0,3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0,7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highlight>
                            <a:srgbClr val="D3D3D3"/>
                          </a:highlight>
                          <a:latin typeface="+mn-lt"/>
                        </a:rPr>
                        <a:t>1,8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0,2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</a:tr>
              <a:tr h="1277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3 и МДОУ 2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highlight>
                            <a:srgbClr val="D3D3D3"/>
                          </a:highlight>
                          <a:latin typeface="+mn-lt"/>
                        </a:rPr>
                        <a:t>2,1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0,6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0,6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1,5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0,3</a:t>
                      </a:r>
                      <a:endParaRPr lang="ru-RU" sz="2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0,4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5126" marR="65126" marT="0" marB="0" anchor="ctr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66800" y="79748"/>
            <a:ext cx="10058400" cy="910185"/>
          </a:xfrm>
        </p:spPr>
        <p:txBody>
          <a:bodyPr/>
          <a:lstStyle/>
          <a:p>
            <a:pPr algn="ctr"/>
            <a:r>
              <a:rPr lang="ru-RU" dirty="0" smtClean="0"/>
              <a:t>ИССЛЕДОВАНИЕ САМОРЕГУЛЯЦИИ</a:t>
            </a:r>
            <a:endParaRPr lang="ru-RU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40839" y="989933"/>
            <a:ext cx="69861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Значения Т-критерия Стьюдента между МДОУ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Опроснику «Стиль </a:t>
            </a:r>
            <a:r>
              <a:rPr kumimoji="0" lang="ru-RU" alt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саморегуляции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поведения» (</a:t>
            </a:r>
            <a:r>
              <a:rPr kumimoji="0" lang="ru-RU" alt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Моросанова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В.И.)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90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046" y="1845734"/>
            <a:ext cx="9770633" cy="400560"/>
          </a:xfrm>
        </p:spPr>
        <p:txBody>
          <a:bodyPr/>
          <a:lstStyle/>
          <a:p>
            <a:pPr algn="ctr"/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97279" y="0"/>
            <a:ext cx="10058400" cy="789162"/>
          </a:xfrm>
        </p:spPr>
        <p:txBody>
          <a:bodyPr/>
          <a:lstStyle/>
          <a:p>
            <a:pPr algn="ctr"/>
            <a:r>
              <a:rPr lang="ru-RU" dirty="0" smtClean="0"/>
              <a:t>ИССЛЕДОВАНИЕ САМОРЕГУЛЯЦИИ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789162"/>
            <a:ext cx="6096000" cy="9168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Значения Т-критерия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Стьюдента</a:t>
            </a:r>
          </a:p>
          <a:p>
            <a:pPr algn="ctr">
              <a:lnSpc>
                <a:spcPct val="115000"/>
              </a:lnSpc>
            </a:pPr>
            <a:r>
              <a:rPr lang="ru-RU" sz="2400" dirty="0" smtClean="0"/>
              <a:t>Регуляторные </a:t>
            </a:r>
            <a:r>
              <a:rPr lang="ru-RU" sz="2400" dirty="0"/>
              <a:t>свойства </a:t>
            </a:r>
            <a:r>
              <a:rPr lang="ru-RU" sz="2400" dirty="0" err="1" smtClean="0"/>
              <a:t>саморегуляции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594175"/>
              </p:ext>
            </p:extLst>
          </p:nvPr>
        </p:nvGraphicFramePr>
        <p:xfrm>
          <a:off x="0" y="1706016"/>
          <a:ext cx="12192000" cy="4614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98880"/>
                <a:gridCol w="1366321"/>
                <a:gridCol w="1283514"/>
                <a:gridCol w="1176921"/>
                <a:gridCol w="2066364"/>
              </a:tblGrid>
              <a:tr h="1893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</a:rPr>
                        <a:t>Внутри МДОУ 1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</a:rPr>
                        <a:t>Внутри МДОУ 2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</a:rPr>
                        <a:t>Внутри МДОУ 3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</a:rPr>
                        <a:t>По общей совокупности всей выборки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vert="vert270" anchor="ctr"/>
                </a:tc>
              </a:tr>
              <a:tr h="2720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effectLst/>
                        </a:rPr>
                        <a:t>Гибкость-самостоятельность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</a:rPr>
                        <a:t>1,9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  <a:highlight>
                            <a:srgbClr val="D3D3D3"/>
                          </a:highlight>
                        </a:rPr>
                        <a:t>3,9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>
                          <a:effectLst/>
                          <a:highlight>
                            <a:srgbClr val="D3D3D3"/>
                          </a:highlight>
                        </a:rPr>
                        <a:t>2,9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effectLst/>
                          <a:highlight>
                            <a:srgbClr val="D3D3D3"/>
                          </a:highlight>
                        </a:rPr>
                        <a:t>5,1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58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0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080" y="989933"/>
            <a:ext cx="10058400" cy="51367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Уровень выраженности и направленности рефлексии. </a:t>
            </a:r>
            <a:r>
              <a:rPr lang="ru-RU" sz="2800" dirty="0" err="1" smtClean="0">
                <a:solidFill>
                  <a:schemeClr val="tx1"/>
                </a:solidFill>
              </a:rPr>
              <a:t>М.Грант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579026"/>
              </p:ext>
            </p:extLst>
          </p:nvPr>
        </p:nvGraphicFramePr>
        <p:xfrm>
          <a:off x="667471" y="1860118"/>
          <a:ext cx="11039619" cy="438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066800" y="79748"/>
            <a:ext cx="10058400" cy="9101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ИССЛЕДОВАНИЕ РЕФЛЕКСИИ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92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10869"/>
              </p:ext>
            </p:extLst>
          </p:nvPr>
        </p:nvGraphicFramePr>
        <p:xfrm>
          <a:off x="0" y="1741915"/>
          <a:ext cx="12191999" cy="5116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4789"/>
                <a:gridCol w="1289561"/>
                <a:gridCol w="1763529"/>
                <a:gridCol w="2244286"/>
                <a:gridCol w="2404917"/>
                <a:gridCol w="2404917"/>
              </a:tblGrid>
              <a:tr h="1040002">
                <a:tc rowSpan="2">
                  <a:txBody>
                    <a:bodyPr/>
                    <a:lstStyle/>
                    <a:p>
                      <a:pPr algn="l"/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Средний возраст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Средний стаж работы в учреждении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Уровень выраженности и направленности рефлексии. М.Грант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Т-критерий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Стьюдента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372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+mn-lt"/>
                        </a:rPr>
                        <a:t>саморефлексия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социорефлексия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Отличия внутри учреждения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76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МДОУ 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14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44,96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37,87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Т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= 5,5,</a:t>
                      </a:r>
                      <a:r>
                        <a:rPr lang="ru-RU" sz="2000" kern="50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 </a:t>
                      </a:r>
                      <a:r>
                        <a:rPr lang="ru-RU" dirty="0"/>
                        <a:t>р ≤ 0,01</a:t>
                      </a:r>
                    </a:p>
                  </a:txBody>
                  <a:tcPr marL="68580" marR="68580" marT="0" marB="0"/>
                </a:tc>
              </a:tr>
              <a:tr h="676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МДОУ 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46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43,06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37,39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Т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= </a:t>
                      </a:r>
                      <a:r>
                        <a:rPr lang="ru-RU" dirty="0"/>
                        <a:t>2,8, р ≤ 0,05</a:t>
                      </a:r>
                    </a:p>
                  </a:txBody>
                  <a:tcPr marL="68580" marR="68580" marT="0" marB="0"/>
                </a:tc>
              </a:tr>
              <a:tr h="676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МДОУ 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46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43,33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38,07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Т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= </a:t>
                      </a:r>
                      <a:r>
                        <a:rPr lang="ru-RU" dirty="0"/>
                        <a:t>4,6, р ≤ 0,01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760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Все МДОУ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45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43,78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37,78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Т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= 7,3</a:t>
                      </a:r>
                      <a:r>
                        <a:rPr lang="ru-RU" dirty="0"/>
                        <a:t>, р ≤ 0,01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66800" y="79748"/>
            <a:ext cx="10058400" cy="910185"/>
          </a:xfrm>
        </p:spPr>
        <p:txBody>
          <a:bodyPr/>
          <a:lstStyle/>
          <a:p>
            <a:pPr algn="ctr"/>
            <a:r>
              <a:rPr lang="ru-RU" dirty="0" smtClean="0"/>
              <a:t>ИССЛЕДОВАНИЕ РЕФЛЕКСИИ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4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48058"/>
            <a:ext cx="10058400" cy="863324"/>
          </a:xfrm>
        </p:spPr>
        <p:txBody>
          <a:bodyPr/>
          <a:lstStyle/>
          <a:p>
            <a:pPr algn="ctr"/>
            <a:r>
              <a:rPr lang="ru-RU" dirty="0" smtClean="0"/>
              <a:t>ДАННЫЕ ИССЛЕДОВАНИЯ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46650"/>
              </p:ext>
            </p:extLst>
          </p:nvPr>
        </p:nvGraphicFramePr>
        <p:xfrm>
          <a:off x="0" y="1711149"/>
          <a:ext cx="12192000" cy="4630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5719"/>
                <a:gridCol w="2600697"/>
                <a:gridCol w="2185059"/>
                <a:gridCol w="3950525"/>
              </a:tblGrid>
              <a:tr h="2265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Методика уровня выраженности и направленности рефлексии. </a:t>
                      </a:r>
                      <a:r>
                        <a:rPr lang="ru-RU" sz="2000" dirty="0" err="1">
                          <a:effectLst/>
                          <a:latin typeface="+mn-lt"/>
                        </a:rPr>
                        <a:t>М.Грант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Методика ретроспективного описания и прогностического самоанализа испытуемым педагогической проблемной ситуации (М.М. Кашапов,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И.В. Серафимович)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025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Саморефлексия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Социорефлексия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Ситуативность-надситуативность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1 и МДОУ 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0,8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1,5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4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1 и МДОУ 3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1,2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4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t-критерий МДОУ 3 и МДОУ 2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0,1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0,7</a:t>
                      </a:r>
                      <a:endParaRPr lang="ru-RU" sz="20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0,3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62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4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024799"/>
            <a:ext cx="10058400" cy="1450757"/>
          </a:xfrm>
        </p:spPr>
        <p:txBody>
          <a:bodyPr/>
          <a:lstStyle/>
          <a:p>
            <a:pPr algn="ctr"/>
            <a:r>
              <a:rPr lang="ru-RU" dirty="0" smtClean="0"/>
              <a:t>ПЕДАГОГ ДОШКОЛЬНОГО ОБРАЗОВАТЕЛЬНОГО УЧРЕЖДЕНИЯ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40563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4481" y="871022"/>
            <a:ext cx="3618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Закон об образовании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11966" y="871022"/>
            <a:ext cx="1005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ФГОС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38542" y="871022"/>
            <a:ext cx="3782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/>
              <a:t>Профстандарт</a:t>
            </a:r>
            <a:r>
              <a:rPr lang="ru-RU" sz="2800" dirty="0" smtClean="0"/>
              <a:t> педагога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2054431" y="1772054"/>
            <a:ext cx="229071" cy="1012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599971" y="1772053"/>
            <a:ext cx="229071" cy="1012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9415421" y="1772052"/>
            <a:ext cx="229071" cy="1012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283502" y="5177567"/>
            <a:ext cx="76670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ПРОФЕССИОНАЛИЗАЦИЯ МЫШЛЕНИЯ ПЕДАГОГА</a:t>
            </a:r>
          </a:p>
          <a:p>
            <a:pPr algn="ctr"/>
            <a:r>
              <a:rPr lang="ru-RU" sz="2800" dirty="0"/>
              <a:t>?</a:t>
            </a:r>
            <a:endParaRPr lang="ru-RU" sz="2800" dirty="0" smtClean="0"/>
          </a:p>
        </p:txBody>
      </p:sp>
      <p:sp>
        <p:nvSpPr>
          <p:cNvPr id="22" name="Нашивка 21"/>
          <p:cNvSpPr/>
          <p:nvPr/>
        </p:nvSpPr>
        <p:spPr>
          <a:xfrm>
            <a:off x="1520042" y="5177567"/>
            <a:ext cx="648924" cy="65321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1081044" y="5177566"/>
            <a:ext cx="648924" cy="65321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Профессионализация мышления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u="sng" dirty="0" smtClean="0"/>
              <a:t>Ступени движения мысли: </a:t>
            </a:r>
          </a:p>
          <a:p>
            <a:pPr algn="just"/>
            <a:r>
              <a:rPr lang="ru-RU" sz="3200" dirty="0" smtClean="0"/>
              <a:t>Ситуация → Сложная ситуация → </a:t>
            </a:r>
            <a:r>
              <a:rPr lang="ru-RU" sz="3200" dirty="0" err="1" smtClean="0"/>
              <a:t>Проблемность</a:t>
            </a:r>
            <a:r>
              <a:rPr lang="ru-RU" sz="3200" dirty="0" smtClean="0"/>
              <a:t> → Проблемная ситуация → Профессиональная задача → Решение → Реализация → Обратная связь → Коррекция (в случае необходимости).</a:t>
            </a:r>
          </a:p>
          <a:p>
            <a:pPr algn="r"/>
            <a:r>
              <a:rPr lang="ru-RU" sz="3200" dirty="0" err="1" smtClean="0"/>
              <a:t>М.М.Кашапов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918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30537"/>
              </p:ext>
            </p:extLst>
          </p:nvPr>
        </p:nvGraphicFramePr>
        <p:xfrm>
          <a:off x="1" y="0"/>
          <a:ext cx="12192000" cy="7116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187"/>
                <a:gridCol w="4975412"/>
                <a:gridCol w="5105401"/>
              </a:tblGrid>
              <a:tr h="36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Ситуативное мышление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Надситуативное мышление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6305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Содержание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Поиск проблемы внутри определенной ситуации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Поиск проблемы за пределами, границами ситуации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1210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Стратегия профессиональной деятельности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Субъект плетется «в хвосте» развития ситуации, события; действует нередко методом проб и ошибок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Осмысление ситуации в общем виде и в контексте выполняемой деятельности;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управление развитием ситуации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6305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Стратегия мышления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«По ситуации»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«По идее»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908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Эффективность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Преобразование ситуации, приводящее к изменению профессиональной деятельности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Преобразование деятельности, приводящее к совершенствованию себя как субъекта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1816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Позитивные возможности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Оперативность</a:t>
                      </a:r>
                      <a:r>
                        <a:rPr lang="ru-RU" sz="2000" dirty="0">
                          <a:effectLst/>
                        </a:rPr>
                        <a:t>, конкретизация цели, что позволяет субъекту формулировать определенные рекомендации и выводы по совершенствованию профессиональной деятельности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Стереоскопичность (объемность), объективность восприятия, осмысления и понимания сущности возникающих затруднений.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  <a:tr h="1513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Опасности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Односторонность</a:t>
                      </a:r>
                      <a:r>
                        <a:rPr lang="ru-RU" sz="2000" dirty="0">
                          <a:effectLst/>
                        </a:rPr>
                        <a:t>, проявляющаяся в затруднениях относительно установления причинно-следственных связей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Чрезмерная </a:t>
                      </a:r>
                      <a:r>
                        <a:rPr lang="ru-RU" sz="2000" dirty="0">
                          <a:effectLst/>
                        </a:rPr>
                        <a:t>длительность занятия </a:t>
                      </a:r>
                      <a:r>
                        <a:rPr lang="ru-RU" sz="2000" dirty="0" smtClean="0">
                          <a:effectLst/>
                        </a:rPr>
                        <a:t>мета-позиции</a:t>
                      </a:r>
                      <a:r>
                        <a:rPr lang="ru-RU" sz="2000" baseline="0" dirty="0" smtClean="0">
                          <a:effectLst/>
                        </a:rPr>
                        <a:t> (</a:t>
                      </a:r>
                      <a:r>
                        <a:rPr lang="ru-RU" sz="2000" dirty="0" smtClean="0">
                          <a:effectLst/>
                        </a:rPr>
                        <a:t>подняться </a:t>
                      </a:r>
                      <a:r>
                        <a:rPr lang="ru-RU" sz="2000" dirty="0">
                          <a:effectLst/>
                        </a:rPr>
                        <a:t>над </a:t>
                      </a:r>
                      <a:r>
                        <a:rPr lang="ru-RU" sz="2000" dirty="0" smtClean="0">
                          <a:effectLst/>
                        </a:rPr>
                        <a:t>ситуацией), </a:t>
                      </a:r>
                      <a:r>
                        <a:rPr lang="ru-RU" sz="2000" dirty="0">
                          <a:effectLst/>
                        </a:rPr>
                        <a:t>возможное неадекватное абстрагирование от познаваемой ситуации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434" marR="204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1925"/>
            <a:ext cx="12192000" cy="629285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Рефлексия</a:t>
            </a:r>
            <a:r>
              <a:rPr lang="ru-RU" sz="3200" dirty="0"/>
              <a:t> (от лат. </a:t>
            </a:r>
            <a:r>
              <a:rPr lang="ru-RU" sz="3200" dirty="0" err="1"/>
              <a:t>reflexio</a:t>
            </a:r>
            <a:r>
              <a:rPr lang="ru-RU" sz="3200" dirty="0"/>
              <a:t> - обращение назад) – мыслительный процесс, направленный на самопознание, анализ своих эмоций и чувств, состояний, способностей, поведения.</a:t>
            </a:r>
            <a:endParaRPr lang="ru-RU" sz="3200" dirty="0" smtClean="0"/>
          </a:p>
          <a:p>
            <a:pPr algn="just"/>
            <a:r>
              <a:rPr lang="ru-RU" sz="3200" b="1" dirty="0" err="1" smtClean="0"/>
              <a:t>Саморефлексия</a:t>
            </a:r>
            <a:r>
              <a:rPr lang="ru-RU" sz="3200" b="1" dirty="0" smtClean="0"/>
              <a:t> </a:t>
            </a:r>
            <a:r>
              <a:rPr lang="ru-RU" sz="3200" dirty="0"/>
              <a:t>– </a:t>
            </a:r>
            <a:r>
              <a:rPr lang="ru-RU" sz="3200" dirty="0" err="1"/>
              <a:t>самоотражение</a:t>
            </a:r>
            <a:r>
              <a:rPr lang="ru-RU" sz="3200" dirty="0"/>
              <a:t>, </a:t>
            </a:r>
            <a:r>
              <a:rPr lang="ru-RU" sz="3200" dirty="0" err="1"/>
              <a:t>самовосприятие</a:t>
            </a:r>
            <a:r>
              <a:rPr lang="ru-RU" sz="3200" dirty="0"/>
              <a:t>, </a:t>
            </a:r>
            <a:r>
              <a:rPr lang="ru-RU" sz="3200" dirty="0" err="1"/>
              <a:t>самоосмысление</a:t>
            </a:r>
            <a:r>
              <a:rPr lang="ru-RU" sz="3200" dirty="0"/>
              <a:t>, самонаблюдение, самоощущение, самооценка, интроспекция (смотреть «внутрь»).</a:t>
            </a:r>
          </a:p>
          <a:p>
            <a:pPr algn="just"/>
            <a:r>
              <a:rPr lang="ru-RU" sz="3200" b="1" dirty="0" err="1"/>
              <a:t>Социорефлексия</a:t>
            </a:r>
            <a:r>
              <a:rPr lang="ru-RU" sz="3200" dirty="0"/>
              <a:t> - умение человека посмотреть на себя, на ситуацию глазами других людей, оценить себя со стороны, мыслить с позиции другого. </a:t>
            </a:r>
            <a:endParaRPr lang="ru-RU" sz="3200" dirty="0" smtClean="0"/>
          </a:p>
          <a:p>
            <a:pPr algn="just"/>
            <a:r>
              <a:rPr lang="ru-RU" sz="3200" b="1" dirty="0" err="1" smtClean="0"/>
              <a:t>Саморегуляция</a:t>
            </a:r>
            <a:r>
              <a:rPr lang="ru-RU" sz="3200" dirty="0" smtClean="0"/>
              <a:t> - </a:t>
            </a:r>
            <a:r>
              <a:rPr lang="ru-RU" sz="3200" dirty="0"/>
              <a:t>«системный многоуровневый процесс психической активности человека по выдвижению целей и управлению их достижением</a:t>
            </a:r>
            <a:r>
              <a:rPr lang="ru-RU" sz="3200" dirty="0" smtClean="0"/>
              <a:t>».</a:t>
            </a:r>
            <a:endParaRPr lang="ru-RU" sz="32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78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7507"/>
            <a:ext cx="10058400" cy="831273"/>
          </a:xfrm>
        </p:spPr>
        <p:txBody>
          <a:bodyPr/>
          <a:lstStyle/>
          <a:p>
            <a:pPr algn="ctr"/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u="sng" dirty="0"/>
              <a:t>Методы исследования:</a:t>
            </a:r>
            <a:r>
              <a:rPr lang="ru-RU" sz="3200" dirty="0"/>
              <a:t> </a:t>
            </a:r>
            <a:r>
              <a:rPr lang="ru-RU" sz="3200" dirty="0" smtClean="0"/>
              <a:t>методика </a:t>
            </a:r>
            <a:r>
              <a:rPr lang="ru-RU" sz="3200" dirty="0"/>
              <a:t>ретроспективного описания и прогностического самоанализа испытуемым педагогической проблемной ситуации (М.М. </a:t>
            </a:r>
            <a:r>
              <a:rPr lang="ru-RU" sz="3200" dirty="0" err="1"/>
              <a:t>Кашапов</a:t>
            </a:r>
            <a:r>
              <a:rPr lang="ru-RU" sz="3200" dirty="0"/>
              <a:t>, И.В. Серафимович</a:t>
            </a:r>
            <a:r>
              <a:rPr lang="ru-RU" sz="3200" dirty="0" smtClean="0"/>
              <a:t>); </a:t>
            </a:r>
            <a:r>
              <a:rPr lang="ru-RU" sz="3200" dirty="0"/>
              <a:t>методика уровня выраженности и направленности рефлексии М. </a:t>
            </a:r>
            <a:r>
              <a:rPr lang="ru-RU" sz="3200" dirty="0" smtClean="0"/>
              <a:t>Гранта</a:t>
            </a:r>
            <a:r>
              <a:rPr lang="ru-RU" sz="3200" dirty="0"/>
              <a:t>;</a:t>
            </a:r>
            <a:r>
              <a:rPr lang="ru-RU" sz="3200" dirty="0" smtClean="0"/>
              <a:t> </a:t>
            </a:r>
            <a:r>
              <a:rPr lang="ru-RU" sz="3200" dirty="0"/>
              <a:t>опросник «Стиль </a:t>
            </a:r>
            <a:r>
              <a:rPr lang="ru-RU" sz="3200" dirty="0" err="1"/>
              <a:t>саморегуляции</a:t>
            </a:r>
            <a:r>
              <a:rPr lang="ru-RU" sz="3200" dirty="0"/>
              <a:t> поведения» В.И</a:t>
            </a:r>
            <a:r>
              <a:rPr lang="ru-RU" sz="3200" dirty="0" smtClean="0"/>
              <a:t>.</a:t>
            </a:r>
            <a:r>
              <a:rPr lang="ru-RU" sz="3200" dirty="0"/>
              <a:t> </a:t>
            </a:r>
            <a:r>
              <a:rPr lang="ru-RU" sz="3200" dirty="0" err="1" smtClean="0"/>
              <a:t>Моросановой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u="sng" dirty="0" smtClean="0"/>
              <a:t>Выборка:</a:t>
            </a:r>
            <a:r>
              <a:rPr lang="ru-RU" sz="3200" dirty="0" smtClean="0"/>
              <a:t>  </a:t>
            </a:r>
            <a:r>
              <a:rPr lang="ru-RU" sz="3200" dirty="0"/>
              <a:t>педагоги дошкольных учреждений от 22 до 71 лет, стаж работы в учреждении от 1 до 30 лет. 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3898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988" y="155975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ИССЛЕДОВАНИЕ </a:t>
            </a:r>
            <a:br>
              <a:rPr lang="ru-RU" sz="4000" dirty="0" smtClean="0"/>
            </a:br>
            <a:r>
              <a:rPr lang="ru-RU" sz="4000" dirty="0" smtClean="0"/>
              <a:t>СИТУАТИВНОСТИ-НАДСИТУАТВИНОСТИ МЫШЛЕНИЯ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292681"/>
              </p:ext>
            </p:extLst>
          </p:nvPr>
        </p:nvGraphicFramePr>
        <p:xfrm>
          <a:off x="198199" y="1738255"/>
          <a:ext cx="11772127" cy="4585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300"/>
                <a:gridCol w="2481753"/>
                <a:gridCol w="2481753"/>
                <a:gridCol w="2297079"/>
                <a:gridCol w="2245242"/>
              </a:tblGrid>
              <a:tr h="9087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МДОУ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Уровни мышления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(М.М.Кашапов, И.В.Серафимович)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2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Преобладают ситуативные решения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Чаще ситуативные, чем надситуативные решения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Чаще надситуативные, чем ситуативные решения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Преобладают надситуативные решения 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4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22%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39%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35%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4%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4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5%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28%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67%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0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4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41%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33%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15%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97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57123"/>
              </p:ext>
            </p:extLst>
          </p:nvPr>
        </p:nvGraphicFramePr>
        <p:xfrm>
          <a:off x="0" y="783552"/>
          <a:ext cx="12192000" cy="2577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232"/>
                <a:gridCol w="1354232"/>
                <a:gridCol w="1354232"/>
                <a:gridCol w="1354232"/>
                <a:gridCol w="1354232"/>
                <a:gridCol w="1354232"/>
                <a:gridCol w="1355536"/>
                <a:gridCol w="1355536"/>
                <a:gridCol w="1355536"/>
              </a:tblGrid>
              <a:tr h="10450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 сумма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7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0,78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0,39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0,62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0,32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2,98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7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0,81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0,53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highlight>
                            <a:srgbClr val="D3D3D3"/>
                          </a:highlight>
                        </a:rPr>
                        <a:t>0,38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0,64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highlight>
                            <a:srgbClr val="D3D3D3"/>
                          </a:highlight>
                        </a:rPr>
                        <a:t>0,71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3,61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7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0,82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0,74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0,59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3,47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6" y="156279"/>
            <a:ext cx="1214627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Средние значения </a:t>
            </a:r>
            <a:r>
              <a:rPr lang="ru-RU" sz="2800" spc="-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ситутаивности-надситутаивности</a:t>
            </a:r>
            <a:r>
              <a:rPr lang="ru-RU" sz="28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по критериям (</a:t>
            </a:r>
            <a:r>
              <a:rPr lang="ru-RU" sz="2800" spc="-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М.М.Кашапов</a:t>
            </a:r>
            <a:r>
              <a:rPr lang="ru-RU" sz="28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  <a:endParaRPr lang="ru-RU" sz="28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926239"/>
              </p:ext>
            </p:extLst>
          </p:nvPr>
        </p:nvGraphicFramePr>
        <p:xfrm>
          <a:off x="0" y="4061908"/>
          <a:ext cx="12192002" cy="2796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3665"/>
                <a:gridCol w="1240594"/>
                <a:gridCol w="1240594"/>
                <a:gridCol w="1240594"/>
                <a:gridCol w="1240594"/>
                <a:gridCol w="1240594"/>
                <a:gridCol w="1241789"/>
                <a:gridCol w="1241789"/>
                <a:gridCol w="1241789"/>
              </a:tblGrid>
              <a:tr h="1133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 сумма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41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1 - ДОУ 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highlight>
                            <a:srgbClr val="D3D3D3"/>
                          </a:highlight>
                        </a:rPr>
                        <a:t>2,5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highlight>
                            <a:srgbClr val="D3D3D3"/>
                          </a:highlight>
                        </a:rPr>
                        <a:t>2,5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41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1 – ДОУ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41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ДОУ 2 – ДОУ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highlight>
                            <a:srgbClr val="D3D3D3"/>
                          </a:highlight>
                        </a:rPr>
                        <a:t>2,1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0,3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37838" y="3434635"/>
            <a:ext cx="4875053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Значения </a:t>
            </a:r>
            <a:r>
              <a:rPr lang="ru-RU" sz="2800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Т-критерия Стьюдента</a:t>
            </a:r>
            <a:endParaRPr lang="ru-RU" sz="28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76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5927"/>
          </a:xfrm>
        </p:spPr>
        <p:txBody>
          <a:bodyPr/>
          <a:lstStyle/>
          <a:p>
            <a:pPr algn="ctr"/>
            <a:r>
              <a:rPr lang="ru-RU" dirty="0" smtClean="0"/>
              <a:t>ИССЛЕДОВАНИЕ САМОРЕГУЛЯЦИИ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36162"/>
              </p:ext>
            </p:extLst>
          </p:nvPr>
        </p:nvGraphicFramePr>
        <p:xfrm>
          <a:off x="187440" y="961901"/>
          <a:ext cx="11913516" cy="5361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053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1176</TotalTime>
  <Words>751</Words>
  <Application>Microsoft Office PowerPoint</Application>
  <PresentationFormat>Широкоэкранный</PresentationFormat>
  <Paragraphs>244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Times New Roman</vt:lpstr>
      <vt:lpstr>Ретро</vt:lpstr>
      <vt:lpstr>Особенности профессионального педагогического мышления и некоторые метакогнитивные характеристики.</vt:lpstr>
      <vt:lpstr>ПЕДАГОГ ДОШКОЛЬНОГО ОБРАЗОВАТЕЛЬНОГО УЧРЕЖДЕНИЯ</vt:lpstr>
      <vt:lpstr>Профессионализация мышления педагога</vt:lpstr>
      <vt:lpstr>Презентация PowerPoint</vt:lpstr>
      <vt:lpstr>Презентация PowerPoint</vt:lpstr>
      <vt:lpstr>ИССЛЕДОВАНИЕ</vt:lpstr>
      <vt:lpstr>ИССЛЕДОВАНИЕ  СИТУАТИВНОСТИ-НАДСИТУАТВИНОСТИ МЫШЛЕНИЯ</vt:lpstr>
      <vt:lpstr>Презентация PowerPoint</vt:lpstr>
      <vt:lpstr>ИССЛЕДОВАНИЕ САМОРЕГУЛЯЦИИ</vt:lpstr>
      <vt:lpstr>ИССЛЕДОВАНИЕ САМОРЕГУЛЯЦИИ</vt:lpstr>
      <vt:lpstr>ИССЛЕДОВАНИЕ САМОРЕГУЛЯЦИИ</vt:lpstr>
      <vt:lpstr>Уровень выраженности и направленности рефлексии. М.Грант</vt:lpstr>
      <vt:lpstr>ИССЛЕДОВАНИЕ РЕФЛЕКСИИ</vt:lpstr>
      <vt:lpstr>ДАННЫЕ ИССЛЕДОВАНИЯ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ПРОФЕССИОНАЛИЗАЦИЯ МЫШЛЕНИЯ И ОСОБЕННОСТИ САМОРЕФЛЕКСИИ И СОЦИОРЕФЛЕКСИИ ПЕДАГОГОВ, РАБОТАЮЩИХ В РАЗЛИЧНОГО ТИПА ОБРАЗОВАТЕЛЬНЫХ УЧРЕЖДЕНИЯХ </dc:title>
  <dc:creator>дом</dc:creator>
  <cp:lastModifiedBy>дом</cp:lastModifiedBy>
  <cp:revision>53</cp:revision>
  <dcterms:created xsi:type="dcterms:W3CDTF">2020-03-01T14:11:59Z</dcterms:created>
  <dcterms:modified xsi:type="dcterms:W3CDTF">2020-03-26T17:40:11Z</dcterms:modified>
</cp:coreProperties>
</file>