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02" r:id="rId3"/>
    <p:sldId id="303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318" r:id="rId15"/>
    <p:sldId id="297" r:id="rId16"/>
    <p:sldId id="283" r:id="rId17"/>
    <p:sldId id="284" r:id="rId18"/>
    <p:sldId id="285" r:id="rId19"/>
    <p:sldId id="286" r:id="rId20"/>
    <p:sldId id="287" r:id="rId21"/>
    <p:sldId id="298" r:id="rId22"/>
    <p:sldId id="306" r:id="rId23"/>
    <p:sldId id="307" r:id="rId24"/>
    <p:sldId id="308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291" r:id="rId34"/>
    <p:sldId id="295" r:id="rId35"/>
  </p:sldIdLst>
  <p:sldSz cx="104409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34" y="66"/>
      </p:cViewPr>
      <p:guideLst>
        <p:guide orient="horz" pos="2160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начало года</c:v>
                </c:pt>
              </c:strCache>
            </c:strRef>
          </c:tx>
          <c:invertIfNegative val="0"/>
          <c:cat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32</c:v>
                </c:pt>
                <c:pt idx="1">
                  <c:v>52</c:v>
                </c:pt>
                <c:pt idx="2">
                  <c:v>35</c:v>
                </c:pt>
                <c:pt idx="3">
                  <c:v>56</c:v>
                </c:pt>
                <c:pt idx="4">
                  <c:v>50</c:v>
                </c:pt>
                <c:pt idx="5">
                  <c:v>40</c:v>
                </c:pt>
                <c:pt idx="6">
                  <c:v>52</c:v>
                </c:pt>
                <c:pt idx="7">
                  <c:v>50</c:v>
                </c:pt>
                <c:pt idx="8">
                  <c:v>64</c:v>
                </c:pt>
                <c:pt idx="9">
                  <c:v>55</c:v>
                </c:pt>
                <c:pt idx="10">
                  <c:v>65</c:v>
                </c:pt>
                <c:pt idx="11">
                  <c:v>45</c:v>
                </c:pt>
                <c:pt idx="12">
                  <c:v>30</c:v>
                </c:pt>
                <c:pt idx="1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5A-42E1-B448-12539740AD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конец года</c:v>
                </c:pt>
              </c:strCache>
            </c:strRef>
          </c:tx>
          <c:invertIfNegative val="0"/>
          <c:cat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55</c:v>
                </c:pt>
                <c:pt idx="1">
                  <c:v>73</c:v>
                </c:pt>
                <c:pt idx="2">
                  <c:v>60</c:v>
                </c:pt>
                <c:pt idx="3">
                  <c:v>90</c:v>
                </c:pt>
                <c:pt idx="4">
                  <c:v>70</c:v>
                </c:pt>
                <c:pt idx="5">
                  <c:v>65</c:v>
                </c:pt>
                <c:pt idx="6">
                  <c:v>75</c:v>
                </c:pt>
                <c:pt idx="7">
                  <c:v>86</c:v>
                </c:pt>
                <c:pt idx="8">
                  <c:v>90</c:v>
                </c:pt>
                <c:pt idx="9">
                  <c:v>87</c:v>
                </c:pt>
                <c:pt idx="10">
                  <c:v>89</c:v>
                </c:pt>
                <c:pt idx="11">
                  <c:v>70</c:v>
                </c:pt>
                <c:pt idx="12">
                  <c:v>55</c:v>
                </c:pt>
                <c:pt idx="1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5A-42E1-B448-12539740AD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Лист1!$D$2:$D$15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2-715A-42E1-B448-12539740A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67904"/>
        <c:axId val="83881984"/>
      </c:barChart>
      <c:catAx>
        <c:axId val="8386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881984"/>
        <c:crosses val="autoZero"/>
        <c:auto val="1"/>
        <c:lblAlgn val="ctr"/>
        <c:lblOffset val="100"/>
        <c:noMultiLvlLbl val="0"/>
      </c:catAx>
      <c:valAx>
        <c:axId val="83881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867904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baseline="0"/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74104353335143902"/>
          <c:y val="0.27360002110289161"/>
          <c:w val="0.17306428336329388"/>
          <c:h val="0.1223885846756465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начало года</c:v>
                </c:pt>
              </c:strCache>
            </c:strRef>
          </c:tx>
          <c:invertIfNegative val="0"/>
          <c:cat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55</c:v>
                </c:pt>
                <c:pt idx="1">
                  <c:v>73</c:v>
                </c:pt>
                <c:pt idx="2">
                  <c:v>60</c:v>
                </c:pt>
                <c:pt idx="3">
                  <c:v>90</c:v>
                </c:pt>
                <c:pt idx="4">
                  <c:v>70</c:v>
                </c:pt>
                <c:pt idx="5">
                  <c:v>65</c:v>
                </c:pt>
                <c:pt idx="6">
                  <c:v>75</c:v>
                </c:pt>
                <c:pt idx="7">
                  <c:v>86</c:v>
                </c:pt>
                <c:pt idx="8">
                  <c:v>90</c:v>
                </c:pt>
                <c:pt idx="9">
                  <c:v>87</c:v>
                </c:pt>
                <c:pt idx="10">
                  <c:v>89</c:v>
                </c:pt>
                <c:pt idx="11">
                  <c:v>70</c:v>
                </c:pt>
                <c:pt idx="12">
                  <c:v>55</c:v>
                </c:pt>
                <c:pt idx="1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90-4C43-B14E-7C6E8A76AF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конец года</c:v>
                </c:pt>
              </c:strCache>
            </c:strRef>
          </c:tx>
          <c:invertIfNegative val="0"/>
          <c:cat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75</c:v>
                </c:pt>
                <c:pt idx="1">
                  <c:v>110</c:v>
                </c:pt>
                <c:pt idx="2">
                  <c:v>76</c:v>
                </c:pt>
                <c:pt idx="3">
                  <c:v>125</c:v>
                </c:pt>
                <c:pt idx="4">
                  <c:v>98</c:v>
                </c:pt>
                <c:pt idx="5">
                  <c:v>83</c:v>
                </c:pt>
                <c:pt idx="6">
                  <c:v>113</c:v>
                </c:pt>
                <c:pt idx="7">
                  <c:v>120</c:v>
                </c:pt>
                <c:pt idx="8">
                  <c:v>125</c:v>
                </c:pt>
                <c:pt idx="9">
                  <c:v>100</c:v>
                </c:pt>
                <c:pt idx="10">
                  <c:v>110</c:v>
                </c:pt>
                <c:pt idx="11">
                  <c:v>97</c:v>
                </c:pt>
                <c:pt idx="12">
                  <c:v>70</c:v>
                </c:pt>
                <c:pt idx="1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90-4C43-B14E-7C6E8A76AF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Лист1!$D$2:$D$15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2-A290-4C43-B14E-7C6E8A76A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776320"/>
        <c:axId val="92777856"/>
      </c:barChart>
      <c:catAx>
        <c:axId val="9277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777856"/>
        <c:crosses val="autoZero"/>
        <c:auto val="1"/>
        <c:lblAlgn val="ctr"/>
        <c:lblOffset val="100"/>
        <c:noMultiLvlLbl val="0"/>
      </c:catAx>
      <c:valAx>
        <c:axId val="92777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776320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baseline="0"/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7410435333514388"/>
          <c:y val="0.2736000211028915"/>
          <c:w val="0.17306428336329377"/>
          <c:h val="0.1223885846756465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начало года</c:v>
                </c:pt>
              </c:strCache>
            </c:strRef>
          </c:tx>
          <c:invertIfNegative val="0"/>
          <c:cat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75</c:v>
                </c:pt>
                <c:pt idx="1">
                  <c:v>110</c:v>
                </c:pt>
                <c:pt idx="2">
                  <c:v>96</c:v>
                </c:pt>
                <c:pt idx="3">
                  <c:v>103</c:v>
                </c:pt>
                <c:pt idx="4">
                  <c:v>98</c:v>
                </c:pt>
                <c:pt idx="5">
                  <c:v>83</c:v>
                </c:pt>
                <c:pt idx="6">
                  <c:v>113</c:v>
                </c:pt>
                <c:pt idx="7">
                  <c:v>100</c:v>
                </c:pt>
                <c:pt idx="8">
                  <c:v>90</c:v>
                </c:pt>
                <c:pt idx="9">
                  <c:v>87</c:v>
                </c:pt>
                <c:pt idx="10">
                  <c:v>92</c:v>
                </c:pt>
                <c:pt idx="11">
                  <c:v>87</c:v>
                </c:pt>
                <c:pt idx="12">
                  <c:v>68</c:v>
                </c:pt>
                <c:pt idx="13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B9-49BE-A55D-6358113770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конец года</c:v>
                </c:pt>
              </c:strCache>
            </c:strRef>
          </c:tx>
          <c:invertIfNegative val="0"/>
          <c:cat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97</c:v>
                </c:pt>
                <c:pt idx="1">
                  <c:v>124</c:v>
                </c:pt>
                <c:pt idx="2">
                  <c:v>120</c:v>
                </c:pt>
                <c:pt idx="3">
                  <c:v>125</c:v>
                </c:pt>
                <c:pt idx="4">
                  <c:v>126</c:v>
                </c:pt>
                <c:pt idx="5">
                  <c:v>121</c:v>
                </c:pt>
                <c:pt idx="6">
                  <c:v>125</c:v>
                </c:pt>
                <c:pt idx="7">
                  <c:v>120</c:v>
                </c:pt>
                <c:pt idx="8">
                  <c:v>125</c:v>
                </c:pt>
                <c:pt idx="9">
                  <c:v>100</c:v>
                </c:pt>
                <c:pt idx="10">
                  <c:v>115</c:v>
                </c:pt>
                <c:pt idx="11">
                  <c:v>117</c:v>
                </c:pt>
                <c:pt idx="12">
                  <c:v>92</c:v>
                </c:pt>
                <c:pt idx="1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B9-49BE-A55D-6358113770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Лист1!$D$2:$D$15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2-F3B9-49BE-A55D-635811377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020736"/>
        <c:axId val="94022272"/>
      </c:barChart>
      <c:catAx>
        <c:axId val="9402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022272"/>
        <c:crosses val="autoZero"/>
        <c:auto val="1"/>
        <c:lblAlgn val="ctr"/>
        <c:lblOffset val="100"/>
        <c:noMultiLvlLbl val="0"/>
      </c:catAx>
      <c:valAx>
        <c:axId val="94022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020736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baseline="0"/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78834880927434769"/>
          <c:y val="3.5087126228633844E-2"/>
          <c:w val="0.17306428336329388"/>
          <c:h val="0.1223885846756465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Осознанность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чтения на конец</a:t>
            </a:r>
          </a:p>
          <a:p>
            <a:pPr>
              <a:defRPr/>
            </a:pPr>
            <a:r>
              <a:rPr lang="ru-RU" sz="1600" b="1" baseline="0" dirty="0">
                <a:latin typeface="Times New Roman" pitchFamily="18" charset="0"/>
                <a:cs typeface="Times New Roman" pitchFamily="18" charset="0"/>
              </a:rPr>
              <a:t>2017-18 </a:t>
            </a:r>
            <a:r>
              <a:rPr lang="ru-RU" sz="1600" b="1" baseline="0" dirty="0" err="1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600" b="1" baseline="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года</a:t>
            </a:r>
          </a:p>
        </c:rich>
      </c:tx>
      <c:layout>
        <c:manualLayout>
          <c:xMode val="edge"/>
          <c:yMode val="edge"/>
          <c:x val="0.12455584920397079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Осознанность чтения на начало учебного года</c:v>
                </c:pt>
              </c:strCache>
            </c:strRef>
          </c:tx>
          <c:explosion val="27"/>
          <c:dLbls>
            <c:dLbl>
              <c:idx val="3"/>
              <c:layout>
                <c:manualLayout>
                  <c:x val="-2.871058839164032E-2"/>
                  <c:y val="-0.11975479092510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E2-4AD4-9D1C-10E3C48A1094}"/>
                </c:ext>
              </c:extLst>
            </c:dLbl>
            <c:dLbl>
              <c:idx val="4"/>
              <c:layout>
                <c:manualLayout>
                  <c:x val="5.3230007641449882E-2"/>
                  <c:y val="1.398662495955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E2-4AD4-9D1C-10E3C48A109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E2-4AD4-9D1C-10E3C48A10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2">
                  <c:v>высокий уровень</c:v>
                </c:pt>
                <c:pt idx="3">
                  <c:v>прочный уровень</c:v>
                </c:pt>
                <c:pt idx="4">
                  <c:v>необходимый уровень</c:v>
                </c:pt>
                <c:pt idx="5">
                  <c:v>низкий уровень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2">
                  <c:v>50</c:v>
                </c:pt>
                <c:pt idx="3">
                  <c:v>29</c:v>
                </c:pt>
                <c:pt idx="4">
                  <c:v>21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E2-4AD4-9D1C-10E3C48A1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ysClr val="windowText" lastClr="000000">
          <a:alpha val="50000"/>
        </a:sysClr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baseline="0" dirty="0" smtClean="0">
                <a:latin typeface="Times New Roman" pitchFamily="18" charset="0"/>
                <a:cs typeface="Times New Roman" pitchFamily="18" charset="0"/>
              </a:rPr>
              <a:t>Осознанность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чтения </a:t>
            </a:r>
          </a:p>
          <a:p>
            <a:pPr>
              <a:defRPr/>
            </a:pPr>
            <a:r>
              <a:rPr lang="ru-RU" sz="1600" b="1" baseline="0" dirty="0">
                <a:latin typeface="Times New Roman" pitchFamily="18" charset="0"/>
                <a:cs typeface="Times New Roman" pitchFamily="18" charset="0"/>
              </a:rPr>
              <a:t>март 2018-19 </a:t>
            </a:r>
            <a:r>
              <a:rPr lang="ru-RU" sz="1600" b="1" baseline="0" dirty="0" err="1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600" b="1" baseline="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года</a:t>
            </a:r>
          </a:p>
        </c:rich>
      </c:tx>
      <c:layout>
        <c:manualLayout>
          <c:xMode val="edge"/>
          <c:yMode val="edge"/>
          <c:x val="0.12455580863326042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Осознанность чтения на начало учебного года</c:v>
                </c:pt>
              </c:strCache>
            </c:strRef>
          </c:tx>
          <c:explosion val="27"/>
          <c:dLbls>
            <c:dLbl>
              <c:idx val="3"/>
              <c:layout>
                <c:manualLayout>
                  <c:x val="-2.871058839164032E-2"/>
                  <c:y val="-0.11975479092510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47-4389-ABE0-9763FAC8C868}"/>
                </c:ext>
              </c:extLst>
            </c:dLbl>
            <c:dLbl>
              <c:idx val="4"/>
              <c:layout>
                <c:manualLayout>
                  <c:x val="5.3230007641449882E-2"/>
                  <c:y val="1.398662495955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47-4389-ABE0-9763FAC8C86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47-4389-ABE0-9763FAC8C8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2">
                  <c:v>высокий уровень</c:v>
                </c:pt>
                <c:pt idx="3">
                  <c:v>прочный уровень</c:v>
                </c:pt>
                <c:pt idx="4">
                  <c:v>необходимый уровень</c:v>
                </c:pt>
                <c:pt idx="5">
                  <c:v>низкий уровень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2">
                  <c:v>64</c:v>
                </c:pt>
                <c:pt idx="3">
                  <c:v>22</c:v>
                </c:pt>
                <c:pt idx="4">
                  <c:v>14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47-4389-ABE0-9763FAC8C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ysClr val="windowText" lastClr="000000">
          <a:alpha val="50000"/>
        </a:sysClr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baseline="0" dirty="0" smtClean="0">
                <a:latin typeface="Times New Roman" pitchFamily="18" charset="0"/>
                <a:cs typeface="Times New Roman" pitchFamily="18" charset="0"/>
              </a:rPr>
              <a:t>Осознанность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чтения </a:t>
            </a:r>
          </a:p>
          <a:p>
            <a:pPr>
              <a:defRPr/>
            </a:pPr>
            <a:r>
              <a:rPr lang="ru-RU" sz="1600" b="1" baseline="0" dirty="0">
                <a:latin typeface="Times New Roman" pitchFamily="18" charset="0"/>
                <a:cs typeface="Times New Roman" pitchFamily="18" charset="0"/>
              </a:rPr>
              <a:t>март </a:t>
            </a:r>
            <a:r>
              <a:rPr lang="ru-RU" sz="1600" b="1" baseline="0" dirty="0" smtClean="0">
                <a:latin typeface="Times New Roman" pitchFamily="18" charset="0"/>
                <a:cs typeface="Times New Roman" pitchFamily="18" charset="0"/>
              </a:rPr>
              <a:t>2019-20 </a:t>
            </a:r>
            <a:r>
              <a:rPr lang="ru-RU" sz="1600" b="1" baseline="0" dirty="0" err="1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600" b="1" baseline="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года</a:t>
            </a:r>
          </a:p>
        </c:rich>
      </c:tx>
      <c:layout>
        <c:manualLayout>
          <c:xMode val="edge"/>
          <c:yMode val="edge"/>
          <c:x val="0.12455580863326042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56751708774441E-2"/>
          <c:y val="0.29577566031554126"/>
          <c:w val="0.53755704247039393"/>
          <c:h val="0.618361539067540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Осознанность чтения на начало учебного года</c:v>
                </c:pt>
              </c:strCache>
            </c:strRef>
          </c:tx>
          <c:explosion val="11"/>
          <c:dLbls>
            <c:dLbl>
              <c:idx val="3"/>
              <c:layout>
                <c:manualLayout>
                  <c:x val="-2.871058839164032E-2"/>
                  <c:y val="-0.11975479092510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19-4A94-9DC2-7B1510F20D93}"/>
                </c:ext>
              </c:extLst>
            </c:dLbl>
            <c:dLbl>
              <c:idx val="4"/>
              <c:layout>
                <c:manualLayout>
                  <c:x val="5.3230007641449882E-2"/>
                  <c:y val="1.398662495955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19-4A94-9DC2-7B1510F20D9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19-4A94-9DC2-7B1510F20D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2">
                  <c:v>высокий уровень</c:v>
                </c:pt>
                <c:pt idx="3">
                  <c:v>прочный уровень</c:v>
                </c:pt>
                <c:pt idx="4">
                  <c:v>необходимый уровень</c:v>
                </c:pt>
                <c:pt idx="5">
                  <c:v>низкий уровень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2">
                  <c:v>79</c:v>
                </c:pt>
                <c:pt idx="3">
                  <c:v>14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19-4A94-9DC2-7B1510F20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ysClr val="windowText" lastClr="000000">
          <a:alpha val="50000"/>
        </a:sysClr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F0D02-AE58-4A69-A2E3-86F4DB8EE23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19150" y="685800"/>
            <a:ext cx="521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BBFD-7140-4650-908F-AF1634702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1BBFD-7140-4650-908F-AF16347026C9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130427"/>
            <a:ext cx="887484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3886200"/>
            <a:ext cx="730869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114" y="2276872"/>
            <a:ext cx="8209908" cy="4581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7" y="274640"/>
            <a:ext cx="234922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274640"/>
            <a:ext cx="68736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122" y="836712"/>
            <a:ext cx="11095739" cy="6191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406902"/>
            <a:ext cx="88748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0" y="1535113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50" y="2174875"/>
            <a:ext cx="461324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8" y="1535113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8" y="2174875"/>
            <a:ext cx="46150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7025" y="908720"/>
            <a:ext cx="11095038" cy="61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1" y="273050"/>
            <a:ext cx="34350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273052"/>
            <a:ext cx="58368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1" y="1435102"/>
            <a:ext cx="34350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4800600"/>
            <a:ext cx="62645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12775"/>
            <a:ext cx="626459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367338"/>
            <a:ext cx="62645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7000"/>
                <a:lumOff val="93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49" y="274638"/>
            <a:ext cx="93968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7625" y="1700809"/>
            <a:ext cx="939689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50" y="6356352"/>
            <a:ext cx="2436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8" y="6356352"/>
            <a:ext cx="3306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8" y="6356352"/>
            <a:ext cx="2436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Блок-схема: перфолента 6"/>
          <p:cNvSpPr/>
          <p:nvPr userDrawn="1"/>
        </p:nvSpPr>
        <p:spPr>
          <a:xfrm>
            <a:off x="0" y="0"/>
            <a:ext cx="10440988" cy="685800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88900" cmpd="thinThick"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583" y="5508426"/>
            <a:ext cx="2323575" cy="13640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9" y="0"/>
            <a:ext cx="2448272" cy="1386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80734" y="5564754"/>
            <a:ext cx="1584176" cy="16275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717" y="27487"/>
            <a:ext cx="1296144" cy="13316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6518" y="692696"/>
            <a:ext cx="4437420" cy="2088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631433">
            <a:off x="767044" y="2766947"/>
            <a:ext cx="5900630" cy="271755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2"/>
                </a:solidFill>
              </a:rPr>
              <a:t>Составитель:              </a:t>
            </a:r>
          </a:p>
          <a:p>
            <a:pPr algn="l"/>
            <a:r>
              <a:rPr lang="ru-RU" sz="2400" b="1" dirty="0" smtClean="0">
                <a:solidFill>
                  <a:schemeClr val="tx2"/>
                </a:solidFill>
              </a:rPr>
              <a:t>  Калинина                       учитель </a:t>
            </a:r>
          </a:p>
          <a:p>
            <a:pPr algn="l"/>
            <a:r>
              <a:rPr lang="ru-RU" sz="2400" b="1" dirty="0" smtClean="0">
                <a:solidFill>
                  <a:schemeClr val="tx2"/>
                </a:solidFill>
              </a:rPr>
              <a:t>   Марина                       начальных классов</a:t>
            </a:r>
          </a:p>
          <a:p>
            <a:pPr algn="l"/>
            <a:r>
              <a:rPr lang="ru-RU" sz="2400" b="1" dirty="0" smtClean="0">
                <a:solidFill>
                  <a:schemeClr val="tx2"/>
                </a:solidFill>
              </a:rPr>
              <a:t>    Александровна            </a:t>
            </a:r>
            <a:r>
              <a:rPr lang="ru-RU" sz="2400" b="1" dirty="0" err="1" smtClean="0">
                <a:solidFill>
                  <a:schemeClr val="tx2"/>
                </a:solidFill>
              </a:rPr>
              <a:t>Отрадновской</a:t>
            </a:r>
            <a:r>
              <a:rPr lang="ru-RU" sz="2400" b="1" dirty="0" smtClean="0">
                <a:solidFill>
                  <a:schemeClr val="tx2"/>
                </a:solidFill>
              </a:rPr>
              <a:t>                          </a:t>
            </a:r>
          </a:p>
          <a:p>
            <a:pPr algn="l"/>
            <a:r>
              <a:rPr lang="ru-RU" sz="2400" b="1" dirty="0" smtClean="0">
                <a:solidFill>
                  <a:schemeClr val="tx2"/>
                </a:solidFill>
              </a:rPr>
              <a:t>                                                                       </a:t>
            </a:r>
            <a:r>
              <a:rPr lang="ru-RU" sz="2400" b="1" dirty="0" err="1" smtClean="0">
                <a:solidFill>
                  <a:schemeClr val="tx2"/>
                </a:solidFill>
              </a:rPr>
              <a:t>сош</a:t>
            </a:r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                                            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                              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                                               </a:t>
            </a:r>
            <a:endParaRPr lang="ru-RU" sz="2400" b="1" dirty="0">
              <a:solidFill>
                <a:schemeClr val="tx2"/>
              </a:solidFill>
            </a:endParaRPr>
          </a:p>
          <a:p>
            <a:endParaRPr lang="ru-RU" sz="2400" dirty="0"/>
          </a:p>
        </p:txBody>
      </p:sp>
      <p:sp>
        <p:nvSpPr>
          <p:cNvPr id="4" name="Блок-схема: перфолента 3"/>
          <p:cNvSpPr/>
          <p:nvPr/>
        </p:nvSpPr>
        <p:spPr>
          <a:xfrm flipH="1">
            <a:off x="5529858" y="404664"/>
            <a:ext cx="4608512" cy="2592288"/>
          </a:xfrm>
          <a:prstGeom prst="flowChartPunchedTape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24350" y="285729"/>
            <a:ext cx="621402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Клуб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Семейного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Чтения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«Встреча с книгой»</a:t>
            </a:r>
          </a:p>
        </p:txBody>
      </p:sp>
      <p:pic>
        <p:nvPicPr>
          <p:cNvPr id="7" name="Рисунок 6" descr="C:\Documents and Settings\Начальная\Рабочий стол\Н.Носов\P105013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24" y="928670"/>
            <a:ext cx="26432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578212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2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февраль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Жизнь и творчество </a:t>
            </a:r>
            <a:r>
              <a:rPr lang="ru-RU" b="1" dirty="0" err="1" smtClean="0"/>
              <a:t>Е.И.Чарушина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Знакомство с творчеством писателя.</a:t>
            </a:r>
          </a:p>
          <a:p>
            <a:r>
              <a:rPr lang="ru-RU" dirty="0" smtClean="0"/>
              <a:t>Семейная литературная игра по произведениям </a:t>
            </a:r>
            <a:r>
              <a:rPr lang="ru-RU" dirty="0" err="1" smtClean="0"/>
              <a:t>Е.И.Чарушина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Конкурс рисунков.</a:t>
            </a:r>
          </a:p>
          <a:p>
            <a:r>
              <a:rPr lang="ru-RU" b="1" dirty="0" smtClean="0"/>
              <a:t>Консультация для родителей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«Методика знакомства детей с произведениями детской литературы».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Documents and Settings\Начальная\Рабочий стол\фото 1а кл М.А\чарушин\20180301_10550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6642" y="214290"/>
            <a:ext cx="17859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Начальная\Рабочий стол\фото 1а кл М.А\чарушин\20180301_11205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0692" y="3500438"/>
            <a:ext cx="27146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506774" y="62865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март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Л.Н.Толстой – любимый писатель. </a:t>
            </a:r>
          </a:p>
          <a:p>
            <a:r>
              <a:rPr lang="ru-RU" dirty="0" smtClean="0"/>
              <a:t>Литературная игра по произведениям Л.Н.Толстого.</a:t>
            </a:r>
          </a:p>
          <a:p>
            <a:r>
              <a:rPr lang="ru-RU" b="1" dirty="0" smtClean="0"/>
              <a:t>Заочная экскурсия в музей-усадьбу Л.Н.Толстого « Ясная Поляна».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Марина\Desktop\Фото Лерочка\КСЧ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2328" y="142852"/>
            <a:ext cx="188847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арина\Desktop\Фото Лерочка\кчс1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4346" y="4318000"/>
            <a:ext cx="214314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578212" y="62865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апрель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Добрые и поучительные рассказы В.Осеевой.</a:t>
            </a:r>
            <a:endParaRPr lang="ru-RU" dirty="0" smtClean="0"/>
          </a:p>
          <a:p>
            <a:r>
              <a:rPr lang="ru-RU" dirty="0" smtClean="0"/>
              <a:t>Знакомство с автором  и его произведениями. </a:t>
            </a:r>
          </a:p>
          <a:p>
            <a:r>
              <a:rPr lang="ru-RU" dirty="0" smtClean="0"/>
              <a:t>Викторина по произведениям В.Осеевой.</a:t>
            </a:r>
          </a:p>
          <a:p>
            <a:r>
              <a:rPr lang="ru-RU" dirty="0" smtClean="0"/>
              <a:t>Конкурс «Лучший читательский дневник».</a:t>
            </a:r>
          </a:p>
          <a:p>
            <a:r>
              <a:rPr lang="ru-RU" b="1" dirty="0" smtClean="0"/>
              <a:t>Родительское  собрание по теме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«Читаем всей семьей".</a:t>
            </a:r>
            <a:endParaRPr lang="ru-RU" dirty="0"/>
          </a:p>
        </p:txBody>
      </p:sp>
      <p:pic>
        <p:nvPicPr>
          <p:cNvPr id="5" name="Рисунок 4" descr="C:\Users\Марина\Desktop\Фото Лерочка\ксч4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7618" y="4500570"/>
            <a:ext cx="435771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арина\Desktop\Фото Лерочка\ксч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882" y="0"/>
            <a:ext cx="170497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863964" y="62865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май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5586" y="1643050"/>
            <a:ext cx="939689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Книга в семье.</a:t>
            </a:r>
            <a:endParaRPr lang="ru-RU" dirty="0" smtClean="0"/>
          </a:p>
          <a:p>
            <a:r>
              <a:rPr lang="ru-RU" dirty="0" smtClean="0"/>
              <a:t>Итоговая литературная семейная игра.</a:t>
            </a:r>
          </a:p>
          <a:p>
            <a:r>
              <a:rPr lang="ru-RU" dirty="0" smtClean="0"/>
              <a:t>Презентации творческих проектов о домашней семейной библиотеке.</a:t>
            </a:r>
          </a:p>
          <a:p>
            <a:r>
              <a:rPr lang="ru-RU" dirty="0" smtClean="0"/>
              <a:t>Акция «Помоги библиотеке книгой».</a:t>
            </a:r>
          </a:p>
          <a:p>
            <a:r>
              <a:rPr lang="ru-RU" b="1" dirty="0" smtClean="0"/>
              <a:t>Конкурс  «Самая читающая семья» </a:t>
            </a:r>
          </a:p>
          <a:p>
            <a:r>
              <a:rPr lang="ru-RU" b="1" dirty="0" smtClean="0"/>
              <a:t>(подведение итогов).</a:t>
            </a:r>
          </a:p>
          <a:p>
            <a:r>
              <a:rPr lang="ru-RU" dirty="0" smtClean="0"/>
              <a:t>Информация для детей и </a:t>
            </a:r>
          </a:p>
          <a:p>
            <a:r>
              <a:rPr lang="ru-RU" dirty="0" smtClean="0"/>
              <a:t>родителей  «Что читать летом?»</a:t>
            </a:r>
            <a:endParaRPr lang="ru-RU" dirty="0"/>
          </a:p>
        </p:txBody>
      </p:sp>
      <p:pic>
        <p:nvPicPr>
          <p:cNvPr id="4" name="Рисунок 3" descr="C:\Users\Марина\Desktop\Фото Лерочка\ксч4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254" y="0"/>
            <a:ext cx="3386140" cy="227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арина\Desktop\Фото Лерочка\ксч4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3700" y="3071810"/>
            <a:ext cx="1866899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863964" y="63579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Темы бесед для родителей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«Роль художественного слова в воспитании детей»</a:t>
            </a:r>
          </a:p>
          <a:p>
            <a:r>
              <a:rPr lang="ru-RU" b="1" dirty="0" smtClean="0"/>
              <a:t>«Как выбрать книгу для ребёнка?»</a:t>
            </a:r>
          </a:p>
          <a:p>
            <a:r>
              <a:rPr lang="ru-RU" b="1" dirty="0" smtClean="0"/>
              <a:t>«Чтение – это важно»</a:t>
            </a:r>
          </a:p>
          <a:p>
            <a:r>
              <a:rPr lang="ru-RU" b="1" dirty="0" smtClean="0"/>
              <a:t>«Методика знакомства детей с произведениями детской литературы»</a:t>
            </a:r>
          </a:p>
          <a:p>
            <a:r>
              <a:rPr lang="ru-RU" b="1" dirty="0" smtClean="0"/>
              <a:t> «Читаем всей семьей"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</p:txBody>
      </p:sp>
      <p:pic>
        <p:nvPicPr>
          <p:cNvPr id="5" name="Рисунок 4" descr="C:\Documents and Settings\Начальная\Рабочий стол\Н.Носов\P105010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6246" y="4429132"/>
            <a:ext cx="392909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Динамика роста скорости чтения обучающихся 2 класса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87375" y="1700213"/>
          <a:ext cx="9396413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06774" y="62150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Сказки Г.Х Андерсена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(семьи </a:t>
            </a:r>
            <a:r>
              <a:rPr lang="ru-RU" b="1" dirty="0" err="1" smtClean="0">
                <a:solidFill>
                  <a:srgbClr val="002060"/>
                </a:solidFill>
              </a:rPr>
              <a:t>Слеменевых</a:t>
            </a:r>
            <a:r>
              <a:rPr lang="ru-RU" b="1" dirty="0" smtClean="0">
                <a:solidFill>
                  <a:srgbClr val="002060"/>
                </a:solidFill>
              </a:rPr>
              <a:t> и Киселевых)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Занятие посвящено духовному развитию детей, формированию  нравственности.</a:t>
            </a:r>
          </a:p>
          <a:p>
            <a:r>
              <a:rPr lang="ru-RU" b="1" dirty="0" smtClean="0"/>
              <a:t>Рассмотрены идеи и принципы каждого произведения. </a:t>
            </a:r>
            <a:endParaRPr lang="ru-RU" b="1" dirty="0"/>
          </a:p>
        </p:txBody>
      </p:sp>
      <p:pic>
        <p:nvPicPr>
          <p:cNvPr id="4" name="Рисунок 3" descr="C:\Users\Марина\Desktop\Фото Лерочка\кчс3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24" y="3929066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0D39~1\AppData\Local\Temp\Rar$DIa0.280\87919202540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3238" y="3286124"/>
            <a:ext cx="535785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649650" y="62865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Шарль Перро – великий сказочник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(семья Соколовых)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Знакомство с творчеством писателя</a:t>
            </a:r>
          </a:p>
          <a:p>
            <a:r>
              <a:rPr lang="ru-RU" b="1" dirty="0" smtClean="0"/>
              <a:t>Викторина по сказкам Ш.Перро</a:t>
            </a:r>
          </a:p>
          <a:p>
            <a:r>
              <a:rPr lang="ru-RU" b="1" dirty="0" smtClean="0"/>
              <a:t>Конкурс читательских дневников</a:t>
            </a:r>
            <a:endParaRPr lang="ru-RU" b="1" dirty="0"/>
          </a:p>
        </p:txBody>
      </p:sp>
      <p:pic>
        <p:nvPicPr>
          <p:cNvPr id="4" name="Рисунок 3" descr="C:\Users\Марина\Desktop\Фото Лерочка\кчс3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072" y="1214422"/>
            <a:ext cx="2628901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арина\Desktop\Фото Лерочка\кчс3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48" y="3429000"/>
            <a:ext cx="24288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арина\Desktop\Фото Лерочка\кчс3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0230" y="3429000"/>
            <a:ext cx="2428892" cy="322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арина\Desktop\Фото Лерочка\кчс3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6576" y="4214818"/>
            <a:ext cx="17621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35402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Братья Гримм и их сказки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(семья Ушаковых)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Знакомство с творчеством</a:t>
            </a:r>
          </a:p>
          <a:p>
            <a:r>
              <a:rPr lang="ru-RU" b="1" dirty="0" smtClean="0"/>
              <a:t>Театрализованные представления</a:t>
            </a:r>
          </a:p>
          <a:p>
            <a:endParaRPr lang="ru-RU" dirty="0"/>
          </a:p>
        </p:txBody>
      </p:sp>
      <p:pic>
        <p:nvPicPr>
          <p:cNvPr id="5" name="Рисунок 4" descr="C:\Users\Марина\Desktop\Фото Лерочка\кчс2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3634" y="1142984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арина\Desktop\Фото Лерочка\кчс2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7948" y="4000504"/>
            <a:ext cx="2050256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арина\Desktop\Фото Лерочка\кчс3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1932" y="2928934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Марина\Desktop\Фото Лерочка\кчс2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1668" y="3857628"/>
            <a:ext cx="19145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Марина\Desktop\Фото Лерочка\кчс2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10" y="3071810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792526" y="65008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Волшебный мир сказок В. </a:t>
            </a:r>
            <a:r>
              <a:rPr lang="ru-RU" b="1" dirty="0" err="1" smtClean="0">
                <a:solidFill>
                  <a:srgbClr val="002060"/>
                </a:solidFill>
              </a:rPr>
              <a:t>Гауфа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(семья </a:t>
            </a:r>
            <a:r>
              <a:rPr lang="ru-RU" b="1" dirty="0" err="1" smtClean="0">
                <a:solidFill>
                  <a:srgbClr val="002060"/>
                </a:solidFill>
              </a:rPr>
              <a:t>Бунасов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Знакомство с творчеством писателя</a:t>
            </a:r>
          </a:p>
          <a:p>
            <a:r>
              <a:rPr lang="ru-RU" b="1" dirty="0" smtClean="0"/>
              <a:t>Сказка «Карлик Нос». Викторина</a:t>
            </a:r>
          </a:p>
          <a:p>
            <a:r>
              <a:rPr lang="ru-RU" b="1" dirty="0" smtClean="0"/>
              <a:t>Сказка «Маленький Мук». Творческая работа</a:t>
            </a:r>
            <a:endParaRPr lang="ru-RU" b="1" dirty="0"/>
          </a:p>
        </p:txBody>
      </p:sp>
      <p:pic>
        <p:nvPicPr>
          <p:cNvPr id="4" name="Рисунок 3" descr="C:\Users\Марина\Desktop\Фото Лерочка\кчс1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52" y="3571876"/>
            <a:ext cx="235267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арина\Desktop\Фото Лерочка\кчс2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4610" y="350043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арина\Desktop\Фото Лерочка\кчс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130" y="3500438"/>
            <a:ext cx="250033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21088" y="65008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Семейное чтение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Марина\Desktop\Фото Лерочка\с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9188" y="1428736"/>
            <a:ext cx="4143404" cy="2624174"/>
          </a:xfrm>
          <a:prstGeom prst="rect">
            <a:avLst/>
          </a:prstGeom>
          <a:noFill/>
        </p:spPr>
      </p:pic>
      <p:pic>
        <p:nvPicPr>
          <p:cNvPr id="1027" name="Picture 3" descr="C:\Users\Марина\Desktop\Фото Лерочка\с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9188" y="3929066"/>
            <a:ext cx="4167992" cy="27146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714488"/>
            <a:ext cx="62665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Семейное чтение – это совместная </a:t>
            </a:r>
          </a:p>
          <a:p>
            <a:r>
              <a:rPr lang="ru-RU" sz="2800" b="1" dirty="0" smtClean="0"/>
              <a:t>читательская деятельность в условиях </a:t>
            </a:r>
          </a:p>
          <a:p>
            <a:r>
              <a:rPr lang="ru-RU" sz="2800" b="1" dirty="0" smtClean="0"/>
              <a:t>творческого общения ребёнка </a:t>
            </a:r>
          </a:p>
          <a:p>
            <a:r>
              <a:rPr lang="ru-RU" sz="2800" b="1" dirty="0" smtClean="0"/>
              <a:t>с родителями. (Энциклопедия)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14818"/>
            <a:ext cx="617983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«Семейное чтение тонкой нитью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соединяет одну душу с другой,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и тогда рождается </a:t>
            </a:r>
            <a:r>
              <a:rPr lang="ru-RU" sz="3200" b="1" u="sng" dirty="0" smtClean="0">
                <a:solidFill>
                  <a:srgbClr val="C00000"/>
                </a:solidFill>
              </a:rPr>
              <a:t>родство душ</a:t>
            </a:r>
            <a:r>
              <a:rPr lang="ru-RU" sz="3200" b="1" dirty="0" smtClean="0">
                <a:solidFill>
                  <a:srgbClr val="C00000"/>
                </a:solidFill>
              </a:rPr>
              <a:t>.»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                   </a:t>
            </a:r>
            <a:r>
              <a:rPr lang="ru-RU" sz="3200" b="1" dirty="0" err="1" smtClean="0">
                <a:solidFill>
                  <a:srgbClr val="C00000"/>
                </a:solidFill>
              </a:rPr>
              <a:t>Януш</a:t>
            </a:r>
            <a:r>
              <a:rPr lang="ru-RU" sz="3200" b="1" dirty="0" smtClean="0">
                <a:solidFill>
                  <a:srgbClr val="C00000"/>
                </a:solidFill>
              </a:rPr>
              <a:t> Корчак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35402" y="6286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Виталий Бианки- необычный писатель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(семьи Колотиловых и </a:t>
            </a:r>
            <a:r>
              <a:rPr lang="ru-RU" b="1" dirty="0" err="1" smtClean="0">
                <a:solidFill>
                  <a:srgbClr val="002060"/>
                </a:solidFill>
              </a:rPr>
              <a:t>Бокаревых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Знакомство с творчеством писателя</a:t>
            </a:r>
          </a:p>
          <a:p>
            <a:r>
              <a:rPr lang="ru-RU" b="1" dirty="0" smtClean="0"/>
              <a:t>Заочное путешествие в зимний лес</a:t>
            </a:r>
          </a:p>
          <a:p>
            <a:r>
              <a:rPr lang="ru-RU" b="1" dirty="0" smtClean="0"/>
              <a:t>Семейная викторина</a:t>
            </a:r>
          </a:p>
          <a:p>
            <a:r>
              <a:rPr lang="ru-RU" b="1" dirty="0" smtClean="0"/>
              <a:t>Игровая программа</a:t>
            </a:r>
            <a:endParaRPr lang="ru-RU" b="1" dirty="0"/>
          </a:p>
        </p:txBody>
      </p:sp>
      <p:pic>
        <p:nvPicPr>
          <p:cNvPr id="4" name="Рисунок 3" descr="C:\Users\Марина\Desktop\Фото Лерочка\кчс1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0824" y="1500174"/>
            <a:ext cx="219075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арина\Desktop\Фото Лерочка\кчс1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10" y="4071942"/>
            <a:ext cx="19812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арина\Desktop\Фото Лерочка\кчс1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726" y="4071942"/>
            <a:ext cx="2095500" cy="257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арина\Desktop\Фото Лерочка\кчс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3700" y="4165600"/>
            <a:ext cx="20193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арина\Desktop\Фото Лерочка\кчс1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056" y="2786058"/>
            <a:ext cx="2000264" cy="271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935402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Динамика роста скорости чтения обучающихся 3 класса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87375" y="1700213"/>
          <a:ext cx="9396413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92460" y="635795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7486" y="1214422"/>
            <a:ext cx="6731700" cy="1470025"/>
          </a:xfrm>
          <a:ln/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Творчество </a:t>
            </a: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начинается 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с </a:t>
            </a:r>
            <a:r>
              <a:rPr lang="ru-RU" sz="5400" b="1" dirty="0">
                <a:solidFill>
                  <a:srgbClr val="002060"/>
                </a:solidFill>
              </a:rPr>
              <a:t>книги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7024" y="3857628"/>
            <a:ext cx="3071834" cy="1752600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Руководитель Клуба: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Ушакова Вера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4а класс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734" y="3000372"/>
            <a:ext cx="32861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Классный </a:t>
            </a:r>
          </a:p>
          <a:p>
            <a:r>
              <a:rPr lang="ru-RU" sz="2800" b="1" dirty="0" smtClean="0"/>
              <a:t>руководитель: </a:t>
            </a:r>
          </a:p>
          <a:p>
            <a:r>
              <a:rPr lang="ru-RU" sz="2800" b="1" dirty="0" smtClean="0"/>
              <a:t>Калинина М.А.</a:t>
            </a:r>
          </a:p>
          <a:p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003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Цель: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altLang="ru-RU" sz="5400" b="1" dirty="0" smtClean="0"/>
              <a:t>заинтересовать детей в чтении художественной литературы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002060"/>
                </a:solidFill>
              </a:rPr>
              <a:t>Список произведений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7625" y="1142984"/>
            <a:ext cx="9396890" cy="542928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/>
              <a:t>1 Русская народная сказка «Царевна –Лягушка»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/>
              <a:t>2 Русская народная сказка « Марья </a:t>
            </a:r>
            <a:r>
              <a:rPr lang="ru-RU" altLang="ru-RU" b="1" dirty="0" err="1" smtClean="0"/>
              <a:t>Моревна</a:t>
            </a:r>
            <a:r>
              <a:rPr lang="ru-RU" altLang="ru-RU" b="1" dirty="0" smtClean="0"/>
              <a:t>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/>
              <a:t>3 Крылов И. А. «Волк и Ягнёнок», «Свинья под дубом»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/>
              <a:t>4 Пушкин А. С. «Руслан и Людмила»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/>
              <a:t>5 Чехов А. П. «Каштанка»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/>
              <a:t>6 Бажов П.П. «</a:t>
            </a:r>
            <a:r>
              <a:rPr lang="ru-RU" altLang="ru-RU" b="1" dirty="0" err="1" smtClean="0"/>
              <a:t>Огневушка-Поскакушка</a:t>
            </a:r>
            <a:r>
              <a:rPr lang="ru-RU" altLang="ru-RU" b="1" dirty="0" smtClean="0"/>
              <a:t>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/>
              <a:t>7 Кир </a:t>
            </a:r>
            <a:r>
              <a:rPr lang="ru-RU" altLang="ru-RU" b="1" dirty="0" err="1" smtClean="0"/>
              <a:t>Булычёв</a:t>
            </a:r>
            <a:r>
              <a:rPr lang="ru-RU" altLang="ru-RU" b="1" dirty="0" smtClean="0"/>
              <a:t> «Путешествие Алисы»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/>
              <a:t>8 Стивенсон Р. Л. «Вересковый Мёд»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/>
              <a:t>9 Даниэль Дефо «Жизнь и удивительные приключения морехода Робинзона Крузо»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/>
              <a:t>10 Андерсен Г. Х. «Ель»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/>
              <a:t>11 Гофман Э. Т. А. «Щелкунчик и Мышиный король»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/>
              <a:t>12 Льюис Кэрролл «Алиса в стране чудес»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/>
              <a:t>13 </a:t>
            </a:r>
            <a:r>
              <a:rPr lang="ru-RU" altLang="ru-RU" b="1" dirty="0" err="1" smtClean="0"/>
              <a:t>Джанни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Родари</a:t>
            </a:r>
            <a:r>
              <a:rPr lang="ru-RU" altLang="ru-RU" b="1" dirty="0" smtClean="0"/>
              <a:t> «Путешествие </a:t>
            </a:r>
            <a:r>
              <a:rPr lang="ru-RU" altLang="ru-RU" b="1" dirty="0" err="1" smtClean="0"/>
              <a:t>Голубой</a:t>
            </a:r>
            <a:r>
              <a:rPr lang="ru-RU" altLang="ru-RU" b="1" dirty="0" smtClean="0"/>
              <a:t> Стрелы»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/>
              <a:t>14 </a:t>
            </a:r>
            <a:r>
              <a:rPr lang="ru-RU" altLang="ru-RU" b="1" dirty="0" err="1" smtClean="0"/>
              <a:t>Распе</a:t>
            </a:r>
            <a:r>
              <a:rPr lang="ru-RU" altLang="ru-RU" b="1" dirty="0" smtClean="0"/>
              <a:t> Р. Э. «Приключения борона </a:t>
            </a:r>
            <a:r>
              <a:rPr lang="ru-RU" altLang="ru-RU" b="1" dirty="0" err="1" smtClean="0"/>
              <a:t>Мюнхаузена</a:t>
            </a:r>
            <a:r>
              <a:rPr lang="ru-RU" altLang="ru-RU" b="1" dirty="0" smtClean="0"/>
              <a:t>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/>
              <a:t>15 </a:t>
            </a:r>
            <a:r>
              <a:rPr lang="ru-RU" altLang="ru-RU" b="1" dirty="0" err="1" smtClean="0"/>
              <a:t>Сельма</a:t>
            </a:r>
            <a:r>
              <a:rPr lang="ru-RU" altLang="ru-RU" b="1" dirty="0" smtClean="0"/>
              <a:t> Лагерлёф «Чудесное путешествие Нильса с дикими гусями»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/>
              <a:t>16 Харрис Д. Ч. «Сказки дядюшки </a:t>
            </a:r>
            <a:r>
              <a:rPr lang="ru-RU" altLang="ru-RU" b="1" dirty="0" err="1" smtClean="0"/>
              <a:t>Римуса</a:t>
            </a:r>
            <a:r>
              <a:rPr lang="ru-RU" altLang="ru-RU" b="1" dirty="0" smtClean="0"/>
              <a:t>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/>
              <a:t>17 </a:t>
            </a:r>
            <a:r>
              <a:rPr lang="ru-RU" altLang="ru-RU" b="1" dirty="0" err="1" smtClean="0"/>
              <a:t>Треверс</a:t>
            </a:r>
            <a:r>
              <a:rPr lang="ru-RU" altLang="ru-RU" b="1" dirty="0" smtClean="0"/>
              <a:t> П. Л. «Мери </a:t>
            </a:r>
            <a:r>
              <a:rPr lang="ru-RU" altLang="ru-RU" b="1" dirty="0" err="1" smtClean="0"/>
              <a:t>Поппинс</a:t>
            </a:r>
            <a:r>
              <a:rPr lang="ru-RU" altLang="ru-RU" b="1" dirty="0" smtClean="0"/>
              <a:t>»  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4437420" y="2743200"/>
            <a:ext cx="87008" cy="76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800" smtClean="0"/>
          </a:p>
        </p:txBody>
      </p:sp>
      <p:pic>
        <p:nvPicPr>
          <p:cNvPr id="14340" name="Picture 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0248" y="4964114"/>
            <a:ext cx="3034412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0741" y="4343400"/>
            <a:ext cx="214620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041" y="228600"/>
            <a:ext cx="313229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75742">
            <a:off x="-419846" y="3489462"/>
            <a:ext cx="2514600" cy="132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2379" y="228600"/>
            <a:ext cx="202294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4346" y="2667000"/>
            <a:ext cx="2001189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601" y="304800"/>
            <a:ext cx="258305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3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6148" y="2514600"/>
            <a:ext cx="189242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3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6560" y="3124200"/>
            <a:ext cx="200118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Изобразительное искусство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48" y="1357298"/>
            <a:ext cx="33557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0758" y="1500174"/>
            <a:ext cx="322023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4610" y="2500306"/>
            <a:ext cx="318135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Технология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49" y="1714488"/>
            <a:ext cx="328614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9320" y="1714488"/>
            <a:ext cx="3162308" cy="439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8858" y="2500306"/>
            <a:ext cx="3714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Музыка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090" y="1643050"/>
            <a:ext cx="3771904" cy="254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7618" y="1643050"/>
            <a:ext cx="38100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056" y="4286256"/>
            <a:ext cx="371477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14" y="4286256"/>
            <a:ext cx="392909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2328" y="142852"/>
            <a:ext cx="19399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Литературное чтение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6474">
            <a:off x="7605542" y="1088222"/>
            <a:ext cx="3109777" cy="240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776" y="1214422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056" y="3357562"/>
            <a:ext cx="457203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Начальная\Рабочий стол\Н.Носов\P10501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222" y="2500282"/>
            <a:ext cx="71438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8594" y="571480"/>
            <a:ext cx="84296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КЛУБ СЕМЕЙНОГО ЧТЕНИЯ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«ВСТРЕЧА С КНИГОЙ»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Цель: создание условий для интересного общения  родителей и их детей</a:t>
            </a: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Открытые уроки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48" y="1500174"/>
            <a:ext cx="3571900" cy="234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10" y="4071942"/>
            <a:ext cx="3500462" cy="24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6510" y="285728"/>
            <a:ext cx="25003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7948" y="3286124"/>
            <a:ext cx="24574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990" y="1785926"/>
            <a:ext cx="2362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87375" y="1700213"/>
          <a:ext cx="9396413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Результат третьего года работы КСЧ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7024" y="1142984"/>
          <a:ext cx="4418805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934874" y="1142984"/>
          <a:ext cx="4214842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48462" y="3643314"/>
          <a:ext cx="435771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Результаты работы КСЧ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«Встреча с книгой»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Осмысление текстов и рефлексия на них. </a:t>
            </a:r>
          </a:p>
          <a:p>
            <a:r>
              <a:rPr lang="ru-RU" b="1" dirty="0" smtClean="0"/>
              <a:t>Становление основ гражданской идентичности и мировоззрения обучающихся.</a:t>
            </a:r>
          </a:p>
          <a:p>
            <a:r>
              <a:rPr lang="ru-RU" b="1" dirty="0" smtClean="0"/>
              <a:t>Духовно-нравственное развитие и воспитание.</a:t>
            </a:r>
          </a:p>
          <a:p>
            <a:r>
              <a:rPr lang="ru-RU" b="1" dirty="0" smtClean="0"/>
              <a:t>Достижение  предметных,  </a:t>
            </a:r>
            <a:r>
              <a:rPr lang="ru-RU" b="1" dirty="0" err="1" smtClean="0"/>
              <a:t>метапредметных</a:t>
            </a:r>
            <a:r>
              <a:rPr lang="ru-RU" b="1" dirty="0" smtClean="0"/>
              <a:t> и личностных результатов освоения ООП НОО.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649650" y="62865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1404" y="1714488"/>
            <a:ext cx="7358114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chemeClr val="tx1"/>
                  </a:outerShdw>
                </a:effectLst>
                <a:latin typeface="Impact"/>
              </a:rPr>
              <a:t>Спасибо за общение!</a:t>
            </a:r>
            <a:endParaRPr lang="ru-RU" sz="60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chemeClr val="tx1"/>
                </a:outerShdw>
              </a:effectLst>
              <a:latin typeface="Impact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077090" y="2214554"/>
            <a:ext cx="8229600" cy="403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074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Творческих Вам успехов!</a:t>
            </a: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9386" y="-357214"/>
            <a:ext cx="317613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363898" y="62150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Формы работы КСЧ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конкурсные программы</a:t>
            </a:r>
          </a:p>
          <a:p>
            <a:r>
              <a:rPr lang="ru-RU" b="1" dirty="0" smtClean="0"/>
              <a:t> викторины</a:t>
            </a:r>
          </a:p>
          <a:p>
            <a:r>
              <a:rPr lang="ru-RU" b="1" dirty="0" smtClean="0"/>
              <a:t> игры</a:t>
            </a:r>
          </a:p>
          <a:p>
            <a:r>
              <a:rPr lang="ru-RU" b="1" dirty="0" smtClean="0"/>
              <a:t> театрализованные представления</a:t>
            </a:r>
          </a:p>
          <a:p>
            <a:r>
              <a:rPr lang="ru-RU" b="1" dirty="0" smtClean="0"/>
              <a:t> совместные  просмотры кинофильмов и мультфильмов</a:t>
            </a:r>
          </a:p>
          <a:p>
            <a:r>
              <a:rPr lang="ru-RU" b="1" dirty="0" smtClean="0"/>
              <a:t> обсуждение опыта семейного чтения</a:t>
            </a:r>
          </a:p>
          <a:p>
            <a:r>
              <a:rPr lang="ru-RU" b="1" dirty="0" smtClean="0"/>
              <a:t>консультации для родителей</a:t>
            </a:r>
          </a:p>
          <a:p>
            <a:r>
              <a:rPr lang="ru-RU" b="1" dirty="0" smtClean="0"/>
              <a:t>родительские собрания </a:t>
            </a:r>
            <a:endParaRPr lang="ru-RU" b="1" dirty="0"/>
          </a:p>
        </p:txBody>
      </p:sp>
      <p:pic>
        <p:nvPicPr>
          <p:cNvPr id="6" name="Рисунок 5" descr="D:\Викторина\DSC0739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064" y="1142984"/>
            <a:ext cx="339902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C:\Documents and Settings\Начальная\Рабочий стол\Н.Носов\P1050096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262" y="3786190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92526" y="62150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6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сентябрь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   Открытие клуба семейного чтения «Встреча с книгой».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Литературная гостиная «Моя любимая книга, прочитанная летом».</a:t>
            </a:r>
          </a:p>
          <a:p>
            <a:r>
              <a:rPr lang="ru-RU" b="1" dirty="0" smtClean="0"/>
              <a:t> Консультация для родителей  «Роль художественного слова в воспитании детей».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:\Викторина\DSC0738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24" y="4929198"/>
            <a:ext cx="2358390" cy="176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Викторина\DSC0739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8792" y="4929198"/>
            <a:ext cx="24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Викторина\DSC0738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3568" y="142852"/>
            <a:ext cx="264320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435336" y="6143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октябрь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b="1" dirty="0" smtClean="0"/>
              <a:t>По страницам сказок К.И.Чуковского.</a:t>
            </a:r>
            <a:endParaRPr lang="ru-RU" dirty="0" smtClean="0"/>
          </a:p>
          <a:p>
            <a:r>
              <a:rPr lang="ru-RU" dirty="0" smtClean="0"/>
              <a:t>Знакомство с творчеством писателя.</a:t>
            </a:r>
          </a:p>
          <a:p>
            <a:r>
              <a:rPr lang="ru-RU" dirty="0" smtClean="0"/>
              <a:t>Викторина по сказкам К.Чуковского.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C:\Documents and Settings\Начальная\Мои документы\IMG_20180123_185233_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4940" y="142852"/>
            <a:ext cx="321471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Начальная\Мои документы\IMG_20180123_185257_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48" y="4000504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Начальная\Мои документы\IMG_20180123_185239_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6444" y="4000504"/>
            <a:ext cx="2857520" cy="25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Начальная\Мои документы\IMG_20180123_185303_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34" y="4000504"/>
            <a:ext cx="2880759" cy="254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863964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ноябрь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Жизнь и творчество С.Я.Маршака.</a:t>
            </a:r>
            <a:endParaRPr lang="ru-RU" dirty="0" smtClean="0"/>
          </a:p>
          <a:p>
            <a:r>
              <a:rPr lang="ru-RU" sz="2000" dirty="0" smtClean="0"/>
              <a:t>Знакомство с творчеством писателя.</a:t>
            </a:r>
          </a:p>
          <a:p>
            <a:r>
              <a:rPr lang="ru-RU" sz="2000" dirty="0" smtClean="0"/>
              <a:t>Литературная игра по произведениям С.Я.Маршака.</a:t>
            </a:r>
          </a:p>
          <a:p>
            <a:r>
              <a:rPr lang="ru-RU" sz="2000" dirty="0" smtClean="0"/>
              <a:t>Конкурс чтецов.</a:t>
            </a:r>
          </a:p>
          <a:p>
            <a:r>
              <a:rPr lang="ru-RU" sz="2000" dirty="0" smtClean="0"/>
              <a:t>Конкурс «Лучший читательский дневник».</a:t>
            </a:r>
          </a:p>
          <a:p>
            <a:r>
              <a:rPr lang="ru-RU" sz="2000" b="1" dirty="0" smtClean="0"/>
              <a:t>Консультация для родителей 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«Как выбрать книгу для ребёнка?»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D:\Маршак викторина\P104097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130" y="0"/>
            <a:ext cx="292895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ршак викторина\P104099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130" y="2857496"/>
            <a:ext cx="3081959" cy="231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Викторина\DSC0740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4478" y="4643446"/>
            <a:ext cx="2509465" cy="188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викторина по сказкам Пушкина\1515610563789_113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38" y="4572008"/>
            <a:ext cx="1754090" cy="212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578212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декабрь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Что за прелесть эти сказки!…</a:t>
            </a:r>
            <a:endParaRPr lang="ru-RU" dirty="0" smtClean="0"/>
          </a:p>
          <a:p>
            <a:r>
              <a:rPr lang="ru-RU" dirty="0" smtClean="0"/>
              <a:t>Знакомство с творчеством писателя.</a:t>
            </a:r>
          </a:p>
          <a:p>
            <a:r>
              <a:rPr lang="ru-RU" dirty="0" smtClean="0"/>
              <a:t>Викторина по сказкам А.С.Пушкина. </a:t>
            </a:r>
          </a:p>
          <a:p>
            <a:r>
              <a:rPr lang="ru-RU" dirty="0" smtClean="0"/>
              <a:t> Творческое иллюстрирование и сочинительство. </a:t>
            </a:r>
          </a:p>
          <a:p>
            <a:r>
              <a:rPr lang="ru-RU" b="1" dirty="0" smtClean="0"/>
              <a:t>Родительское собрание на тему «Чтение – это важно»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D:\викторина по сказкам Пушкина\1515610424279_107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5138" y="142852"/>
            <a:ext cx="200026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ШКОЛА\P_20171227_111514_03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24" y="5082874"/>
            <a:ext cx="2366342" cy="163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викторина по сказкам Пушкина\1515610501846_112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1668" y="4500570"/>
            <a:ext cx="1769994" cy="221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ШКОЛА\P_20171227_111532_07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370" y="5072074"/>
            <a:ext cx="2286016" cy="162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викторина по сказкам Пушкина\1515610365094_1088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3700" y="4500570"/>
            <a:ext cx="192882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863964" y="63579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январь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Жизнь и творчество Н.Н.Носова.</a:t>
            </a:r>
            <a:endParaRPr lang="ru-RU" dirty="0" smtClean="0"/>
          </a:p>
          <a:p>
            <a:r>
              <a:rPr lang="ru-RU" dirty="0" smtClean="0"/>
              <a:t>Знакомство с творчеством писателя.</a:t>
            </a:r>
          </a:p>
          <a:p>
            <a:r>
              <a:rPr lang="ru-RU" dirty="0" smtClean="0"/>
              <a:t>Литературная игра по произведениям Н. Носова .</a:t>
            </a:r>
          </a:p>
          <a:p>
            <a:r>
              <a:rPr lang="ru-RU" dirty="0" smtClean="0"/>
              <a:t> Конкурс рисунков.</a:t>
            </a:r>
          </a:p>
          <a:p>
            <a:r>
              <a:rPr lang="ru-RU" b="1" dirty="0" smtClean="0"/>
              <a:t>Обзор детской периодики в библиотеке.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Documents and Settings\Начальная\Рабочий стол\Н.Носов\P105013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816" y="0"/>
            <a:ext cx="271464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Начальная\Рабочий стол\Н.Носов\P105010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784" y="5143512"/>
            <a:ext cx="3000396" cy="162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506774" y="61436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815</Words>
  <Application>Microsoft Office PowerPoint</Application>
  <PresentationFormat>Произвольный</PresentationFormat>
  <Paragraphs>185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Impact</vt:lpstr>
      <vt:lpstr>Times New Roman</vt:lpstr>
      <vt:lpstr>Wingdings</vt:lpstr>
      <vt:lpstr>Тема Office</vt:lpstr>
      <vt:lpstr>Презентация PowerPoint</vt:lpstr>
      <vt:lpstr>Семейное чтение</vt:lpstr>
      <vt:lpstr>Презентация PowerPoint</vt:lpstr>
      <vt:lpstr>Формы работы КСЧ</vt:lpstr>
      <vt:lpstr>сентябрь</vt:lpstr>
      <vt:lpstr>октябрь</vt:lpstr>
      <vt:lpstr>ноябрь</vt:lpstr>
      <vt:lpstr>декабрь</vt:lpstr>
      <vt:lpstr>январь</vt:lpstr>
      <vt:lpstr>февраль</vt:lpstr>
      <vt:lpstr>март</vt:lpstr>
      <vt:lpstr>апрель</vt:lpstr>
      <vt:lpstr>май</vt:lpstr>
      <vt:lpstr>Темы бесед для родителей</vt:lpstr>
      <vt:lpstr>Динамика роста скорости чтения обучающихся 2 класса </vt:lpstr>
      <vt:lpstr>Сказки Г.Х Андерсена (семьи Слеменевых и Киселевых)</vt:lpstr>
      <vt:lpstr>Шарль Перро – великий сказочник (семья Соколовых)</vt:lpstr>
      <vt:lpstr>Братья Гримм и их сказки (семья Ушаковых)</vt:lpstr>
      <vt:lpstr>Волшебный мир сказок В. Гауфа (семья Бунасов)</vt:lpstr>
      <vt:lpstr>Виталий Бианки- необычный писатель (семьи Колотиловых и Бокаревых)</vt:lpstr>
      <vt:lpstr>Динамика роста скорости чтения обучающихся 3 класса</vt:lpstr>
      <vt:lpstr>Творчество  начинается  с книги</vt:lpstr>
      <vt:lpstr>Цель: </vt:lpstr>
      <vt:lpstr>Список произведений</vt:lpstr>
      <vt:lpstr> </vt:lpstr>
      <vt:lpstr>Изобразительное искусство</vt:lpstr>
      <vt:lpstr>Технология</vt:lpstr>
      <vt:lpstr>Музыка</vt:lpstr>
      <vt:lpstr>Литературное чтение</vt:lpstr>
      <vt:lpstr>Открытые уроки</vt:lpstr>
      <vt:lpstr>Презентация PowerPoint</vt:lpstr>
      <vt:lpstr>Результат третьего года работы КСЧ</vt:lpstr>
      <vt:lpstr>Результаты работы КСЧ  «Встреча с книгой»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Пользователь Windows</cp:lastModifiedBy>
  <cp:revision>84</cp:revision>
  <dcterms:created xsi:type="dcterms:W3CDTF">2017-07-21T03:55:41Z</dcterms:created>
  <dcterms:modified xsi:type="dcterms:W3CDTF">2020-04-07T20:13:31Z</dcterms:modified>
</cp:coreProperties>
</file>