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307" r:id="rId2"/>
    <p:sldId id="296" r:id="rId3"/>
    <p:sldId id="297" r:id="rId4"/>
    <p:sldId id="298" r:id="rId5"/>
    <p:sldId id="300" r:id="rId6"/>
    <p:sldId id="299" r:id="rId7"/>
    <p:sldId id="301" r:id="rId8"/>
    <p:sldId id="262" r:id="rId9"/>
    <p:sldId id="263" r:id="rId10"/>
    <p:sldId id="265" r:id="rId11"/>
    <p:sldId id="305" r:id="rId12"/>
    <p:sldId id="281" r:id="rId13"/>
    <p:sldId id="266" r:id="rId14"/>
    <p:sldId id="275" r:id="rId15"/>
    <p:sldId id="279" r:id="rId16"/>
    <p:sldId id="293" r:id="rId17"/>
    <p:sldId id="282" r:id="rId18"/>
    <p:sldId id="267" r:id="rId19"/>
    <p:sldId id="269" r:id="rId20"/>
    <p:sldId id="272" r:id="rId21"/>
    <p:sldId id="283" r:id="rId22"/>
    <p:sldId id="284" r:id="rId23"/>
    <p:sldId id="276" r:id="rId24"/>
    <p:sldId id="270" r:id="rId25"/>
    <p:sldId id="277" r:id="rId26"/>
    <p:sldId id="302" r:id="rId27"/>
    <p:sldId id="303" r:id="rId28"/>
    <p:sldId id="304" r:id="rId29"/>
    <p:sldId id="274" r:id="rId30"/>
    <p:sldId id="30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55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58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259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8779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82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7493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275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00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358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46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866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22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29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95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64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05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26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29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7651" y="1075335"/>
            <a:ext cx="4386695" cy="253464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Родительству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учиться – </a:t>
            </a:r>
            <a:r>
              <a:rPr lang="ru-RU" b="1" dirty="0" err="1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родительству</a:t>
            </a: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учить!</a:t>
            </a:r>
            <a:endParaRPr lang="ru-RU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5693" y="4941169"/>
            <a:ext cx="4551481" cy="89332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МБОУ «Березовская СОШ №2»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Пермский край </a:t>
            </a:r>
          </a:p>
          <a:p>
            <a:pPr algn="ctr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2020 год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7175" y="1369869"/>
            <a:ext cx="422537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443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5001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solidFill>
                  <a:schemeClr val="accent5"/>
                </a:solidFill>
              </a:rPr>
              <a:t>Содержание родительского образования:</a:t>
            </a:r>
            <a:endParaRPr lang="ru-RU" sz="4000" b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2564904"/>
            <a:ext cx="8786874" cy="415024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Обобщение лучшего семейного воспитания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Формирование обобщенно-позитивного образа 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>
                <a:solidFill>
                  <a:schemeClr val="bg1"/>
                </a:solidFill>
              </a:rPr>
              <a:t>Формирование основ семейного </a:t>
            </a:r>
            <a:r>
              <a:rPr lang="ru-RU" sz="2800" b="1" dirty="0" smtClean="0">
                <a:solidFill>
                  <a:schemeClr val="bg1"/>
                </a:solidFill>
              </a:rPr>
              <a:t>уклада</a:t>
            </a: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</a:rPr>
              <a:t>Основы </a:t>
            </a:r>
            <a:r>
              <a:rPr lang="ru-RU" sz="2800" b="1" dirty="0">
                <a:solidFill>
                  <a:schemeClr val="bg1"/>
                </a:solidFill>
              </a:rPr>
              <a:t>мужской и женской культуры</a:t>
            </a:r>
          </a:p>
          <a:p>
            <a:pPr algn="l">
              <a:buFont typeface="Arial" pitchFamily="34" charset="0"/>
              <a:buChar char="•"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algn="l"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30373"/>
            <a:ext cx="8335762" cy="7440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Модель </a:t>
            </a:r>
            <a:r>
              <a:rPr lang="ru-RU" sz="3600" b="1" dirty="0" err="1" smtClean="0">
                <a:solidFill>
                  <a:schemeClr val="bg1"/>
                </a:solidFill>
              </a:rPr>
              <a:t>РОДИТЕЛЬСКОго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ОБРАЗОВАНИя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078686"/>
            <a:ext cx="3024336" cy="373468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Родительские собрания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ШРО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Семейные клубы, гостиные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Мероприятия, праздники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Конференции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Акции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…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трелка вниз 3"/>
          <p:cNvSpPr/>
          <p:nvPr/>
        </p:nvSpPr>
        <p:spPr>
          <a:xfrm rot="19092524" flipH="1">
            <a:off x="6379522" y="1102353"/>
            <a:ext cx="374475" cy="13829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99992" y="1284953"/>
            <a:ext cx="352927" cy="9926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3249728" flipH="1">
            <a:off x="2902071" y="1099526"/>
            <a:ext cx="347902" cy="1389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39553" y="2204864"/>
            <a:ext cx="2815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ЛЮБЯЩИХ РОДИТЕЛЕЙ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23348" y="2309626"/>
            <a:ext cx="29786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СЕМЕЙНОГО УКЛАДА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88224" y="2341895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МАСТЕРСТВА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53705" y="3284607"/>
            <a:ext cx="302433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семьеведения</a:t>
            </a:r>
            <a:endParaRPr lang="ru-RU" sz="2000" b="1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Папины(мамины)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Проекты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семьи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развития семьи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доброты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8144" y="3337718"/>
            <a:ext cx="316835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-Курсовая подготовка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-Мастер-классы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-Обмен опытом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b="1" dirty="0" err="1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Вебинары,семинары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профессиональных  конкурсах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Взаимодействие с родителями и учащимися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15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06933" cy="285293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5"/>
                </a:solidFill>
              </a:rPr>
              <a:t>Модель родительского </a:t>
            </a:r>
            <a:r>
              <a:rPr lang="ru-RU" sz="4400" b="1" dirty="0" smtClean="0">
                <a:solidFill>
                  <a:schemeClr val="accent5"/>
                </a:solidFill>
              </a:rPr>
              <a:t>образования:</a:t>
            </a:r>
            <a:br>
              <a:rPr lang="ru-RU" sz="4400" b="1" dirty="0" smtClean="0">
                <a:solidFill>
                  <a:schemeClr val="accent5"/>
                </a:solidFill>
              </a:rPr>
            </a:br>
            <a:r>
              <a:rPr lang="ru-RU" sz="4400" b="1" dirty="0" smtClean="0">
                <a:solidFill>
                  <a:schemeClr val="accent5"/>
                </a:solidFill>
              </a:rPr>
              <a:t>уровни социальных институтов 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006145"/>
            <a:ext cx="2287090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коллектив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1760" y="4518114"/>
            <a:ext cx="2351029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Классная параллель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3937553"/>
            <a:ext cx="2448272" cy="10538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54197" y="3114679"/>
            <a:ext cx="2304256" cy="11750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258253" y="3351923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социум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3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14291"/>
            <a:ext cx="8062664" cy="1214445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5"/>
                </a:solidFill>
              </a:rPr>
              <a:t>Формы организации родительского образования</a:t>
            </a:r>
            <a:endParaRPr lang="ru-RU" sz="3600" b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1785926"/>
            <a:ext cx="8501122" cy="4643470"/>
          </a:xfrm>
        </p:spPr>
        <p:txBody>
          <a:bodyPr/>
          <a:lstStyle/>
          <a:p>
            <a:pPr algn="ctr"/>
            <a:r>
              <a:rPr lang="ru-RU" sz="2800" b="1" u="sng" dirty="0" smtClean="0">
                <a:solidFill>
                  <a:schemeClr val="bg1"/>
                </a:solidFill>
              </a:rPr>
              <a:t>1 институт ( классный коллектив):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работы родительских групп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родительские собрания</a:t>
            </a:r>
          </a:p>
          <a:p>
            <a:pPr algn="l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430" y="3583271"/>
            <a:ext cx="3970770" cy="2978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752" y="3861048"/>
            <a:ext cx="3600400" cy="27003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5736" y="2564904"/>
            <a:ext cx="5022304" cy="3766728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51520" y="452718"/>
            <a:ext cx="8424936" cy="19681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-Акции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«Письма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-Уроки семейной любви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8393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224136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Семейная гостиная, семейный клуб 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7984" y="1700808"/>
            <a:ext cx="4579173" cy="40324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484784"/>
            <a:ext cx="3384376" cy="451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03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Папины уроки.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Мастер-класс «Папа может всё, что угодно!»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32770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0287" y="1417638"/>
            <a:ext cx="3647041" cy="23971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32771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8363" y="1417638"/>
            <a:ext cx="3195637" cy="2397125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7" name="Picture 8" descr="http://cs627727.vk.me/v627727632/1fac6/-nQVNoLyKow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454" y="4077072"/>
            <a:ext cx="3456384" cy="2592288"/>
          </a:xfrm>
          <a:prstGeom prst="rect">
            <a:avLst/>
          </a:prstGeom>
          <a:noFill/>
        </p:spPr>
      </p:pic>
      <p:pic>
        <p:nvPicPr>
          <p:cNvPr id="8" name="Picture 6" descr="http://cs627727.vk.me/v627727632/1fa9e/azV8XI7i1Vw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1507" y="4112292"/>
            <a:ext cx="3409422" cy="25570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93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1" y="332656"/>
            <a:ext cx="8345321" cy="1512168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chemeClr val="accent5"/>
                </a:solidFill>
              </a:rPr>
              <a:t>2 институт (классная параллель</a:t>
            </a:r>
            <a:r>
              <a:rPr lang="ru-RU" b="1" u="sng" dirty="0" smtClean="0">
                <a:solidFill>
                  <a:schemeClr val="accent5"/>
                </a:solidFill>
              </a:rPr>
              <a:t>):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132856"/>
            <a:ext cx="8201305" cy="4464496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Родительские собрания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Праздники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 РО:</a:t>
            </a:r>
          </a:p>
          <a:p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</a:t>
            </a: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доброты</a:t>
            </a:r>
            <a:b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-портфолио семьи</a:t>
            </a:r>
            <a:b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-родительские чтения</a:t>
            </a:r>
            <a:b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-карта развития семьи</a:t>
            </a:r>
            <a:b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-семейные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2460845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5869006"/>
          </a:xfrm>
        </p:spPr>
        <p:txBody>
          <a:bodyPr>
            <a:normAutofit/>
          </a:bodyPr>
          <a:lstStyle/>
          <a:p>
            <a:pPr algn="ctr"/>
            <a:r>
              <a:rPr lang="ru-RU" sz="6000" b="1" u="sng" dirty="0" smtClean="0">
                <a:solidFill>
                  <a:schemeClr val="accent5"/>
                </a:solidFill>
              </a:rPr>
              <a:t>3 институт</a:t>
            </a:r>
            <a:br>
              <a:rPr lang="ru-RU" sz="6000" b="1" u="sng" dirty="0" smtClean="0">
                <a:solidFill>
                  <a:schemeClr val="accent5"/>
                </a:solidFill>
              </a:rPr>
            </a:br>
            <a:r>
              <a:rPr lang="ru-RU" sz="6000" b="1" u="sng" dirty="0" smtClean="0">
                <a:solidFill>
                  <a:schemeClr val="accent5"/>
                </a:solidFill>
              </a:rPr>
              <a:t/>
            </a:r>
            <a:br>
              <a:rPr lang="ru-RU" sz="6000" b="1" u="sng" dirty="0" smtClean="0">
                <a:solidFill>
                  <a:schemeClr val="accent5"/>
                </a:solidFill>
              </a:rPr>
            </a:br>
            <a:r>
              <a:rPr lang="ru-RU" sz="6000" b="1" dirty="0" smtClean="0">
                <a:solidFill>
                  <a:schemeClr val="accent5"/>
                </a:solidFill>
              </a:rPr>
              <a:t>(образовательное учреждение):</a:t>
            </a:r>
            <a:r>
              <a:rPr lang="ru-RU" b="1" dirty="0" smtClean="0">
                <a:solidFill>
                  <a:schemeClr val="accent5"/>
                </a:solidFill>
              </a:rPr>
              <a:t/>
            </a:r>
            <a:br>
              <a:rPr lang="ru-RU" b="1" dirty="0" smtClean="0">
                <a:solidFill>
                  <a:schemeClr val="accent5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-</a:t>
            </a:r>
            <a:r>
              <a:rPr lang="ru-RU" sz="3800" b="1" dirty="0" smtClean="0">
                <a:solidFill>
                  <a:schemeClr val="bg1"/>
                </a:solidFill>
              </a:rPr>
              <a:t>2 четверть – </a:t>
            </a:r>
            <a:r>
              <a:rPr lang="ru-RU" sz="3800" b="1" i="1" u="sng" dirty="0" smtClean="0">
                <a:solidFill>
                  <a:schemeClr val="bg1"/>
                </a:solidFill>
              </a:rPr>
              <a:t>«Родительский дом – начало начал»: </a:t>
            </a:r>
            <a:br>
              <a:rPr lang="ru-RU" sz="3800" b="1" i="1" u="sng" dirty="0" smtClean="0">
                <a:solidFill>
                  <a:schemeClr val="bg1"/>
                </a:solidFill>
              </a:rPr>
            </a:br>
            <a:r>
              <a:rPr lang="ru-RU" sz="3800" b="1" dirty="0" smtClean="0">
                <a:solidFill>
                  <a:schemeClr val="bg1"/>
                </a:solidFill>
              </a:rPr>
              <a:t>-</a:t>
            </a:r>
            <a:r>
              <a:rPr lang="ru-RU" sz="3600" b="1" dirty="0" smtClean="0">
                <a:solidFill>
                  <a:schemeClr val="bg1"/>
                </a:solidFill>
              </a:rPr>
              <a:t>Торжественный прием директором ОУ лучших семей школы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-Семейная доска Почета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- Альбом лучших семей школы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-Родительские конференции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-Посвящение в родители 1-классников, 5-классников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- Общешкольные праздники, акции</a:t>
            </a:r>
            <a:r>
              <a:rPr lang="ru-RU" sz="3600" b="1" dirty="0">
                <a:solidFill>
                  <a:schemeClr val="bg1"/>
                </a:solidFill>
              </a:rPr>
              <a:t/>
            </a:r>
            <a:br>
              <a:rPr lang="ru-RU" sz="3600" b="1" dirty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-Циклограмма </a:t>
            </a:r>
            <a:r>
              <a:rPr lang="ru-RU" sz="3600" b="1" dirty="0">
                <a:solidFill>
                  <a:schemeClr val="bg1"/>
                </a:solidFill>
              </a:rPr>
              <a:t>конкурсного </a:t>
            </a:r>
            <a:r>
              <a:rPr lang="ru-RU" sz="3600" b="1" dirty="0" smtClean="0">
                <a:solidFill>
                  <a:schemeClr val="bg1"/>
                </a:solidFill>
              </a:rPr>
              <a:t>движения с родителями</a:t>
            </a:r>
            <a:r>
              <a:rPr lang="ru-RU" sz="3800" b="1" dirty="0"/>
              <a:t/>
            </a:r>
            <a:br>
              <a:rPr lang="ru-RU" sz="3800" b="1" dirty="0"/>
            </a:br>
            <a:r>
              <a:rPr lang="ru-RU" sz="3800" b="1" dirty="0" smtClean="0"/>
              <a:t/>
            </a:r>
            <a:br>
              <a:rPr lang="ru-RU" sz="3800" b="1" dirty="0" smtClean="0"/>
            </a:br>
            <a:endParaRPr lang="ru-RU" sz="3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7992888" cy="93610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Сотрудничество 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661" y="1359805"/>
            <a:ext cx="2991231" cy="29912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1359805"/>
            <a:ext cx="3706987" cy="2780240"/>
          </a:xfrm>
          <a:prstGeom prst="rect">
            <a:avLst/>
          </a:prstGeom>
        </p:spPr>
      </p:pic>
      <p:sp>
        <p:nvSpPr>
          <p:cNvPr id="9" name="Минус 8"/>
          <p:cNvSpPr/>
          <p:nvPr/>
        </p:nvSpPr>
        <p:spPr>
          <a:xfrm>
            <a:off x="-828600" y="4819120"/>
            <a:ext cx="10801200" cy="1064256"/>
          </a:xfrm>
          <a:prstGeom prst="mathMin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Плюс 5"/>
          <p:cNvSpPr/>
          <p:nvPr/>
        </p:nvSpPr>
        <p:spPr>
          <a:xfrm>
            <a:off x="3707904" y="2636912"/>
            <a:ext cx="936104" cy="936104"/>
          </a:xfrm>
          <a:prstGeom prst="mathPlus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23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4287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Циклограмма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конкурсного движения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844824"/>
            <a:ext cx="8678198" cy="44644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1 классы – «Папа, мама, я -спортивная семья»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2 классы – « семья года»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3, 4 классы – «Ученик года»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5 классы – </a:t>
            </a:r>
            <a:r>
              <a:rPr lang="ru-RU" sz="2400" b="1" dirty="0">
                <a:solidFill>
                  <a:schemeClr val="bg1"/>
                </a:solidFill>
              </a:rPr>
              <a:t>фестиваль «Битва хоров»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6 классы – фестиваль семейных театров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7 классы – фестиваль дружбы народов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8 классы –</a:t>
            </a:r>
            <a:r>
              <a:rPr lang="ru-RU" sz="2400" b="1" dirty="0" err="1" smtClean="0">
                <a:solidFill>
                  <a:schemeClr val="bg1"/>
                </a:solidFill>
              </a:rPr>
              <a:t>КТд</a:t>
            </a:r>
            <a:r>
              <a:rPr lang="ru-RU" sz="2400" b="1" dirty="0" smtClean="0">
                <a:solidFill>
                  <a:schemeClr val="bg1"/>
                </a:solidFill>
              </a:rPr>
              <a:t> «Калейдоскоп профессий»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9 классы – конкурс родительских комитетов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10 классы – «Девочка, девушка, женщина»</a:t>
            </a:r>
          </a:p>
          <a:p>
            <a:pPr algn="l"/>
            <a:r>
              <a:rPr lang="ru-RU" sz="2400" b="1" dirty="0" smtClean="0">
                <a:solidFill>
                  <a:schemeClr val="bg1"/>
                </a:solidFill>
              </a:rPr>
              <a:t>11 классы – «Мальчик, юноша, мужчина»</a:t>
            </a:r>
          </a:p>
          <a:p>
            <a:pPr algn="l"/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88640"/>
            <a:ext cx="8071048" cy="100811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года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Администратор\Рабочий стол\Фото РОДИТЕЛЕЙ\Конкурс Семья года\100_41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71612"/>
            <a:ext cx="4194195" cy="3751130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\Рабочий стол\Фото РОДИТЕЛЕЙ\Конкурс Семья года\100_41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2786058"/>
            <a:ext cx="3470277" cy="3812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4015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6554867" cy="12241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Конкурс родительских комитетов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Администратор\Рабочий стол\Фото РОДИТЕЛЕЙ\Конкурс родительских комитетов\Победители в номинации Самый активный родительский комитет, 9в класс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928802"/>
            <a:ext cx="4354784" cy="3262903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Рабочий стол\Фото РОДИТЕЛЕЙ\Конкурс родительских комитетов\Победители конкурса Родительский комитет - социальный партнер школы, 9а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772813"/>
            <a:ext cx="4354505" cy="28486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23823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356" y="3356992"/>
            <a:ext cx="5076564" cy="33843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6056" y="2276872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 отца в воспитании ребенка»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116632"/>
            <a:ext cx="8479778" cy="792089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Родительские конференции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23" y="1619509"/>
            <a:ext cx="4176464" cy="27864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3344" y="908721"/>
            <a:ext cx="3800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«Мы вместе!»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603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981891"/>
          </a:xfrm>
        </p:spPr>
        <p:txBody>
          <a:bodyPr>
            <a:normAutofit/>
          </a:bodyPr>
          <a:lstStyle/>
          <a:p>
            <a:pPr algn="ctr"/>
            <a:r>
              <a:rPr lang="ru-RU" sz="4800" b="1" u="sng" dirty="0" smtClean="0">
                <a:solidFill>
                  <a:schemeClr val="accent5"/>
                </a:solidFill>
              </a:rPr>
              <a:t>4 институт</a:t>
            </a:r>
            <a:r>
              <a:rPr lang="ru-RU" sz="4800" b="1" dirty="0" smtClean="0">
                <a:solidFill>
                  <a:schemeClr val="accent5"/>
                </a:solidFill>
              </a:rPr>
              <a:t>   (социум):</a:t>
            </a:r>
            <a:endParaRPr lang="ru-RU" sz="4800" b="1" dirty="0">
              <a:solidFill>
                <a:schemeClr val="accent5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96752"/>
            <a:ext cx="8643998" cy="4442048"/>
          </a:xfrm>
        </p:spPr>
        <p:txBody>
          <a:bodyPr>
            <a:normAutofit/>
          </a:bodyPr>
          <a:lstStyle/>
          <a:p>
            <a:pPr algn="l"/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Родительского университета 2014 г.</a:t>
            </a:r>
          </a:p>
        </p:txBody>
      </p:sp>
      <p:pic>
        <p:nvPicPr>
          <p:cNvPr id="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5656" y="2996952"/>
            <a:ext cx="5904656" cy="3225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988840"/>
            <a:ext cx="4824536" cy="361840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7920880" cy="576064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-</a:t>
            </a:r>
            <a:r>
              <a:rPr lang="ru-RU" sz="3200" b="1" dirty="0" smtClean="0">
                <a:solidFill>
                  <a:schemeClr val="bg1"/>
                </a:solidFill>
              </a:rPr>
              <a:t>Праздник  «Свет материнства – свет любви» </a:t>
            </a:r>
            <a:r>
              <a:rPr lang="ru-RU" sz="3200" dirty="0">
                <a:solidFill>
                  <a:schemeClr val="bg1"/>
                </a:solidFill>
              </a:rPr>
              <a:t>(</a:t>
            </a:r>
            <a:r>
              <a:rPr lang="ru-RU" sz="3200" dirty="0" smtClean="0">
                <a:solidFill>
                  <a:schemeClr val="bg1"/>
                </a:solidFill>
              </a:rPr>
              <a:t>ноябрь 2014 г.) 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-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Праздник,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посвященный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Дню любви, 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семьи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верности</a:t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dirty="0" smtClean="0">
                <a:solidFill>
                  <a:schemeClr val="bg1"/>
                </a:solidFill>
              </a:rPr>
              <a:t>июль 2015 г.)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2902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471666" cy="14005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"Сохраним семью - сбережём Россию"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3728" y="2204864"/>
            <a:ext cx="5184576" cy="399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1130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452718"/>
            <a:ext cx="9217024" cy="6720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«Родительские инициативы»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3410951"/>
            <a:ext cx="3626198" cy="2719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0800000" flipV="1">
            <a:off x="6025059" y="6173951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2017-18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H="1" flipV="1">
            <a:off x="755576" y="2131067"/>
            <a:ext cx="1656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2018-2019 </a:t>
            </a: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RadostevaLG\Desktop\для ЛГ\DSC_16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45" y="3410952"/>
            <a:ext cx="4037454" cy="269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7716" y="1232379"/>
            <a:ext cx="3762228" cy="25086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610258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2019-2020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уч.год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8820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83768" y="404664"/>
            <a:ext cx="4608512" cy="79208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374592"/>
            <a:ext cx="84249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детей и родителей нашего учреждения охвачено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родительским образованием.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Явка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посещений родительских собраний составляет 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80-85% (рост на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%).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Участие 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родителей в мероприятиях выросло в 5 раз. 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оказатель учащихся, состоящих на ВШУ И СОП –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400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5% от общего количества обучающихся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Родители – активные участники образовательного процесса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53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903714" cy="5568570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«Какими дети рождаются,  это ни от кого не зависит, но чтобы они путем правильного воспитания сделались хорошими- это в нашей власти».</a:t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</a:rPr>
              <a:t>Плутарх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59" y="2974255"/>
            <a:ext cx="3638807" cy="1077218"/>
          </a:xfrm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Уроки семейной любви 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49139"/>
            <a:ext cx="6554867" cy="4473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Технологии</a:t>
            </a:r>
            <a:r>
              <a:rPr lang="ru-RU" b="1" dirty="0" smtClean="0">
                <a:solidFill>
                  <a:schemeClr val="bg1"/>
                </a:solidFill>
              </a:rPr>
              <a:t> родительского образования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1196752"/>
            <a:ext cx="3600400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семьи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158" y="1196752"/>
            <a:ext cx="3638807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Карта развития семьи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974254"/>
            <a:ext cx="3528392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Книга добрых слов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159" y="4509120"/>
            <a:ext cx="3638807" cy="107721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Педагогические ситуации 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509120"/>
            <a:ext cx="3384376" cy="95410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Акция «Письма»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268760"/>
            <a:ext cx="7711008" cy="5400600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br>
              <a:rPr lang="ru-RU" sz="5400" b="1" i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i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>Любовь Геннадьевна </a:t>
            </a:r>
            <a:r>
              <a:rPr lang="ru-RU" sz="2400" dirty="0" err="1" smtClean="0">
                <a:solidFill>
                  <a:schemeClr val="accent5"/>
                </a:solidFill>
              </a:rPr>
              <a:t>Радостева</a:t>
            </a:r>
            <a:r>
              <a:rPr lang="ru-RU" sz="2400" dirty="0" smtClean="0">
                <a:solidFill>
                  <a:schemeClr val="accent5"/>
                </a:solidFill>
              </a:rPr>
              <a:t>, заместитель директора по воспитательной работе МБОУ «Березовская СОШ №2» </a:t>
            </a:r>
            <a:br>
              <a:rPr lang="ru-RU" sz="2400" dirty="0" smtClean="0">
                <a:solidFill>
                  <a:schemeClr val="accent5"/>
                </a:solidFill>
              </a:rPr>
            </a:br>
            <a:r>
              <a:rPr lang="ru-RU" sz="2400" dirty="0" smtClean="0">
                <a:solidFill>
                  <a:schemeClr val="accent5"/>
                </a:solidFill>
              </a:rPr>
              <a:t>Пермский край</a:t>
            </a:r>
            <a:endParaRPr lang="ru-RU" sz="24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616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7920880" cy="100811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Родительские конференции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1772816"/>
            <a:ext cx="4116457" cy="30873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5517232"/>
            <a:ext cx="9145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«Калейдоскоп семейных отношений»</a:t>
            </a: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820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8479778" cy="5496562"/>
          </a:xfrm>
        </p:spPr>
        <p:txBody>
          <a:bodyPr/>
          <a:lstStyle/>
          <a:p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Апробационная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площадка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( 2009-2011г.г.)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Экспериментальная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площадка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(2011-2016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г.г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.)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тажерская площадка 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с 2016 -2017 учебного года)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1909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137" y="116633"/>
            <a:ext cx="7903714" cy="74232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Социальные проекты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3967630"/>
            <a:ext cx="3538807" cy="265410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43608" y="1476838"/>
            <a:ext cx="19582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«Битва хоров»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1043608" y="3279728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«Школа прошлого»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6804248" y="3193169"/>
            <a:ext cx="2171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«Музей забытых вещей»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3" descr="SDC11174"/>
          <p:cNvPicPr>
            <a:picLocks noGrp="1"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4018303"/>
            <a:ext cx="3900109" cy="262999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pic>
        <p:nvPicPr>
          <p:cNvPr id="12" name="Picture 3" descr="D:\Документы\фото\битва\IMG_537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7477" y="1167898"/>
            <a:ext cx="3736188" cy="24907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193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2718"/>
            <a:ext cx="8928992" cy="621664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«Родительский университет» - 2014 год</a:t>
            </a:r>
            <a:b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«Родительские инициативы» – 2017-2020 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г.г</a:t>
            </a: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287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5868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 smtClean="0">
                <a:solidFill>
                  <a:schemeClr val="accent5"/>
                </a:solidFill>
              </a:rPr>
              <a:t>МБОУ « Березовская средняя общеобразовательная школа №2»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996952"/>
            <a:ext cx="7379906" cy="264184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1003 ученика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84 педагога</a:t>
            </a:r>
          </a:p>
          <a:p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1669 родителей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860" y="1772816"/>
            <a:ext cx="5460099" cy="4095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537" y="836712"/>
            <a:ext cx="6620967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</a:t>
            </a:r>
            <a:r>
              <a:rPr lang="ru-RU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родительского образования-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442" y="2780928"/>
            <a:ext cx="7017925" cy="259228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условий для формирования ответственной родительской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позиции</a:t>
            </a:r>
          </a:p>
          <a:p>
            <a:r>
              <a:rPr lang="ru-RU" sz="3600" b="1" dirty="0"/>
              <a:t/>
            </a:r>
            <a:br>
              <a:rPr lang="ru-RU" sz="3600" b="1" dirty="0"/>
            </a:b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Другая 19">
      <a:dk1>
        <a:sysClr val="windowText" lastClr="000000"/>
      </a:dk1>
      <a:lt1>
        <a:sysClr val="window" lastClr="FFFFFF"/>
      </a:lt1>
      <a:dk2>
        <a:srgbClr val="EBC389"/>
      </a:dk2>
      <a:lt2>
        <a:srgbClr val="ABDAFC"/>
      </a:lt2>
      <a:accent1>
        <a:srgbClr val="9EC544"/>
      </a:accent1>
      <a:accent2>
        <a:srgbClr val="50BEA3"/>
      </a:accent2>
      <a:accent3>
        <a:srgbClr val="F8EBD8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859</TotalTime>
  <Words>459</Words>
  <Application>Microsoft Office PowerPoint</Application>
  <PresentationFormat>Экран (4:3)</PresentationFormat>
  <Paragraphs>113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Сектор</vt:lpstr>
      <vt:lpstr>Родительству  стоит учиться – родительству  стоит учить!</vt:lpstr>
      <vt:lpstr>Сотрудничество </vt:lpstr>
      <vt:lpstr>Уроки семейной любви  </vt:lpstr>
      <vt:lpstr>Родительские конференции </vt:lpstr>
      <vt:lpstr>Апробационная площадка ( 2009-2011г.г.)   Экспериментальная площадка  (2011-2016 г.г.)   Стажерская площадка  ( с 2016 -2017 учебного года)</vt:lpstr>
      <vt:lpstr>Социальные проекты</vt:lpstr>
      <vt:lpstr>«Родительский университет» - 2014 год   «Родительские инициативы» – 2017-2020  г.г.</vt:lpstr>
      <vt:lpstr>МБОУ « Березовская средняя общеобразовательная школа №2» </vt:lpstr>
      <vt:lpstr>  Цель родительского образования-</vt:lpstr>
      <vt:lpstr>Содержание родительского образования:</vt:lpstr>
      <vt:lpstr>Модель РОДИТЕЛЬСКОго ОБРАЗОВАНИя</vt:lpstr>
      <vt:lpstr>Модель родительского образования: уровни социальных институтов </vt:lpstr>
      <vt:lpstr>Формы организации родительского образования</vt:lpstr>
      <vt:lpstr> -Акции «Письма» -Уроки семейной любви  </vt:lpstr>
      <vt:lpstr>Семейная гостиная, семейный клуб </vt:lpstr>
      <vt:lpstr>Папины уроки. Мастер-класс «Папа может всё, что угодно!» </vt:lpstr>
      <vt:lpstr>2 институт (классная параллель):</vt:lpstr>
      <vt:lpstr>3 институт  (образовательное учреждение):  </vt:lpstr>
      <vt:lpstr>-2 четверть – «Родительский дом – начало начал»:  -Торжественный прием директором ОУ лучших семей школы -Семейная доска Почета - Альбом лучших семей школы -Родительские конференции -Посвящение в родители 1-классников, 5-классников - Общешкольные праздники, акции -Циклограмма конкурсного движения с родителями  </vt:lpstr>
      <vt:lpstr> Циклограмма конкурсного движения</vt:lpstr>
      <vt:lpstr>Семья года</vt:lpstr>
      <vt:lpstr>Конкурс родительских комитетов</vt:lpstr>
      <vt:lpstr>Родительские конференции</vt:lpstr>
      <vt:lpstr>4 институт   (социум):</vt:lpstr>
      <vt:lpstr>-Праздник  «Свет материнства – свет любви» (ноябрь 2014 г.)    -Праздник,  посвященный  Дню любви,  семьи  и верности (июль 2015 г.)</vt:lpstr>
      <vt:lpstr>Проект "Сохраним семью - сбережём Россию" </vt:lpstr>
      <vt:lpstr>«Родительские инициативы»</vt:lpstr>
      <vt:lpstr>Результат </vt:lpstr>
      <vt:lpstr>«Какими дети рождаются,  это ни от кого не зависит, но чтобы они путем правильного воспитания сделались хорошими- это в нашей власти».  Плутарх</vt:lpstr>
      <vt:lpstr>Спасибо за внимание!  Любовь Геннадьевна Радостева, заместитель директора по воспитательной работе МБОУ «Березовская СОШ №2»  Пермский край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Модель родительского образования</dc:title>
  <dc:creator>admin</dc:creator>
  <cp:lastModifiedBy>Пользователь Windows</cp:lastModifiedBy>
  <cp:revision>108</cp:revision>
  <dcterms:modified xsi:type="dcterms:W3CDTF">2020-04-07T20:09:50Z</dcterms:modified>
</cp:coreProperties>
</file>