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6" r:id="rId1"/>
  </p:sldMasterIdLst>
  <p:notesMasterIdLst>
    <p:notesMasterId r:id="rId29"/>
  </p:notesMasterIdLst>
  <p:sldIdLst>
    <p:sldId id="256" r:id="rId2"/>
    <p:sldId id="268" r:id="rId3"/>
    <p:sldId id="294" r:id="rId4"/>
    <p:sldId id="327" r:id="rId5"/>
    <p:sldId id="282" r:id="rId6"/>
    <p:sldId id="278" r:id="rId7"/>
    <p:sldId id="281" r:id="rId8"/>
    <p:sldId id="304" r:id="rId9"/>
    <p:sldId id="332" r:id="rId10"/>
    <p:sldId id="329" r:id="rId11"/>
    <p:sldId id="301" r:id="rId12"/>
    <p:sldId id="336" r:id="rId13"/>
    <p:sldId id="337" r:id="rId14"/>
    <p:sldId id="303" r:id="rId15"/>
    <p:sldId id="331" r:id="rId16"/>
    <p:sldId id="289" r:id="rId17"/>
    <p:sldId id="333" r:id="rId18"/>
    <p:sldId id="334" r:id="rId19"/>
    <p:sldId id="335" r:id="rId20"/>
    <p:sldId id="279" r:id="rId21"/>
    <p:sldId id="286" r:id="rId22"/>
    <p:sldId id="287" r:id="rId23"/>
    <p:sldId id="305" r:id="rId24"/>
    <p:sldId id="312" r:id="rId25"/>
    <p:sldId id="323" r:id="rId26"/>
    <p:sldId id="338" r:id="rId27"/>
    <p:sldId id="340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C8EA7C-5387-4384-9393-EB408768FFFF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EC4C89-C2D1-445C-B33C-7907CC414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55EA5C-360A-4B6C-AC66-82F752F64720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300BC-6564-401A-BD2B-3FBF3BE00888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A5B95-04C4-4D51-B480-E41EC5BAB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3C196-705C-4C7B-B71F-F14F2ECF2A37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3E6F1-EAE5-43B5-B1BC-00A98A79C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30664-0EE0-4A14-94BB-8A6187C56FC6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B7CE-DD6C-4EEC-8478-B9E117845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BA7F7-8033-4FD1-A576-C9E984A570AA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B8B26-AEB6-477C-9A43-1C1784EF2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0B958-8C29-4EF2-872D-F19239D6AC14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8C659-1FFF-47AD-B510-0DB8B12A2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C2A17-4673-4E7E-BB91-A733F7F9131C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C1068-146D-46E6-8F31-3F6B9FEA6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75A02-590F-465C-9206-B4E8EBC4BC7C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2A53D-F51A-4DC9-9094-62D40EED0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0DA0C-4B11-47B0-9D32-651F1C3164AA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0B7DA-B631-4FE6-A2D7-B27E66DD0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A82B-438A-40DE-AA07-CB6D6FF3D9B2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52A5E-6452-49F1-8FFC-F1D252ABC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8A56F-45BE-4141-A6D1-ECF51B8D7F3B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D5A16-B4B5-4C9F-B02A-186CE8E56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F36FC-7278-4FED-94A8-0D417910AB63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B288A-763E-4D8B-82D5-CBD701720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DAA05A-63D2-423B-B106-B60D3F411D3F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EBCC8E-16F2-4158-A02B-CB7EAAE14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88" r:id="rId2"/>
    <p:sldLayoutId id="2147484389" r:id="rId3"/>
    <p:sldLayoutId id="2147484390" r:id="rId4"/>
    <p:sldLayoutId id="2147484391" r:id="rId5"/>
    <p:sldLayoutId id="2147484392" r:id="rId6"/>
    <p:sldLayoutId id="2147484393" r:id="rId7"/>
    <p:sldLayoutId id="2147484394" r:id="rId8"/>
    <p:sldLayoutId id="2147484395" r:id="rId9"/>
    <p:sldLayoutId id="2147484396" r:id="rId10"/>
    <p:sldLayoutId id="2147484397" r:id="rId11"/>
  </p:sldLayoutIdLst>
  <p:transition>
    <p:cut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964488" cy="6984776"/>
          </a:xfrm>
          <a:solidFill>
            <a:srgbClr val="66FF99"/>
          </a:solidFill>
          <a:ln/>
          <a:effectLst>
            <a:softEdge rad="127000"/>
          </a:effectLst>
        </p:spPr>
        <p:txBody>
          <a:bodyPr rtlCol="0">
            <a:normAutofit fontScale="90000"/>
          </a:bodyPr>
          <a:lstStyle/>
          <a:p>
            <a:pPr lvl="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Реализация инновационного проекта дополнительного образования «Школа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агробизнес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– образования имени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М.Г.Лобытова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Мурзаева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Наталия Владимировна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директор  МБОУ ВМР «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Огарковская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средняя школа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имени М.Г.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Лобытова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Вологодская область, Вологодский район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п.Огарково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smtClean="0"/>
              <a:t/>
            </a:r>
            <a:br>
              <a:rPr lang="ru-RU" sz="2900" b="1" dirty="0" smtClean="0"/>
            </a:br>
            <a:r>
              <a:rPr lang="ru-RU" sz="2900" b="1" dirty="0" smtClean="0"/>
              <a:t/>
            </a:r>
            <a:br>
              <a:rPr lang="ru-RU" sz="2900" b="1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200" b="1" i="1" dirty="0" smtClean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5"/>
          <p:cNvSpPr txBox="1">
            <a:spLocks noChangeArrowheads="1"/>
          </p:cNvSpPr>
          <p:nvPr/>
        </p:nvSpPr>
        <p:spPr bwMode="auto">
          <a:xfrm>
            <a:off x="2411413" y="188913"/>
            <a:ext cx="4248150" cy="5940425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Участие в общероссийской образовательной акции «Всероссийский экономический диктант» на тему «Сильная экономика – процветающая Россия»   9 октября 2019 года.  Вологодская ГМХА впервые приняла участие в акции. На площадке вуза проверить свои знания решили 172 участника. Это как студенты, преподаватели и сотрудники академии, так и учителя и ученики 9-11 классов. 20 обучающихся МБОУ ВМР "Огарковская средняя школа имени М.Г. Лобытова" под руководством учителя нашей школы Волкова Ивана Алексеевича, приняли участие в акции. </a:t>
            </a:r>
          </a:p>
          <a:p>
            <a:pPr algn="ctr"/>
            <a:r>
              <a:rPr lang="ru-RU" sz="2000"/>
              <a:t>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Picture 2" descr="C:\Users\Вера\Desktop\IMG_0001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6075" y="2852738"/>
            <a:ext cx="2447925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3" descr="C:\Users\Вера\Desktop\IMG_0002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8238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0"/>
            <a:ext cx="8964488" cy="2924944"/>
          </a:xfrm>
          <a:prstGeom prst="rect">
            <a:avLst/>
          </a:prstGeom>
          <a:solidFill>
            <a:srgbClr val="66FF99"/>
          </a:solidFill>
          <a:effectLst>
            <a:softEdge rad="127000"/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ЕЖЕГОДНАЯ РАЙОННАЯ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НАУЧНО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–ПРАКТИЧЕСКАЯ КОНФЕРЕНЦИЯ 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«ПРОБЛЕМЫ СОВРЕМЕННОГО МИРА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СОВМЕСТНО С 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ФГБОУ ВО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ВОГУ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 руководством Ястреб Натальи Андреевны, доктора философских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наук,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доцента,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зав. кафедрой философии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7655" name="Picture 2" descr="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0559" y="3140968"/>
            <a:ext cx="4133441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 descr="C:\Users\Вера\Desktop\КОНФЕРЕНЦ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24944"/>
            <a:ext cx="4653497" cy="3096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0190607_1030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3117058" cy="41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61309"/>
            <a:ext cx="8229600" cy="1569660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Занятия на кафедре химии Вологодского  государственного университета  проводит </a:t>
            </a:r>
          </a:p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Воропай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Людмила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Михайловна,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кандидат химических наук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898" name="Picture 2" descr="C:\Users\Вера\Desktop\IMG_20191209_0955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126600" cy="41688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395536" y="260648"/>
            <a:ext cx="8373616" cy="1200329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«Дом научной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коллаборации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имени С.В. Ильюшина»    ФГБОУ ВО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ВоГУ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4" name="Picture 2" descr="C:\Users\Вера\Desktop\IMG_20200113_1557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547052" cy="4729403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600400" cy="47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02748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4500563" y="260350"/>
            <a:ext cx="4464050" cy="3108543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АОУ ДО ВО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«Региональный центр дополнительного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образования детей» 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Курс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«Основы сельского хозяйства»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ведут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занятие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Елена Владимировна Шаталова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Ксения Александровна Усова</a:t>
            </a:r>
          </a:p>
        </p:txBody>
      </p:sp>
      <p:pic>
        <p:nvPicPr>
          <p:cNvPr id="29700" name="Picture 3" descr="C:\Users\Вера\Desktop\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356992"/>
            <a:ext cx="4464050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0" y="4508500"/>
            <a:ext cx="4464050" cy="1323975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Защита проектов обучающимися 6-7 классов на итогом занятии по курсу «Основы сельского хозяйства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(май 2019 год)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Вера\Desktop\IMG_20191119_1359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2835000" cy="3780000"/>
          </a:xfrm>
          <a:prstGeom prst="rect">
            <a:avLst/>
          </a:prstGeom>
          <a:noFill/>
        </p:spPr>
      </p:pic>
      <p:pic>
        <p:nvPicPr>
          <p:cNvPr id="74755" name="Picture 3" descr="C:\Users\Вера\Desktop\IMG_20191119_1357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564904"/>
            <a:ext cx="2835000" cy="3780000"/>
          </a:xfrm>
          <a:prstGeom prst="rect">
            <a:avLst/>
          </a:prstGeom>
          <a:noFill/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79512" y="404664"/>
            <a:ext cx="8640960" cy="1938992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Курс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Обработка результатов полевых опытов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АОУ ДО ВО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Региональный центр дополнительного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образования детей» 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ведет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занятие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Ксения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Александровна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Усова,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кандидат сельскохозяйственных наук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ля обучающихся 9,10 классов (ноябрь – декабрь 2019 год)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Users\Вера\Desktop\фото академия\0B9Gjy5m64qSWih2anCQfSoGKvwlm9KpkUSWxYJ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08400"/>
            <a:ext cx="4670425" cy="3106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79" name="Заголовок 4"/>
          <p:cNvSpPr>
            <a:spLocks noGrp="1" noChangeArrowheads="1"/>
          </p:cNvSpPr>
          <p:nvPr>
            <p:ph type="title"/>
          </p:nvPr>
        </p:nvSpPr>
        <p:spPr>
          <a:xfrm>
            <a:off x="0" y="414338"/>
            <a:ext cx="4356100" cy="2246312"/>
          </a:xfrm>
          <a:solidFill>
            <a:srgbClr val="66FF99"/>
          </a:solidFill>
        </p:spPr>
        <p:txBody>
          <a:bodyPr>
            <a:spAutoFit/>
          </a:bodyPr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Емельяновских чтениях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научно-практическая конференция «Аграрная наука на современном этапе: состояние, проблемы, перспективы»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ФГБУН ВолНЦ РАН</a:t>
            </a:r>
          </a:p>
        </p:txBody>
      </p:sp>
      <p:sp>
        <p:nvSpPr>
          <p:cNvPr id="6" name="Заголовок 4"/>
          <p:cNvSpPr txBox="1">
            <a:spLocks noChangeArrowheads="1"/>
          </p:cNvSpPr>
          <p:nvPr/>
        </p:nvSpPr>
        <p:spPr bwMode="auto">
          <a:xfrm>
            <a:off x="4787900" y="4621213"/>
            <a:ext cx="4356100" cy="1014412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000" b="1" cap="all" dirty="0">
                <a:latin typeface="Times New Roman" pitchFamily="18" charset="0"/>
                <a:ea typeface="+mj-ea"/>
                <a:cs typeface="Times New Roman" pitchFamily="18" charset="0"/>
              </a:rPr>
              <a:t>Экскурсия в лаборатории</a:t>
            </a:r>
          </a:p>
          <a:p>
            <a:pPr algn="ctr" eaLnBrk="0" hangingPunct="0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ФГБУН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ВолНЦ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РАН</a:t>
            </a:r>
          </a:p>
          <a:p>
            <a:pPr algn="ctr" eaLnBrk="0" hangingPunct="0">
              <a:defRPr/>
            </a:pPr>
            <a:r>
              <a:rPr lang="ru-RU" sz="2000" b="1" cap="all" dirty="0">
                <a:latin typeface="+mn-lt"/>
                <a:ea typeface="+mj-ea"/>
                <a:cs typeface="+mj-cs"/>
              </a:rPr>
              <a:t> </a:t>
            </a:r>
          </a:p>
        </p:txBody>
      </p:sp>
      <p:pic>
        <p:nvPicPr>
          <p:cNvPr id="24581" name="Picture 6" descr="C:\Users\Вера\Desktop\Новая папка\ФИП\фото академия\29LzshAL2I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9438" y="260350"/>
            <a:ext cx="4754562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Вера\Desktop\Новая папка\ФИП\фотографии\TXVZc7XH2M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4347700" cy="2608620"/>
          </a:xfrm>
          <a:prstGeom prst="rect">
            <a:avLst/>
          </a:prstGeom>
          <a:noFill/>
        </p:spPr>
      </p:pic>
      <p:sp>
        <p:nvSpPr>
          <p:cNvPr id="5" name="Заголовок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95536" y="0"/>
            <a:ext cx="8229600" cy="1508105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000" b="1" cap="all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2000" b="1" cap="all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Первый биологический турнир школьников Вологодской области проведенный ФГБУН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ВолНЦ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РАН</a:t>
            </a:r>
          </a:p>
          <a:p>
            <a:pPr algn="ctr" eaLnBrk="0" hangingPunct="0">
              <a:defRPr/>
            </a:pPr>
            <a:r>
              <a:rPr lang="ru-RU" sz="2400" b="1" cap="all" dirty="0">
                <a:latin typeface="+mn-lt"/>
                <a:ea typeface="+mj-ea"/>
                <a:cs typeface="+mj-cs"/>
              </a:rPr>
              <a:t> </a:t>
            </a:r>
          </a:p>
        </p:txBody>
      </p:sp>
      <p:pic>
        <p:nvPicPr>
          <p:cNvPr id="76803" name="Picture 3" descr="C:\Users\Вера\Desktop\Новая папка\ФИП\фотографии\Капичева Ю.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3096344" cy="4651689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C:\Users\Вера\Desktop\IMG_20200210_17024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663900" cy="4885200"/>
          </a:xfrm>
          <a:prstGeom prst="rect">
            <a:avLst/>
          </a:prstGeom>
          <a:noFill/>
        </p:spPr>
      </p:pic>
      <p:pic>
        <p:nvPicPr>
          <p:cNvPr id="77829" name="Picture 5" descr="C:\Users\Вера\Desktop\IMG_20200210_1538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600400" cy="4800533"/>
          </a:xfrm>
          <a:prstGeom prst="rect">
            <a:avLst/>
          </a:prstGeom>
          <a:noFill/>
        </p:spPr>
      </p:pic>
      <p:sp>
        <p:nvSpPr>
          <p:cNvPr id="9" name="Заголовок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92086"/>
            <a:ext cx="8229600" cy="1508105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000" b="1" cap="all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2000" b="1" cap="all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Открытие  лаборатории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биоэкономики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ФГБУН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ВолНЦ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РАН</a:t>
            </a:r>
          </a:p>
          <a:p>
            <a:pPr algn="ctr" eaLnBrk="0" hangingPunct="0">
              <a:defRPr/>
            </a:pPr>
            <a:r>
              <a:rPr lang="ru-RU" sz="2400" b="1" cap="all" dirty="0">
                <a:latin typeface="+mn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92086"/>
            <a:ext cx="8229600" cy="1508105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000" b="1" cap="all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2000" b="1" cap="all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eaLnBrk="0" hangingPunct="0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БПОУ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  </a:t>
            </a:r>
            <a:b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«Вологодский аграрно-экономический колледж»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dirty="0" smtClean="0">
                <a:latin typeface="+mn-lt"/>
                <a:ea typeface="+mj-ea"/>
                <a:cs typeface="+mj-cs"/>
              </a:rPr>
              <a:t> </a:t>
            </a:r>
            <a:endParaRPr lang="ru-RU" sz="2400" b="1" cap="all" dirty="0">
              <a:latin typeface="+mn-lt"/>
              <a:ea typeface="+mj-ea"/>
              <a:cs typeface="+mj-cs"/>
            </a:endParaRPr>
          </a:p>
        </p:txBody>
      </p:sp>
      <p:pic>
        <p:nvPicPr>
          <p:cNvPr id="78850" name="Picture 2" descr="C:\Users\Вера\Desktop\колледж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4268292" cy="3201219"/>
          </a:xfrm>
          <a:prstGeom prst="rect">
            <a:avLst/>
          </a:prstGeom>
          <a:noFill/>
        </p:spPr>
      </p:pic>
      <p:pic>
        <p:nvPicPr>
          <p:cNvPr id="78851" name="Picture 3" descr="C:\Users\Вера\Desktop\oqPXROB6Vs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964488" cy="6336704"/>
          </a:xfrm>
          <a:solidFill>
            <a:srgbClr val="66FF99"/>
          </a:solidFill>
          <a:ln/>
          <a:effectLst>
            <a:softEdge rad="127000"/>
          </a:effectLst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 контексте интеграции ресурсов негосударственного аграрного сектора, местного сообщества и сетевого взаимодействия образовательных организаций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создана федеральная инновационная площадка  «Школа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агробизнес-образования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имени М.Г.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Лобытова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», которая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направлена на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формирование у подрастающего поколения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агрокомпетентности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развитие инновационного мышления 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бизнес-подхода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к сельскохозяйственному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производству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(приказ  Министерства просвещения Российской Федерации от 18 декабря 2018 года № 318  «О федеральных инновационных площадках»)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508104" cy="1556792"/>
          </a:xfrm>
          <a:solidFill>
            <a:srgbClr val="66FF99"/>
          </a:solidFill>
          <a:ln/>
          <a:effectLst>
            <a:softEdge rad="127000"/>
          </a:effectLst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Племзавод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Родина»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3" descr="C:\Users\Вера\Desktop\фотографии\IMG_20190129_1351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196975"/>
            <a:ext cx="4558364" cy="27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6" name="TextBox 4"/>
          <p:cNvSpPr txBox="1">
            <a:spLocks noChangeArrowheads="1"/>
          </p:cNvSpPr>
          <p:nvPr/>
        </p:nvSpPr>
        <p:spPr bwMode="auto">
          <a:xfrm>
            <a:off x="4822825" y="4149080"/>
            <a:ext cx="4321175" cy="1938337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> Круглый стол</a:t>
            </a:r>
          </a:p>
          <a:p>
            <a:pPr algn="ctr"/>
            <a:r>
              <a:rPr lang="ru-RU" sz="2000" b="1" dirty="0">
                <a:latin typeface="Times New Roman" pitchFamily="18" charset="0"/>
              </a:rPr>
              <a:t> «Сто вопросов руководителю»</a:t>
            </a:r>
          </a:p>
          <a:p>
            <a:pPr algn="ctr"/>
            <a:r>
              <a:rPr lang="ru-RU" sz="2000" b="1" dirty="0">
                <a:latin typeface="Times New Roman" pitchFamily="18" charset="0"/>
              </a:rPr>
              <a:t>с генеральным директором</a:t>
            </a:r>
          </a:p>
          <a:p>
            <a:pPr algn="ctr"/>
            <a:r>
              <a:rPr lang="ru-RU" sz="2000" b="1" dirty="0">
                <a:latin typeface="Times New Roman" pitchFamily="18" charset="0"/>
              </a:rPr>
              <a:t> АО «</a:t>
            </a:r>
            <a:r>
              <a:rPr lang="ru-RU" sz="2000" b="1" dirty="0" err="1">
                <a:latin typeface="Times New Roman" pitchFamily="18" charset="0"/>
              </a:rPr>
              <a:t>Племзавод</a:t>
            </a:r>
            <a:r>
              <a:rPr lang="ru-RU" sz="2000" b="1" dirty="0">
                <a:latin typeface="Times New Roman" pitchFamily="18" charset="0"/>
              </a:rPr>
              <a:t> Родина» </a:t>
            </a:r>
          </a:p>
          <a:p>
            <a:pPr algn="ctr"/>
            <a:r>
              <a:rPr lang="ru-RU" sz="2000" b="1" dirty="0">
                <a:latin typeface="Times New Roman" pitchFamily="18" charset="0"/>
              </a:rPr>
              <a:t> Шиловским </a:t>
            </a:r>
          </a:p>
          <a:p>
            <a:pPr algn="ctr"/>
            <a:r>
              <a:rPr lang="ru-RU" sz="2000" b="1" dirty="0">
                <a:latin typeface="Times New Roman" pitchFamily="18" charset="0"/>
              </a:rPr>
              <a:t>Геннадием Константиновичем</a:t>
            </a:r>
          </a:p>
        </p:txBody>
      </p:sp>
      <p:sp>
        <p:nvSpPr>
          <p:cNvPr id="15368" name="TextBox 4"/>
          <p:cNvSpPr txBox="1">
            <a:spLocks noChangeArrowheads="1"/>
          </p:cNvSpPr>
          <p:nvPr/>
        </p:nvSpPr>
        <p:spPr bwMode="auto">
          <a:xfrm>
            <a:off x="0" y="4797425"/>
            <a:ext cx="4321175" cy="1231106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«Беседа с профессионалом» </a:t>
            </a:r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Главный </a:t>
            </a:r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зоотехник АО «</a:t>
            </a:r>
            <a:r>
              <a:rPr lang="ru-RU" b="1" cap="all" dirty="0" err="1">
                <a:latin typeface="Times New Roman" pitchFamily="18" charset="0"/>
                <a:cs typeface="Times New Roman" pitchFamily="18" charset="0"/>
              </a:rPr>
              <a:t>Племзавод</a:t>
            </a:r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 родина»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cap="all" dirty="0" err="1">
                <a:latin typeface="Times New Roman" pitchFamily="18" charset="0"/>
                <a:cs typeface="Times New Roman" pitchFamily="18" charset="0"/>
              </a:rPr>
              <a:t>Благова</a:t>
            </a:r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 И.И. </a:t>
            </a:r>
          </a:p>
        </p:txBody>
      </p:sp>
      <p:pic>
        <p:nvPicPr>
          <p:cNvPr id="7" name="Picture 2" descr="C:\Users\Вера\Desktop\nlStGICqPzbI1kE3grHkmW9y20TfND4nw7NQsBVP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167477" cy="27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39812"/>
          </a:xfrm>
          <a:solidFill>
            <a:srgbClr val="66FF99"/>
          </a:solidFill>
          <a:ln/>
          <a:effectLst>
            <a:softEdge rad="127000"/>
          </a:effectLst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мероприятия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7" name="Picture 2" descr="C:\Users\Вера\Desktop\селфи с главой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4418012" cy="3027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8" name="Picture 3" descr="C:\Users\Вера\Desktop\глав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836613"/>
            <a:ext cx="4141788" cy="302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427984" y="3933056"/>
            <a:ext cx="4716016" cy="2924944"/>
          </a:xfrm>
          <a:prstGeom prst="rect">
            <a:avLst/>
          </a:prstGeom>
          <a:solidFill>
            <a:srgbClr val="66FF99"/>
          </a:solidFill>
          <a:effectLst>
            <a:softEdge rad="127000"/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all" dirty="0">
                <a:latin typeface="Times New Roman" pitchFamily="18" charset="0"/>
                <a:ea typeface="+mj-ea"/>
                <a:cs typeface="Times New Roman" pitchFamily="18" charset="0"/>
              </a:rPr>
              <a:t>Экскурсия на новую роботизированную  ферму вместе с Главой Вологодского района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cap="all" dirty="0">
                <a:latin typeface="Times New Roman" pitchFamily="18" charset="0"/>
                <a:ea typeface="+mj-ea"/>
                <a:cs typeface="Times New Roman" pitchFamily="18" charset="0"/>
              </a:rPr>
              <a:t>С.Г. </a:t>
            </a:r>
            <a:r>
              <a:rPr lang="ru-RU" sz="2000" b="1" cap="all" dirty="0" err="1">
                <a:latin typeface="Times New Roman" pitchFamily="18" charset="0"/>
                <a:ea typeface="+mj-ea"/>
                <a:cs typeface="Times New Roman" pitchFamily="18" charset="0"/>
              </a:rPr>
              <a:t>Жестянниковым</a:t>
            </a:r>
            <a:r>
              <a:rPr lang="ru-RU" sz="2000" b="1" cap="all" dirty="0">
                <a:latin typeface="Times New Roman" pitchFamily="18" charset="0"/>
                <a:ea typeface="+mj-ea"/>
                <a:cs typeface="Times New Roman" pitchFamily="18" charset="0"/>
              </a:rPr>
              <a:t> и генеральным директором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cap="all" dirty="0">
                <a:latin typeface="Times New Roman" pitchFamily="18" charset="0"/>
                <a:ea typeface="+mj-ea"/>
                <a:cs typeface="Times New Roman" pitchFamily="18" charset="0"/>
              </a:rPr>
              <a:t>АО «</a:t>
            </a:r>
            <a:r>
              <a:rPr lang="ru-RU" sz="2000" b="1" cap="all" dirty="0" err="1">
                <a:latin typeface="Times New Roman" pitchFamily="18" charset="0"/>
                <a:ea typeface="+mj-ea"/>
                <a:cs typeface="Times New Roman" pitchFamily="18" charset="0"/>
              </a:rPr>
              <a:t>Племзавод</a:t>
            </a:r>
            <a:r>
              <a:rPr lang="ru-RU" sz="2000" b="1" cap="all" dirty="0">
                <a:latin typeface="Times New Roman" pitchFamily="18" charset="0"/>
                <a:ea typeface="+mj-ea"/>
                <a:cs typeface="Times New Roman" pitchFamily="18" charset="0"/>
              </a:rPr>
              <a:t> родина» 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cap="all" dirty="0">
                <a:latin typeface="Times New Roman" pitchFamily="18" charset="0"/>
                <a:ea typeface="+mj-ea"/>
                <a:cs typeface="Times New Roman" pitchFamily="18" charset="0"/>
              </a:rPr>
              <a:t>г.к. Шиловским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8442" name="Picture 5" descr="C:\Users\Вера\Desktop\5PCWgnujpM8iFXv6vYJVEkvA2iWqAI7g18S0u4a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062413"/>
            <a:ext cx="4464050" cy="2970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27584" y="5589240"/>
            <a:ext cx="7488832" cy="1039812"/>
          </a:xfrm>
          <a:prstGeom prst="rect">
            <a:avLst/>
          </a:prstGeom>
          <a:solidFill>
            <a:srgbClr val="66FF99"/>
          </a:solidFill>
          <a:effectLst>
            <a:softEdge rad="127000"/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cap="all" dirty="0">
                <a:latin typeface="Times New Roman" pitchFamily="18" charset="0"/>
                <a:ea typeface="+mj-ea"/>
                <a:cs typeface="Times New Roman" pitchFamily="18" charset="0"/>
              </a:rPr>
              <a:t>Экскурсия в цех минеральной воды </a:t>
            </a:r>
            <a:r>
              <a:rPr lang="ru-RU" sz="2200" b="1" cap="all" dirty="0" err="1">
                <a:latin typeface="Times New Roman" pitchFamily="18" charset="0"/>
                <a:ea typeface="+mj-ea"/>
                <a:cs typeface="Times New Roman" pitchFamily="18" charset="0"/>
              </a:rPr>
              <a:t>ооо</a:t>
            </a:r>
            <a:r>
              <a:rPr lang="ru-RU" sz="2200" b="1" cap="all" dirty="0">
                <a:latin typeface="Times New Roman" pitchFamily="18" charset="0"/>
                <a:ea typeface="+mj-ea"/>
                <a:cs typeface="Times New Roman" pitchFamily="18" charset="0"/>
              </a:rPr>
              <a:t> «Торговый дом родина плюс»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9464" name="Picture 2" descr="C:\Users\Вера\Desktop\цех минер. воды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281863" cy="482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539750" y="260350"/>
            <a:ext cx="8208963" cy="831850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АГРОЛАГЕРЬ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«МАЛАЯ СЕЛЬСКОХОЗЯЙСТВЕННАЯ АКАДЕМИЯ»</a:t>
            </a:r>
          </a:p>
        </p:txBody>
      </p:sp>
      <p:pic>
        <p:nvPicPr>
          <p:cNvPr id="30723" name="Picture 2" descr="IMG_20190603_0954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879488" cy="292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971600" y="4437112"/>
            <a:ext cx="7488832" cy="1015663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ПОСАДКА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ФРУКТОВОГО САДА СОВМЕСТНО С РАБОТНИКАМИ АО «ПЛЕМЗАВОД РОДИНА» </a:t>
            </a:r>
            <a:r>
              <a:rPr lang="ru-RU" sz="2000" b="1" dirty="0" smtClean="0"/>
              <a:t> </a:t>
            </a:r>
            <a:endParaRPr lang="ru-RU" sz="2000" b="1" dirty="0"/>
          </a:p>
          <a:p>
            <a:pPr algn="ctr"/>
            <a:endParaRPr lang="ru-RU" sz="2000" b="1" dirty="0">
              <a:latin typeface="Times New Roman" pitchFamily="18" charset="0"/>
            </a:endParaRPr>
          </a:p>
        </p:txBody>
      </p:sp>
      <p:pic>
        <p:nvPicPr>
          <p:cNvPr id="30728" name="Picture 8" descr="C:\Users\Вера\Desktop\IMG_20190603_1013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897600" cy="29232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539750" y="260350"/>
            <a:ext cx="8208963" cy="831850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АГРОЛАГЕРЬ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«МАЛАЯ СЕЛЬСКОХОЗЯЙСТВЕННАЯ АКАДЕМИЯ»</a:t>
            </a:r>
          </a:p>
        </p:txBody>
      </p:sp>
      <p:sp>
        <p:nvSpPr>
          <p:cNvPr id="31747" name="TextBox 5"/>
          <p:cNvSpPr txBox="1">
            <a:spLocks noChangeArrowheads="1"/>
          </p:cNvSpPr>
          <p:nvPr/>
        </p:nvSpPr>
        <p:spPr bwMode="auto">
          <a:xfrm>
            <a:off x="250825" y="4724400"/>
            <a:ext cx="8569325" cy="1139825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Экскурсия на естественно - географический факультет в Вологодский государственный университет</a:t>
            </a:r>
          </a:p>
          <a:p>
            <a:pPr algn="ctr"/>
            <a:endParaRPr lang="ru-RU" sz="2000" b="1">
              <a:latin typeface="Times New Roman" pitchFamily="18" charset="0"/>
            </a:endParaRPr>
          </a:p>
        </p:txBody>
      </p:sp>
      <p:pic>
        <p:nvPicPr>
          <p:cNvPr id="31748" name="Picture 2" descr="C:\Users\Вера\Desktop\Новая папка\ФИП\экскурсия Вогу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42259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" descr="C:\Users\Вера\Desktop\Новая папка\ФИП\тоже экскурсия вогу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0" y="1196975"/>
            <a:ext cx="42243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5"/>
          <p:cNvSpPr txBox="1">
            <a:spLocks noChangeArrowheads="1"/>
          </p:cNvSpPr>
          <p:nvPr/>
        </p:nvSpPr>
        <p:spPr bwMode="auto">
          <a:xfrm>
            <a:off x="250825" y="0"/>
            <a:ext cx="8569325" cy="1508125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Экскурсия на АО 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опытный молочный завод»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Вологодской государственной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молочнохозяйственной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академии имени Н.В. Верещагина</a:t>
            </a:r>
          </a:p>
          <a:p>
            <a:pPr algn="ctr"/>
            <a:endParaRPr lang="ru-RU" sz="2000" b="1" dirty="0">
              <a:latin typeface="Times New Roman" pitchFamily="18" charset="0"/>
            </a:endParaRPr>
          </a:p>
        </p:txBody>
      </p:sp>
      <p:pic>
        <p:nvPicPr>
          <p:cNvPr id="32771" name="Picture 2" descr="C:\Users\Вера\Desktop\25uomz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43211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 descr="C:\Users\Вера\Desktop\25uomz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5" y="2492375"/>
            <a:ext cx="48291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4356100" y="5719763"/>
            <a:ext cx="4787900" cy="1138237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Профессиональная проба по сыроварению</a:t>
            </a:r>
          </a:p>
          <a:p>
            <a:pPr algn="ctr"/>
            <a:endParaRPr lang="ru-RU" sz="20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Социальные эффекты от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сетевого взаимодействия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404664"/>
            <a:ext cx="9144000" cy="8094524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детей и родителей: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формирование современных профессиональных и общекультурных компетенций;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профориентация ребенка;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подготовка к поступлению в вуз в части формирования навыков, необходимых для обучения в высшей школе.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организаций реального сектора экономики: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подготовка будущих абитуриентов по профессиональным квалификациям потенциально интересным для предприятия;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подбор кандидатов для целевой подготовки профессиональных кадров для нужд предприятия;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и реализация образовательных модулей в рамках опережающей кадровой политики предприятий.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образовательных организаций высшего образования: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выявление, подготовка и мотивация лучших учеников для получения высшего образования;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сближение получаемых знаний, навыков и компетенций с требованиями будущей образовательной программой высшего образования;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обеспечение условий для прохождения студентами старших курсов, аспирантам, молодым специалистам и ученым педагогической практики и отработки профессиональных навыков в работе с детьми.   </a:t>
            </a:r>
          </a:p>
          <a:p>
            <a:pPr>
              <a:buFontTx/>
              <a:buChar char="-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060848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5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  <p:pic>
        <p:nvPicPr>
          <p:cNvPr id="1026" name="Picture 2" descr="C:\Users\Вера\Desktop\Новая папка\ФИП\эмблема на футболк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-60508"/>
            <a:ext cx="2697088" cy="231949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512" y="1196752"/>
            <a:ext cx="8748464" cy="5400600"/>
          </a:xfrm>
          <a:prstGeom prst="rect">
            <a:avLst/>
          </a:prstGeom>
          <a:solidFill>
            <a:srgbClr val="66FF99"/>
          </a:solidFill>
          <a:effectLst>
            <a:softEdge rad="127000"/>
          </a:effectLst>
        </p:spPr>
        <p:txBody>
          <a:bodyPr anchor="ctr"/>
          <a:lstStyle/>
          <a:p>
            <a:pPr>
              <a:defRPr/>
            </a:pPr>
            <a:r>
              <a:rPr lang="ru-RU" sz="1600" dirty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196752"/>
          </a:xfrm>
          <a:solidFill>
            <a:srgbClr val="66FF99"/>
          </a:solidFill>
          <a:ln/>
          <a:effectLst>
            <a:softEdge rad="127000"/>
          </a:effectLst>
        </p:spPr>
        <p:txBody>
          <a:bodyPr rtlCol="0">
            <a:noAutofit/>
          </a:bodyPr>
          <a:lstStyle/>
          <a:p>
            <a:r>
              <a:rPr lang="ru-RU" sz="1800" b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рамках реализации инновационного проекта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заключены  соглашения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79512" y="1385769"/>
            <a:ext cx="8712968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ФГБОУ ВО  «Вологодская государственная молочно-хозяйственная академия имени Н.В.Верещагина»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FontTx/>
              <a:buChar char="-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ФГБОУ ВО  «Вологодский государственный университет»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ФГБУН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«Вологодский научный центр Российской академии наук»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БПОУ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«Вологодский аграрно-экономический колледж»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БПОУ ВО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«Вологодский технический колледж»,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Кубенский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филиал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-АОУ ДО ВО «Региональный центр дополнительного образования детей»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Предприятия -  партеры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агропромышленного комплекса Вологодского муниципального района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69360"/>
          </a:xfrm>
          <a:solidFill>
            <a:srgbClr val="66FF99"/>
          </a:solidFill>
          <a:ln/>
          <a:effectLst>
            <a:softEdge rad="127000"/>
          </a:effectLst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400" b="1" dirty="0" smtClean="0"/>
              <a:t> 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-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Дополнительная общеобразовательная </a:t>
            </a: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общеразвивающая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программа естественнонаучной направленности «Школа </a:t>
            </a: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агробизнес-образования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 имени М.Г. </a:t>
            </a: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Лобытова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- Общеобразовательные </a:t>
            </a: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общеразвивающие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программы дополнительного образования: «Экономика малого предприятия», «Введение в </a:t>
            </a: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агробизнес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br>
              <a:rPr lang="ru-RU" sz="2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«Основы </a:t>
            </a: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агробизнес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образования» </a:t>
            </a:r>
            <a:br>
              <a:rPr lang="ru-RU" sz="2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- Программы курсов внеурочной деятельности </a:t>
            </a:r>
            <a:br>
              <a:rPr lang="ru-RU" sz="2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«Агрофизика», «Агрохимия»</a:t>
            </a:r>
            <a:br>
              <a:rPr lang="ru-RU" sz="2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- Программа элективного курса «В мире экономики»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 </a:t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59024" y="260648"/>
            <a:ext cx="8784976" cy="576064"/>
          </a:xfrm>
          <a:prstGeom prst="rect">
            <a:avLst/>
          </a:prstGeom>
          <a:solidFill>
            <a:srgbClr val="66FF99"/>
          </a:solidFill>
          <a:effectLst>
            <a:softEdge rad="127000"/>
          </a:effectLst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cap="all" dirty="0" smtClean="0">
                <a:latin typeface="Times New Roman" pitchFamily="18" charset="0"/>
                <a:ea typeface="+mj-ea"/>
                <a:cs typeface="Times New Roman" pitchFamily="18" charset="0"/>
              </a:rPr>
              <a:t> программы школы: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36304"/>
          </a:xfrm>
          <a:solidFill>
            <a:srgbClr val="66FF99"/>
          </a:solidFill>
          <a:ln/>
          <a:effectLst>
            <a:softEdge rad="127000"/>
          </a:effectLst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ФГБОУ ВО «Вологодская государственная молочно-хозяйственная академия имени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Н.В. Верещагина»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экскурсия на инженерный факультет 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5" name="Picture 7" descr="C:\Users\Вера\Desktop\Новая папка\ФИП\фото академия\ZGpNpaWHbO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2565400"/>
            <a:ext cx="6438900" cy="429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37520"/>
          </a:xfrm>
          <a:solidFill>
            <a:srgbClr val="66FF99"/>
          </a:solidFill>
          <a:ln/>
          <a:effectLst>
            <a:softEdge rad="127000"/>
          </a:effectLst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экскурсия на факультет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ветеринарной медицины и биотехнологии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ФГБОУ ВО «Вологодская государственная молочно-хозяйственная академия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имени  Н.В. Верещагина»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9" name="Picture 7" descr="C:\Users\Вера\Desktop\IMG_20190325_1234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852738"/>
            <a:ext cx="2478088" cy="3305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10" name="Picture 8" descr="C:\Users\Вера\Desktop\IMG_20190325_1247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2852738"/>
            <a:ext cx="2479675" cy="3305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11" name="Picture 9" descr="C:\Users\Вера\Desktop\IMG_20190325_1248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3213100"/>
            <a:ext cx="2478087" cy="3305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52936"/>
          </a:xfrm>
          <a:solidFill>
            <a:srgbClr val="66FF99"/>
          </a:solidFill>
          <a:ln/>
          <a:effectLst>
            <a:softEdge rad="127000"/>
          </a:effectLst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занятия на кафедре эпизоотологии и микробиологии факультета ветеринарной медицины и биотехнологии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ФГБОУ ВО «Вологодская государственная молочно-хозяйственная академия имени Н.В. Верещагина»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3" name="Picture 2" descr="C:\Users\Вера\Desktop\фото академия\IMG_20190325_135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2484438"/>
            <a:ext cx="3279775" cy="4373562"/>
          </a:xfrm>
        </p:spPr>
      </p:pic>
      <p:sp>
        <p:nvSpPr>
          <p:cNvPr id="22534" name="TextBox 4"/>
          <p:cNvSpPr txBox="1">
            <a:spLocks noChangeArrowheads="1"/>
          </p:cNvSpPr>
          <p:nvPr/>
        </p:nvSpPr>
        <p:spPr bwMode="auto">
          <a:xfrm>
            <a:off x="4067175" y="3068638"/>
            <a:ext cx="4321175" cy="1938337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</a:rPr>
              <a:t>Занятие по ветеринарно – санитарной экспертизе ведет </a:t>
            </a:r>
          </a:p>
          <a:p>
            <a:pPr algn="ctr"/>
            <a:r>
              <a:rPr lang="ru-RU" sz="2000" b="1">
                <a:latin typeface="Times New Roman" pitchFamily="18" charset="0"/>
              </a:rPr>
              <a:t>Шестакова Светлана Викторовна, кандидат ветеринарных наук, доцент, заведующая кафедрой эпизоотологии и микробиологии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4679950" y="260648"/>
            <a:ext cx="4464050" cy="2554288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Занятия на экономическом факультете Вологодской ГМХА 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экономике по теме «Рынок труда и безработица» для десятиклассников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Огарковской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средней школы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ведут занятия старший преподаватель кафедры экономики менеджмента Наталья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Фатеева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3" descr="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3284538"/>
            <a:ext cx="4427537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179388" y="3933825"/>
            <a:ext cx="4464050" cy="1938338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Итоговое занятие кружка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«Юный финансист» для обучающихся 4 класса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экономическом факультете Вологодской ГМХА </a:t>
            </a:r>
          </a:p>
          <a:p>
            <a:pPr algn="ctr"/>
            <a:endParaRPr lang="ru-RU" sz="2000" b="1" dirty="0">
              <a:latin typeface="Times New Roman" pitchFamily="18" charset="0"/>
            </a:endParaRPr>
          </a:p>
        </p:txBody>
      </p:sp>
      <p:pic>
        <p:nvPicPr>
          <p:cNvPr id="23558" name="Picture 6" descr="C:\Users\Вера\Desktop\Новая папка\ФИП\фотографии\занятие в ВГМХ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742025" cy="33372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1520" y="0"/>
            <a:ext cx="8712968" cy="1138773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программа отряда Морозного десанта  «Буревестник» Вологодской ГМХА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</a:endParaRPr>
          </a:p>
        </p:txBody>
      </p:sp>
      <p:pic>
        <p:nvPicPr>
          <p:cNvPr id="75779" name="Picture 3" descr="C:\Users\Вера\Desktop\ВГМХА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4128000" cy="3096000"/>
          </a:xfrm>
          <a:prstGeom prst="rect">
            <a:avLst/>
          </a:prstGeom>
          <a:noFill/>
        </p:spPr>
      </p:pic>
      <p:pic>
        <p:nvPicPr>
          <p:cNvPr id="75780" name="Picture 4" descr="C:\Users\Вера\Desktop\IMG_20191207_1011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126600" cy="41688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1727</TotalTime>
  <Words>637</Words>
  <Application>Microsoft Office PowerPoint</Application>
  <PresentationFormat>Экран (4:3)</PresentationFormat>
  <Paragraphs>105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Тема Office</vt:lpstr>
      <vt:lpstr>   Реализация инновационного проекта дополнительного образования «Школа агробизнес – образования имени М.Г.Лобытова»  Мурзаева Наталия Владимировна  директор  МБОУ ВМР «Огарковская средняя школа  имени М.Г. Лобытова» Вологодская область, Вологодский район п.Огарково 2020        </vt:lpstr>
      <vt:lpstr>  Цель проекта:  В контексте интеграции ресурсов негосударственного аграрного сектора, местного сообщества и сетевого взаимодействия образовательных организаций  создана федеральная инновационная площадка  «Школа агробизнес-образования имени М.Г. Лобытова», которая  направлена на  формирование у подрастающего поколения агрокомпетентности, развитие инновационного мышления и бизнес-подхода  к сельскохозяйственному производству (приказ  Министерства просвещения Российской Федерации от 18 декабря 2018 года № 318  «О федеральных инновационных площадках») </vt:lpstr>
      <vt:lpstr> В рамках реализации инновационного проекта  заключены  соглашения</vt:lpstr>
      <vt:lpstr>     - Дополнительная общеобразовательная общеразвивающая программа естественнонаучной направленности «Школа агробизнес-образования  имени М.Г. Лобытова» - Общеобразовательные общеразвивающие программы дополнительного образования: «Экономика малого предприятия», «Введение в агробизнес»,  «Основы агробизнес образования»  - Программы курсов внеурочной деятельности  «Агрофизика», «Агрохимия»  - Программа элективного курса «В мире экономики»            </vt:lpstr>
      <vt:lpstr>ФГБОУ ВО «Вологодская государственная молочно-хозяйственная академия имени   Н.В. Верещагина»  экскурсия на инженерный факультет    </vt:lpstr>
      <vt:lpstr> экскурсия на факультет  ветеринарной медицины и биотехнологии ФГБОУ ВО «Вологодская государственная молочно-хозяйственная академия  имени  Н.В. Верещагина» </vt:lpstr>
      <vt:lpstr>  занятия на кафедре эпизоотологии и микробиологии факультета ветеринарной медицины и биотехнологии  ФГБОУ ВО «Вологодская государственная молочно-хозяйственная академия имени Н.В. Верещагина»  </vt:lpstr>
      <vt:lpstr>Презентация PowerPoint</vt:lpstr>
      <vt:lpstr>Профориентационная программа отряда Морозного десанта  «Буревестник» Вологодской ГМХА </vt:lpstr>
      <vt:lpstr>Презентация PowerPoint</vt:lpstr>
      <vt:lpstr>Презентация PowerPoint</vt:lpstr>
      <vt:lpstr>Занятия на кафедре химии Вологодского  государственного университета  проводит  Воропай Людмила Михайловна,  кандидат химических наук</vt:lpstr>
      <vt:lpstr>Презентация PowerPoint</vt:lpstr>
      <vt:lpstr>Презентация PowerPoint</vt:lpstr>
      <vt:lpstr>Презентация PowerPoint</vt:lpstr>
      <vt:lpstr>Участие в III Емельяновских чтениях  научно-практическая конференция «Аграрная наука на современном этапе: состояние, проблемы, перспективы»  ФГБУН ВолНЦ РАН</vt:lpstr>
      <vt:lpstr>  Первый биологический турнир школьников Вологодской области проведенный ФГБУН ВолНЦ РАН  </vt:lpstr>
      <vt:lpstr>  Открытие  лаборатории  биоэкономики ФГБУН ВолНЦ РАН  </vt:lpstr>
      <vt:lpstr>  БПОУ ВО   «Вологодский аграрно-экономический колледж»  </vt:lpstr>
      <vt:lpstr>АО «Племзавод Родина»</vt:lpstr>
      <vt:lpstr>мероприятия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Команда развития  сельское поселение Подлесное поселок Огарково Вологодского муниципального района Вологодской области</dc:title>
  <dc:creator>школа Огарковская</dc:creator>
  <cp:lastModifiedBy>Пользователь Windows</cp:lastModifiedBy>
  <cp:revision>196</cp:revision>
  <dcterms:created xsi:type="dcterms:W3CDTF">2019-01-12T08:00:10Z</dcterms:created>
  <dcterms:modified xsi:type="dcterms:W3CDTF">2020-04-07T20:10:20Z</dcterms:modified>
</cp:coreProperties>
</file>