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5" r:id="rId16"/>
    <p:sldId id="276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Средние!$C$16</c:f>
              <c:strCache>
                <c:ptCount val="1"/>
                <c:pt idx="0">
                  <c:v>1.     Как ты считаешь, чего не хватает (вообще нет или же недостаточно) в школьной программе?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Средние!$B$17:$B$46</c:f>
              <c:strCache>
                <c:ptCount val="30"/>
                <c:pt idx="0">
                  <c:v>Статистика</c:v>
                </c:pt>
                <c:pt idx="1">
                  <c:v>Свой вариант</c:v>
                </c:pt>
                <c:pt idx="2">
                  <c:v>Риторика</c:v>
                </c:pt>
                <c:pt idx="3">
                  <c:v>Основы информационной безопасности</c:v>
                </c:pt>
                <c:pt idx="4">
                  <c:v>Астрономия</c:v>
                </c:pt>
                <c:pt idx="5">
                  <c:v>Политология</c:v>
                </c:pt>
                <c:pt idx="6">
                  <c:v>Краеведение</c:v>
                </c:pt>
                <c:pt idx="7">
                  <c:v>Половое воспитание</c:v>
                </c:pt>
                <c:pt idx="8">
                  <c:v>Правила дорожного движения</c:v>
                </c:pt>
                <c:pt idx="9">
                  <c:v>Архитектура</c:v>
                </c:pt>
                <c:pt idx="10">
                  <c:v>Экология</c:v>
                </c:pt>
                <c:pt idx="11">
                  <c:v>Конфликтология</c:v>
                </c:pt>
                <c:pt idx="12">
                  <c:v>Этикет</c:v>
                </c:pt>
                <c:pt idx="13">
                  <c:v>Бытовые навыки</c:v>
                </c:pt>
                <c:pt idx="14">
                  <c:v>Основы медицинской грамотности</c:v>
                </c:pt>
                <c:pt idx="15">
                  <c:v>Шахматы</c:v>
                </c:pt>
                <c:pt idx="16">
                  <c:v>Основы танцев</c:v>
                </c:pt>
                <c:pt idx="17">
                  <c:v>Актёрское искусство</c:v>
                </c:pt>
                <c:pt idx="18">
                  <c:v>Социология</c:v>
                </c:pt>
                <c:pt idx="19">
                  <c:v>Финансовая грамотность</c:v>
                </c:pt>
                <c:pt idx="20">
                  <c:v>Автодело</c:v>
                </c:pt>
                <c:pt idx="21">
                  <c:v>Программирование</c:v>
                </c:pt>
                <c:pt idx="22">
                  <c:v>История кино</c:v>
                </c:pt>
                <c:pt idx="23">
                  <c:v>Дизайн</c:v>
                </c:pt>
                <c:pt idx="24">
                  <c:v>Психология общения</c:v>
                </c:pt>
                <c:pt idx="25">
                  <c:v>Логика</c:v>
                </c:pt>
                <c:pt idx="26">
                  <c:v>Киберспорт</c:v>
                </c:pt>
                <c:pt idx="27">
                  <c:v>Самооборона</c:v>
                </c:pt>
                <c:pt idx="28">
                  <c:v>Психология человека</c:v>
                </c:pt>
                <c:pt idx="29">
                  <c:v>Кулинария</c:v>
                </c:pt>
              </c:strCache>
            </c:strRef>
          </c:cat>
          <c:val>
            <c:numRef>
              <c:f>Средние!$C$17:$C$46</c:f>
              <c:numCache>
                <c:formatCode>General</c:formatCode>
                <c:ptCount val="30"/>
                <c:pt idx="0">
                  <c:v>3.2</c:v>
                </c:pt>
                <c:pt idx="1">
                  <c:v>3.5999999999999988</c:v>
                </c:pt>
                <c:pt idx="2">
                  <c:v>4</c:v>
                </c:pt>
                <c:pt idx="3">
                  <c:v>5.6000000000000005</c:v>
                </c:pt>
                <c:pt idx="4">
                  <c:v>6</c:v>
                </c:pt>
                <c:pt idx="5">
                  <c:v>6.8000000000000007</c:v>
                </c:pt>
                <c:pt idx="6" formatCode="0.00">
                  <c:v>9.2000000000000011</c:v>
                </c:pt>
                <c:pt idx="7">
                  <c:v>10</c:v>
                </c:pt>
                <c:pt idx="8">
                  <c:v>10</c:v>
                </c:pt>
                <c:pt idx="9">
                  <c:v>11.600000000000001</c:v>
                </c:pt>
                <c:pt idx="10">
                  <c:v>11.600000000000001</c:v>
                </c:pt>
                <c:pt idx="11">
                  <c:v>12.4</c:v>
                </c:pt>
                <c:pt idx="12">
                  <c:v>12.4</c:v>
                </c:pt>
                <c:pt idx="13">
                  <c:v>14.400000000000002</c:v>
                </c:pt>
                <c:pt idx="14">
                  <c:v>15.6</c:v>
                </c:pt>
                <c:pt idx="15">
                  <c:v>15.6</c:v>
                </c:pt>
                <c:pt idx="16">
                  <c:v>16.8</c:v>
                </c:pt>
                <c:pt idx="17">
                  <c:v>18.8</c:v>
                </c:pt>
                <c:pt idx="18" formatCode="0.00">
                  <c:v>20.8</c:v>
                </c:pt>
                <c:pt idx="19">
                  <c:v>20.8</c:v>
                </c:pt>
                <c:pt idx="20">
                  <c:v>21.2</c:v>
                </c:pt>
                <c:pt idx="21">
                  <c:v>22.8</c:v>
                </c:pt>
                <c:pt idx="22">
                  <c:v>24</c:v>
                </c:pt>
                <c:pt idx="23">
                  <c:v>25.2</c:v>
                </c:pt>
                <c:pt idx="24">
                  <c:v>25.6</c:v>
                </c:pt>
                <c:pt idx="25">
                  <c:v>27.6</c:v>
                </c:pt>
                <c:pt idx="26">
                  <c:v>28.000000000000004</c:v>
                </c:pt>
                <c:pt idx="27">
                  <c:v>32.4</c:v>
                </c:pt>
                <c:pt idx="28">
                  <c:v>32.4</c:v>
                </c:pt>
                <c:pt idx="29">
                  <c:v>34.800000000000004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-189108528"/>
        <c:axId val="-189107440"/>
      </c:barChart>
      <c:catAx>
        <c:axId val="-18910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89107440"/>
        <c:crosses val="autoZero"/>
        <c:auto val="1"/>
        <c:lblAlgn val="ctr"/>
        <c:lblOffset val="100"/>
        <c:noMultiLvlLbl val="0"/>
      </c:catAx>
      <c:valAx>
        <c:axId val="-1891074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9108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Средние!$C$48</c:f>
              <c:strCache>
                <c:ptCount val="1"/>
                <c:pt idx="0">
                  <c:v>2.    Если бы дополнительное образование (кружки, секции и т.д.) стало бы обязательным, какое направление для себя ты бы выбрал?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Средние!$B$49:$B$55</c:f>
              <c:strCache>
                <c:ptCount val="7"/>
                <c:pt idx="0">
                  <c:v>Свой вариант</c:v>
                </c:pt>
                <c:pt idx="1">
                  <c:v>Туристско-краеведческое</c:v>
                </c:pt>
                <c:pt idx="2">
                  <c:v>Естественно-научное</c:v>
                </c:pt>
                <c:pt idx="3">
                  <c:v>Социально-педагогические</c:v>
                </c:pt>
                <c:pt idx="4">
                  <c:v>Техническое</c:v>
                </c:pt>
                <c:pt idx="5">
                  <c:v>Художественное</c:v>
                </c:pt>
                <c:pt idx="6">
                  <c:v>Физкультурно-спортивное</c:v>
                </c:pt>
              </c:strCache>
            </c:strRef>
          </c:cat>
          <c:val>
            <c:numRef>
              <c:f>Средние!$C$49:$C$55</c:f>
              <c:numCache>
                <c:formatCode>General</c:formatCode>
                <c:ptCount val="7"/>
                <c:pt idx="0">
                  <c:v>3.2</c:v>
                </c:pt>
                <c:pt idx="1">
                  <c:v>18.8</c:v>
                </c:pt>
                <c:pt idx="2">
                  <c:v>19.2</c:v>
                </c:pt>
                <c:pt idx="3">
                  <c:v>22.8</c:v>
                </c:pt>
                <c:pt idx="4">
                  <c:v>28.4</c:v>
                </c:pt>
                <c:pt idx="5">
                  <c:v>36.4</c:v>
                </c:pt>
                <c:pt idx="6">
                  <c:v>46.400000000000006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-189106896"/>
        <c:axId val="-189104720"/>
      </c:barChart>
      <c:catAx>
        <c:axId val="-189106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89104720"/>
        <c:crosses val="autoZero"/>
        <c:auto val="1"/>
        <c:lblAlgn val="ctr"/>
        <c:lblOffset val="100"/>
        <c:noMultiLvlLbl val="0"/>
      </c:catAx>
      <c:valAx>
        <c:axId val="-1891047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8910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80C42-CF41-4DAD-865C-8B400AAD1EE6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90E645E-EC20-4553-AB01-B4D75FAA01B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КАЧЕСТВО ВОСПИТАННОСТИ</a:t>
          </a:r>
          <a:endParaRPr lang="ru-RU" sz="28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CB6077-0FEC-40FC-9B44-89A92554B9DB}" type="parTrans" cxnId="{6977A1DD-C58A-48F1-A7F0-B3A05AA97B5D}">
      <dgm:prSet/>
      <dgm:spPr/>
      <dgm:t>
        <a:bodyPr/>
        <a:lstStyle/>
        <a:p>
          <a:endParaRPr lang="ru-RU" sz="3600"/>
        </a:p>
      </dgm:t>
    </dgm:pt>
    <dgm:pt modelId="{B4CCA95C-8505-48E3-B705-E7D3CAE2CD15}" type="sibTrans" cxnId="{6977A1DD-C58A-48F1-A7F0-B3A05AA97B5D}">
      <dgm:prSet/>
      <dgm:spPr/>
      <dgm:t>
        <a:bodyPr/>
        <a:lstStyle/>
        <a:p>
          <a:endParaRPr lang="ru-RU" sz="3600"/>
        </a:p>
      </dgm:t>
    </dgm:pt>
    <dgm:pt modelId="{7F2930A3-5DF6-438C-A22A-8977B6C2A9C5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семья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517134-2B52-447A-8999-3F79B2F71F18}" type="parTrans" cxnId="{2284C234-A1CD-4FA8-BE3B-F6BEA5330DA5}">
      <dgm:prSet/>
      <dgm:spPr/>
      <dgm:t>
        <a:bodyPr/>
        <a:lstStyle/>
        <a:p>
          <a:endParaRPr lang="ru-RU" sz="3600"/>
        </a:p>
      </dgm:t>
    </dgm:pt>
    <dgm:pt modelId="{F2B658A2-C352-4387-8F66-416F8654DB6F}" type="sibTrans" cxnId="{2284C234-A1CD-4FA8-BE3B-F6BEA5330DA5}">
      <dgm:prSet/>
      <dgm:spPr/>
      <dgm:t>
        <a:bodyPr/>
        <a:lstStyle/>
        <a:p>
          <a:endParaRPr lang="ru-RU" sz="3600"/>
        </a:p>
      </dgm:t>
    </dgm:pt>
    <dgm:pt modelId="{CABD25B2-B060-4870-B41B-3E82ACCF7A84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сми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0537FD-5E10-4789-B932-463058A72ADA}" type="parTrans" cxnId="{4E43EBB4-FF5D-4F36-8A2D-D1DB10E2946D}">
      <dgm:prSet/>
      <dgm:spPr/>
      <dgm:t>
        <a:bodyPr/>
        <a:lstStyle/>
        <a:p>
          <a:endParaRPr lang="ru-RU" sz="3600"/>
        </a:p>
      </dgm:t>
    </dgm:pt>
    <dgm:pt modelId="{DAE97ECC-A91E-441D-B3BE-6F84C6913823}" type="sibTrans" cxnId="{4E43EBB4-FF5D-4F36-8A2D-D1DB10E2946D}">
      <dgm:prSet/>
      <dgm:spPr/>
      <dgm:t>
        <a:bodyPr/>
        <a:lstStyle/>
        <a:p>
          <a:endParaRPr lang="ru-RU" sz="3600"/>
        </a:p>
      </dgm:t>
    </dgm:pt>
    <dgm:pt modelId="{9C04E038-79B0-4EE3-A96A-DBB1FA4422C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ОБЩЕСТВЕННЫЕ ОРГАНИЗАЦИИ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dirty="0" smtClean="0"/>
        </a:p>
      </dgm:t>
    </dgm:pt>
    <dgm:pt modelId="{0C0C7A6B-91BC-448A-9CE0-1C70256DE4F4}" type="parTrans" cxnId="{CD6DFB0F-19AE-47E8-8672-BFF75302A5DC}">
      <dgm:prSet/>
      <dgm:spPr/>
      <dgm:t>
        <a:bodyPr/>
        <a:lstStyle/>
        <a:p>
          <a:endParaRPr lang="ru-RU" sz="3600"/>
        </a:p>
      </dgm:t>
    </dgm:pt>
    <dgm:pt modelId="{94406443-4457-4840-9019-D7CA8D2A2ADF}" type="sibTrans" cxnId="{CD6DFB0F-19AE-47E8-8672-BFF75302A5DC}">
      <dgm:prSet/>
      <dgm:spPr/>
      <dgm:t>
        <a:bodyPr/>
        <a:lstStyle/>
        <a:p>
          <a:endParaRPr lang="ru-RU" sz="3600"/>
        </a:p>
      </dgm:t>
    </dgm:pt>
    <dgm:pt modelId="{265E22CC-6D82-42F3-93B8-DF46638191D0}">
      <dgm:prSet phldrT="[Текст]" custT="1"/>
      <dgm:spPr/>
      <dgm:t>
        <a:bodyPr/>
        <a:lstStyle/>
        <a:p>
          <a:r>
            <a: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……..</a:t>
          </a:r>
          <a:endParaRPr lang="ru-RU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4BCB5-1E5D-426B-9FF9-1773F34D35E9}" type="parTrans" cxnId="{2C148BF7-39FA-4B0F-AFE4-6C0D3D7F6914}">
      <dgm:prSet/>
      <dgm:spPr/>
      <dgm:t>
        <a:bodyPr/>
        <a:lstStyle/>
        <a:p>
          <a:endParaRPr lang="ru-RU" sz="3600"/>
        </a:p>
      </dgm:t>
    </dgm:pt>
    <dgm:pt modelId="{AA4995E6-CBF4-47E2-BD3F-79C810E0D72E}" type="sibTrans" cxnId="{2C148BF7-39FA-4B0F-AFE4-6C0D3D7F6914}">
      <dgm:prSet/>
      <dgm:spPr/>
      <dgm:t>
        <a:bodyPr/>
        <a:lstStyle/>
        <a:p>
          <a:endParaRPr lang="ru-RU" sz="3600"/>
        </a:p>
      </dgm:t>
    </dgm:pt>
    <dgm:pt modelId="{3D9D69EE-1F7E-4809-A713-1CE6E8076CBF}" type="pres">
      <dgm:prSet presAssocID="{53280C42-CF41-4DAD-865C-8B400AAD1EE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59A6A-1B7F-4FF4-84AB-34F331EE5A04}" type="pres">
      <dgm:prSet presAssocID="{53280C42-CF41-4DAD-865C-8B400AAD1EE6}" presName="matrix" presStyleCnt="0"/>
      <dgm:spPr/>
    </dgm:pt>
    <dgm:pt modelId="{1EC7A958-A6AC-4A4A-B7DF-E5851A63D24A}" type="pres">
      <dgm:prSet presAssocID="{53280C42-CF41-4DAD-865C-8B400AAD1EE6}" presName="tile1" presStyleLbl="node1" presStyleIdx="0" presStyleCnt="4"/>
      <dgm:spPr/>
      <dgm:t>
        <a:bodyPr/>
        <a:lstStyle/>
        <a:p>
          <a:endParaRPr lang="ru-RU"/>
        </a:p>
      </dgm:t>
    </dgm:pt>
    <dgm:pt modelId="{ACDBD784-A67F-4847-B176-9148C58B7FB2}" type="pres">
      <dgm:prSet presAssocID="{53280C42-CF41-4DAD-865C-8B400AAD1E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D18CF-2243-48F9-B9B5-77BFD40BD731}" type="pres">
      <dgm:prSet presAssocID="{53280C42-CF41-4DAD-865C-8B400AAD1EE6}" presName="tile2" presStyleLbl="node1" presStyleIdx="1" presStyleCnt="4" custLinFactNeighborX="-2284" custLinFactNeighborY="-577"/>
      <dgm:spPr/>
      <dgm:t>
        <a:bodyPr/>
        <a:lstStyle/>
        <a:p>
          <a:endParaRPr lang="ru-RU"/>
        </a:p>
      </dgm:t>
    </dgm:pt>
    <dgm:pt modelId="{1F824CE1-1185-4B4F-BF86-550022A582F7}" type="pres">
      <dgm:prSet presAssocID="{53280C42-CF41-4DAD-865C-8B400AAD1E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34125-B8F9-411D-826E-25C0734F9A67}" type="pres">
      <dgm:prSet presAssocID="{53280C42-CF41-4DAD-865C-8B400AAD1EE6}" presName="tile3" presStyleLbl="node1" presStyleIdx="2" presStyleCnt="4" custLinFactNeighborX="-11045"/>
      <dgm:spPr/>
      <dgm:t>
        <a:bodyPr/>
        <a:lstStyle/>
        <a:p>
          <a:endParaRPr lang="ru-RU"/>
        </a:p>
      </dgm:t>
    </dgm:pt>
    <dgm:pt modelId="{D003B36B-F6BF-45B9-8B6F-F199475975BF}" type="pres">
      <dgm:prSet presAssocID="{53280C42-CF41-4DAD-865C-8B400AAD1E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06581-48FD-4B67-8EF7-C3168864665F}" type="pres">
      <dgm:prSet presAssocID="{53280C42-CF41-4DAD-865C-8B400AAD1EE6}" presName="tile4" presStyleLbl="node1" presStyleIdx="3" presStyleCnt="4" custLinFactNeighborX="-1523" custLinFactNeighborY="0"/>
      <dgm:spPr/>
      <dgm:t>
        <a:bodyPr/>
        <a:lstStyle/>
        <a:p>
          <a:endParaRPr lang="ru-RU"/>
        </a:p>
      </dgm:t>
    </dgm:pt>
    <dgm:pt modelId="{7CF8A964-5226-47F3-B32A-F60D0E5CD43D}" type="pres">
      <dgm:prSet presAssocID="{53280C42-CF41-4DAD-865C-8B400AAD1E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6B5CD-4D67-4535-AFA1-C9A903FC255F}" type="pres">
      <dgm:prSet presAssocID="{53280C42-CF41-4DAD-865C-8B400AAD1EE6}" presName="centerTile" presStyleLbl="fgShp" presStyleIdx="0" presStyleCnt="1" custScaleX="154253" custScaleY="1114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940E1A7-9BF3-4C1B-B0BB-D74864129888}" type="presOf" srcId="{265E22CC-6D82-42F3-93B8-DF46638191D0}" destId="{7CF8A964-5226-47F3-B32A-F60D0E5CD43D}" srcOrd="1" destOrd="0" presId="urn:microsoft.com/office/officeart/2005/8/layout/matrix1"/>
    <dgm:cxn modelId="{BE0EC814-41A6-4034-9098-D0AE4E99915C}" type="presOf" srcId="{CABD25B2-B060-4870-B41B-3E82ACCF7A84}" destId="{C3CD18CF-2243-48F9-B9B5-77BFD40BD731}" srcOrd="0" destOrd="0" presId="urn:microsoft.com/office/officeart/2005/8/layout/matrix1"/>
    <dgm:cxn modelId="{2284C234-A1CD-4FA8-BE3B-F6BEA5330DA5}" srcId="{290E645E-EC20-4553-AB01-B4D75FAA01BA}" destId="{7F2930A3-5DF6-438C-A22A-8977B6C2A9C5}" srcOrd="0" destOrd="0" parTransId="{97517134-2B52-447A-8999-3F79B2F71F18}" sibTransId="{F2B658A2-C352-4387-8F66-416F8654DB6F}"/>
    <dgm:cxn modelId="{05C17EAD-DA9D-48B8-ADDE-F23BB3B391E2}" type="presOf" srcId="{9C04E038-79B0-4EE3-A96A-DBB1FA4422C3}" destId="{D003B36B-F6BF-45B9-8B6F-F199475975BF}" srcOrd="1" destOrd="0" presId="urn:microsoft.com/office/officeart/2005/8/layout/matrix1"/>
    <dgm:cxn modelId="{6977A1DD-C58A-48F1-A7F0-B3A05AA97B5D}" srcId="{53280C42-CF41-4DAD-865C-8B400AAD1EE6}" destId="{290E645E-EC20-4553-AB01-B4D75FAA01BA}" srcOrd="0" destOrd="0" parTransId="{1ECB6077-0FEC-40FC-9B44-89A92554B9DB}" sibTransId="{B4CCA95C-8505-48E3-B705-E7D3CAE2CD15}"/>
    <dgm:cxn modelId="{37941422-79F7-4F53-BD79-2AA15A27D39C}" type="presOf" srcId="{290E645E-EC20-4553-AB01-B4D75FAA01BA}" destId="{4676B5CD-4D67-4535-AFA1-C9A903FC255F}" srcOrd="0" destOrd="0" presId="urn:microsoft.com/office/officeart/2005/8/layout/matrix1"/>
    <dgm:cxn modelId="{D0E7FFEC-0981-4CAF-BC59-9F9651F7E205}" type="presOf" srcId="{7F2930A3-5DF6-438C-A22A-8977B6C2A9C5}" destId="{1EC7A958-A6AC-4A4A-B7DF-E5851A63D24A}" srcOrd="0" destOrd="0" presId="urn:microsoft.com/office/officeart/2005/8/layout/matrix1"/>
    <dgm:cxn modelId="{FD787C85-2462-4758-A700-7528CFE38B04}" type="presOf" srcId="{53280C42-CF41-4DAD-865C-8B400AAD1EE6}" destId="{3D9D69EE-1F7E-4809-A713-1CE6E8076CBF}" srcOrd="0" destOrd="0" presId="urn:microsoft.com/office/officeart/2005/8/layout/matrix1"/>
    <dgm:cxn modelId="{0F845150-2D3C-48FE-8397-F002EFDF4BE3}" type="presOf" srcId="{9C04E038-79B0-4EE3-A96A-DBB1FA4422C3}" destId="{5C834125-B8F9-411D-826E-25C0734F9A67}" srcOrd="0" destOrd="0" presId="urn:microsoft.com/office/officeart/2005/8/layout/matrix1"/>
    <dgm:cxn modelId="{CD6DFB0F-19AE-47E8-8672-BFF75302A5DC}" srcId="{290E645E-EC20-4553-AB01-B4D75FAA01BA}" destId="{9C04E038-79B0-4EE3-A96A-DBB1FA4422C3}" srcOrd="2" destOrd="0" parTransId="{0C0C7A6B-91BC-448A-9CE0-1C70256DE4F4}" sibTransId="{94406443-4457-4840-9019-D7CA8D2A2ADF}"/>
    <dgm:cxn modelId="{65329F0F-A24D-4069-A18D-D8B88B79DC3A}" type="presOf" srcId="{CABD25B2-B060-4870-B41B-3E82ACCF7A84}" destId="{1F824CE1-1185-4B4F-BF86-550022A582F7}" srcOrd="1" destOrd="0" presId="urn:microsoft.com/office/officeart/2005/8/layout/matrix1"/>
    <dgm:cxn modelId="{CCD86F50-986E-4EFC-8193-255A92CE9A52}" type="presOf" srcId="{7F2930A3-5DF6-438C-A22A-8977B6C2A9C5}" destId="{ACDBD784-A67F-4847-B176-9148C58B7FB2}" srcOrd="1" destOrd="0" presId="urn:microsoft.com/office/officeart/2005/8/layout/matrix1"/>
    <dgm:cxn modelId="{AF110F42-CD74-4AD2-9117-ABE4DC54E08C}" type="presOf" srcId="{265E22CC-6D82-42F3-93B8-DF46638191D0}" destId="{14B06581-48FD-4B67-8EF7-C3168864665F}" srcOrd="0" destOrd="0" presId="urn:microsoft.com/office/officeart/2005/8/layout/matrix1"/>
    <dgm:cxn modelId="{2C148BF7-39FA-4B0F-AFE4-6C0D3D7F6914}" srcId="{290E645E-EC20-4553-AB01-B4D75FAA01BA}" destId="{265E22CC-6D82-42F3-93B8-DF46638191D0}" srcOrd="3" destOrd="0" parTransId="{0C64BCB5-1E5D-426B-9FF9-1773F34D35E9}" sibTransId="{AA4995E6-CBF4-47E2-BD3F-79C810E0D72E}"/>
    <dgm:cxn modelId="{4E43EBB4-FF5D-4F36-8A2D-D1DB10E2946D}" srcId="{290E645E-EC20-4553-AB01-B4D75FAA01BA}" destId="{CABD25B2-B060-4870-B41B-3E82ACCF7A84}" srcOrd="1" destOrd="0" parTransId="{7C0537FD-5E10-4789-B932-463058A72ADA}" sibTransId="{DAE97ECC-A91E-441D-B3BE-6F84C6913823}"/>
    <dgm:cxn modelId="{17E79605-8170-4E4E-9C00-3A0C39EB4C49}" type="presParOf" srcId="{3D9D69EE-1F7E-4809-A713-1CE6E8076CBF}" destId="{70659A6A-1B7F-4FF4-84AB-34F331EE5A04}" srcOrd="0" destOrd="0" presId="urn:microsoft.com/office/officeart/2005/8/layout/matrix1"/>
    <dgm:cxn modelId="{227D1036-6935-4818-8E99-EC22A93372CD}" type="presParOf" srcId="{70659A6A-1B7F-4FF4-84AB-34F331EE5A04}" destId="{1EC7A958-A6AC-4A4A-B7DF-E5851A63D24A}" srcOrd="0" destOrd="0" presId="urn:microsoft.com/office/officeart/2005/8/layout/matrix1"/>
    <dgm:cxn modelId="{1614B507-7D40-484B-8D8F-D789C70391FA}" type="presParOf" srcId="{70659A6A-1B7F-4FF4-84AB-34F331EE5A04}" destId="{ACDBD784-A67F-4847-B176-9148C58B7FB2}" srcOrd="1" destOrd="0" presId="urn:microsoft.com/office/officeart/2005/8/layout/matrix1"/>
    <dgm:cxn modelId="{37320BBD-D20D-44E5-B10D-7D348CB5BF02}" type="presParOf" srcId="{70659A6A-1B7F-4FF4-84AB-34F331EE5A04}" destId="{C3CD18CF-2243-48F9-B9B5-77BFD40BD731}" srcOrd="2" destOrd="0" presId="urn:microsoft.com/office/officeart/2005/8/layout/matrix1"/>
    <dgm:cxn modelId="{38238D2E-C528-4C86-9CC3-B512484EAE00}" type="presParOf" srcId="{70659A6A-1B7F-4FF4-84AB-34F331EE5A04}" destId="{1F824CE1-1185-4B4F-BF86-550022A582F7}" srcOrd="3" destOrd="0" presId="urn:microsoft.com/office/officeart/2005/8/layout/matrix1"/>
    <dgm:cxn modelId="{E1A3B2CF-BC8A-4909-8B5B-624A9E31FD34}" type="presParOf" srcId="{70659A6A-1B7F-4FF4-84AB-34F331EE5A04}" destId="{5C834125-B8F9-411D-826E-25C0734F9A67}" srcOrd="4" destOrd="0" presId="urn:microsoft.com/office/officeart/2005/8/layout/matrix1"/>
    <dgm:cxn modelId="{406FC93E-F1A5-4241-BA75-5D2DC24E43C4}" type="presParOf" srcId="{70659A6A-1B7F-4FF4-84AB-34F331EE5A04}" destId="{D003B36B-F6BF-45B9-8B6F-F199475975BF}" srcOrd="5" destOrd="0" presId="urn:microsoft.com/office/officeart/2005/8/layout/matrix1"/>
    <dgm:cxn modelId="{E2DA168B-5063-4C6D-98AC-1680D10FD147}" type="presParOf" srcId="{70659A6A-1B7F-4FF4-84AB-34F331EE5A04}" destId="{14B06581-48FD-4B67-8EF7-C3168864665F}" srcOrd="6" destOrd="0" presId="urn:microsoft.com/office/officeart/2005/8/layout/matrix1"/>
    <dgm:cxn modelId="{F6CA3EA1-FABE-46B7-A6B2-A251B6E4827E}" type="presParOf" srcId="{70659A6A-1B7F-4FF4-84AB-34F331EE5A04}" destId="{7CF8A964-5226-47F3-B32A-F60D0E5CD43D}" srcOrd="7" destOrd="0" presId="urn:microsoft.com/office/officeart/2005/8/layout/matrix1"/>
    <dgm:cxn modelId="{21167DAD-3B19-4663-95A4-FD6B2239D805}" type="presParOf" srcId="{3D9D69EE-1F7E-4809-A713-1CE6E8076CBF}" destId="{4676B5CD-4D67-4535-AFA1-C9A903FC25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B2519-9AFA-4BE7-90F3-3CF9F304338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05E67-2A1A-41AC-B0BD-B0C9E0638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5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6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2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3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9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5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9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9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8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4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2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E84E-2B18-4F0F-8CE4-A9974F0516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A97D-A542-4340-9D49-D927D8D520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2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0" y="1115999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25549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86251" y="116633"/>
            <a:ext cx="6433639" cy="34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0" y="404664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СЕЛЬСКИХ ОБРАЗОВАТЕЛЬНЫХ ОРГАНИЗАЦИЙ </a:t>
            </a:r>
            <a:br>
              <a:rPr lang="ru-RU" sz="1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НАЦИОНАЛЬНОГО </a:t>
            </a:r>
            <a:br>
              <a:rPr lang="ru-RU" sz="1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«ОБРАЗОВАНИЕ»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3752" y="6165305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27 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марта 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51380" y="1400924"/>
            <a:ext cx="9471545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личностного роста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сельского школьника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пространстве социально-ориентированных проектов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0215" algn="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Пополитова Ольга Витальевна,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450215" algn="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Центра образовательного менеджмента </a:t>
            </a:r>
          </a:p>
          <a:p>
            <a:pPr marL="457200" indent="450215" algn="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ГАУ ДПО ЯО «Институт развития образования»,</a:t>
            </a:r>
          </a:p>
          <a:p>
            <a:pPr marL="457200" indent="450215" algn="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канд.пед.наук (Ярославская область)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051" y="1729210"/>
            <a:ext cx="4475743" cy="31526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ЗАПРОСЫ СЕЛЬСКИХ ШКОЛЬНИКОВ,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ИХ ПОЗНАВАТЕЛЬНЫЕ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ИНТЕРЕСЫ,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ДОСУГОВАЯ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1066308"/>
              </p:ext>
            </p:extLst>
          </p:nvPr>
        </p:nvGraphicFramePr>
        <p:xfrm>
          <a:off x="3794078" y="650258"/>
          <a:ext cx="8011449" cy="531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54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72785270"/>
              </p:ext>
            </p:extLst>
          </p:nvPr>
        </p:nvGraphicFramePr>
        <p:xfrm>
          <a:off x="682389" y="614149"/>
          <a:ext cx="6469038" cy="412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6287" y="4872251"/>
            <a:ext cx="10467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9775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Реализуемый проект создает условия для удовлетворения этих запросов, расширяет ресурсы сельской школы, объединяет в деятельности детей и родителей, учащихся разных школ, безусловно, встает вопрос об измерении личностного </a:t>
            </a:r>
            <a:r>
              <a:rPr lang="ru-RU" sz="2000" b="1" dirty="0" smtClean="0">
                <a:solidFill>
                  <a:srgbClr val="49775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роста, </a:t>
            </a:r>
            <a:r>
              <a:rPr lang="ru-RU" sz="2000" b="1" dirty="0">
                <a:solidFill>
                  <a:srgbClr val="49775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его динамике. </a:t>
            </a:r>
            <a:endParaRPr lang="ru-RU" sz="2000" b="1" dirty="0">
              <a:solidFill>
                <a:srgbClr val="4977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1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76" y="574882"/>
            <a:ext cx="9372600" cy="56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657226"/>
            <a:ext cx="101727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2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97" y="557214"/>
            <a:ext cx="9426329" cy="60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6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508345"/>
            <a:ext cx="9894277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299" y="971550"/>
            <a:ext cx="9972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497758"/>
                </a:solidFill>
              </a:rPr>
              <a:t>Итак, ценностные ориентации – сложный социальный и психолого-педагогический феномен, характеризующий направленность и содержание активности личности, определяющий общий подход человека к миру, к себе, придающий смысл и направление образованию, самосовершенствованию, поведению, </a:t>
            </a:r>
            <a:r>
              <a:rPr lang="ru-RU" sz="2400" b="1" dirty="0" smtClean="0">
                <a:solidFill>
                  <a:srgbClr val="497758"/>
                </a:solidFill>
              </a:rPr>
              <a:t>поступкам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497758"/>
                </a:solidFill>
              </a:rPr>
              <a:t>С</a:t>
            </a:r>
            <a:r>
              <a:rPr lang="ru-RU" sz="2400" b="1" dirty="0" smtClean="0">
                <a:solidFill>
                  <a:srgbClr val="497758"/>
                </a:solidFill>
              </a:rPr>
              <a:t>овместная </a:t>
            </a:r>
            <a:r>
              <a:rPr lang="ru-RU" sz="2400" b="1" dirty="0">
                <a:solidFill>
                  <a:srgbClr val="497758"/>
                </a:solidFill>
              </a:rPr>
              <a:t>деятельность с НКО, через формирование пространства социально-ориентированных проектов – успешный путь в решении данных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9412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257" y="2300289"/>
            <a:ext cx="481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89701" y="4350816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Пополитова Ольга Витальевна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д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Центра образовательного менеджмента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ГАУ ДПО ЯО «Институт развития образования»,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канд.пед.наук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03761" y="931924"/>
            <a:ext cx="7465327" cy="4745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30" y="482895"/>
            <a:ext cx="38896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400" b="1" dirty="0">
                <a:solidFill>
                  <a:srgbClr val="C00000"/>
                </a:solidFill>
              </a:rPr>
              <a:t>ФЗ – 273 «Об образовании в Российской Федерации:</a:t>
            </a:r>
          </a:p>
          <a:p>
            <a:r>
              <a:rPr lang="ru-RU" sz="2000" dirty="0" smtClean="0"/>
              <a:t>«…</a:t>
            </a:r>
            <a:r>
              <a:rPr lang="ru-RU" sz="2000" b="1" dirty="0" smtClean="0"/>
              <a:t>ОБРАЗОВАНИЕ</a:t>
            </a:r>
            <a:r>
              <a:rPr lang="ru-RU" sz="2000" dirty="0" smtClean="0"/>
              <a:t> </a:t>
            </a:r>
            <a:r>
              <a:rPr lang="ru-RU" sz="2000" dirty="0"/>
              <a:t>- единый целенаправленный процесс воспитания </a:t>
            </a:r>
            <a:r>
              <a:rPr lang="ru-RU" sz="2000" dirty="0" smtClean="0"/>
              <a:t>и обучения…</a:t>
            </a:r>
          </a:p>
          <a:p>
            <a:r>
              <a:rPr lang="ru-RU" sz="2000" b="1" dirty="0" smtClean="0"/>
              <a:t>ВОСПИТАНИЕ </a:t>
            </a:r>
            <a:r>
              <a:rPr lang="ru-RU" sz="2000" b="1" dirty="0"/>
              <a:t>- </a:t>
            </a:r>
            <a:r>
              <a:rPr lang="ru-RU" sz="2000" dirty="0"/>
              <a:t>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правил, и норм поведения в интересах человека, семьи, общества и </a:t>
            </a:r>
            <a:r>
              <a:rPr lang="ru-RU" sz="2000" dirty="0" smtClean="0"/>
              <a:t>государства…»</a:t>
            </a:r>
            <a:endParaRPr lang="ru-RU" sz="20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16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35555" r="11288"/>
          <a:stretch/>
        </p:blipFill>
        <p:spPr bwMode="auto">
          <a:xfrm>
            <a:off x="5745707" y="1845816"/>
            <a:ext cx="5691117" cy="4773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9737" y="289802"/>
            <a:ext cx="7506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устанавливает требования к результатам освоения обучающимися основной образовательной программы.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результатов: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528" t="12756" b="15505"/>
          <a:stretch/>
        </p:blipFill>
        <p:spPr>
          <a:xfrm>
            <a:off x="757450" y="368488"/>
            <a:ext cx="2894972" cy="1282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796" y="1845816"/>
            <a:ext cx="49950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ЛИЧНОСТНЫМ, включающим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правосознание, экологическую культуру, способность ставить цели и строить жизненные планы, способность к осознанию российской гражданской идентичности в поликультурном социуме;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85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128" y="573206"/>
            <a:ext cx="988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- НЕ ЕДИНСТВЕННЫЙ, А ИНОГДА И НЕ САМЫЙ ВЛИЯТЕЛЬНЫЙ (В ПЛАНЕ ВОСПИТАНИЯ ДЕТЕЙ) СОЦИАЛЬНЫЙ ИНСТИТУТ.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2969925"/>
              </p:ext>
            </p:extLst>
          </p:nvPr>
        </p:nvGraphicFramePr>
        <p:xfrm>
          <a:off x="1351128" y="1645376"/>
          <a:ext cx="7166591" cy="473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30603" y="2988355"/>
            <a:ext cx="1665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C00000"/>
                </a:solidFill>
              </a:rPr>
              <a:t>?</a:t>
            </a:r>
            <a:endParaRPr lang="ru-RU" sz="120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cstor.nn2.ru/forum/data/forum/files/2014-11/106514413-cheap-seo-firms-tips-while-selecting-your-seo-fir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731" y="2626056"/>
            <a:ext cx="2772770" cy="27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591869" y="3725838"/>
            <a:ext cx="2838734" cy="69376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497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4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865" y="3309997"/>
            <a:ext cx="2744099" cy="2111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09" y="288286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ТАКОЕ - ЛИЧНОСТНЫЙ РОСТ?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628" y="3139859"/>
            <a:ext cx="4934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97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– это человек, свободно и ответственно определяющий свое отношение к миру, к людям, к самому себе</a:t>
            </a:r>
            <a:r>
              <a:rPr lang="ru-RU" b="1" dirty="0">
                <a:solidFill>
                  <a:srgbClr val="497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37" y="1274224"/>
            <a:ext cx="5762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497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solidFill>
                  <a:srgbClr val="497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азвитие </a:t>
            </a:r>
            <a:r>
              <a:rPr lang="ru-RU" sz="3600" b="1" dirty="0">
                <a:solidFill>
                  <a:srgbClr val="497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гуманистических, ценностных отношений личности к миру, к людям, </a:t>
            </a:r>
            <a:endParaRPr lang="ru-RU" sz="3600" b="1" dirty="0" smtClean="0">
              <a:solidFill>
                <a:srgbClr val="4977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497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600" b="1" dirty="0">
                <a:solidFill>
                  <a:srgbClr val="497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самому себе. </a:t>
            </a:r>
          </a:p>
        </p:txBody>
      </p:sp>
    </p:spTree>
    <p:extLst>
      <p:ext uri="{BB962C8B-B14F-4D97-AF65-F5344CB8AC3E}">
        <p14:creationId xmlns:p14="http://schemas.microsoft.com/office/powerpoint/2010/main" val="65898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9309" y="1817362"/>
            <a:ext cx="9393382" cy="166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4977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ЧЕЛОВЕК, СЕМЬЯ, ОТЕЧЕСТВО, ЗЕМЛЯ, МИР, ЗНАНИЯ, ТРУД, КУЛЬТУРА</a:t>
            </a:r>
            <a:endParaRPr lang="ru-RU" sz="3600" b="1" dirty="0">
              <a:solidFill>
                <a:srgbClr val="4977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17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0902"/>
            <a:ext cx="9601196" cy="4508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ДЕЯТЕЛЬНОСТЬ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707" y="713815"/>
            <a:ext cx="10269937" cy="1196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популяризации грантового движения в среде сельской педагогической общественности одним из направлений деятельности ЯРОО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2017 года стало участие      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конкурсах на получение грантов.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ChangeAspect="1"/>
          </p:cNvGraphicFramePr>
          <p:nvPr>
            <p:extLst/>
          </p:nvPr>
        </p:nvGraphicFramePr>
        <p:xfrm>
          <a:off x="116104" y="10396"/>
          <a:ext cx="1552584" cy="155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3412080" imgH="3412080" progId="">
                  <p:embed/>
                </p:oleObj>
              </mc:Choice>
              <mc:Fallback>
                <p:oleObj r:id="rId3" imgW="3412080" imgH="341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4" y="10396"/>
                        <a:ext cx="1552584" cy="15525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082" y="2420353"/>
            <a:ext cx="6840304" cy="985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Проект № 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свой ДОМ построим сами!»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(11.11.2017-10.06.2018) (732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благополучателя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482.000 рублей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(Мокеевская СОШ Ярославский МР)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081" y="3581845"/>
            <a:ext cx="6840305" cy="1154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Проект № 2.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«Гранд-Фестиваль «Премьера»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(17.11.2018-31.10.2019) </a:t>
            </a:r>
            <a:r>
              <a:rPr lang="ru-RU" b="1" dirty="0" smtClean="0">
                <a:solidFill>
                  <a:srgbClr val="FF0000"/>
                </a:solidFill>
              </a:rPr>
              <a:t>1 575 518  рублей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более 800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благополучателей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(Вощажниковская СОШ Борисоглебский МР)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081" y="4971545"/>
            <a:ext cx="6840305" cy="118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сельской местности – пространство открытий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июня 2019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>
                <a:solidFill>
                  <a:srgbClr val="FF0000"/>
                </a:solidFill>
              </a:rPr>
              <a:t>481 </a:t>
            </a:r>
            <a:r>
              <a:rPr lang="ru-RU" b="1" dirty="0" smtClean="0">
                <a:solidFill>
                  <a:srgbClr val="FF0000"/>
                </a:solidFill>
              </a:rPr>
              <a:t>576,00 рублей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Великосельская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Гаврилов-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5452" y="2254165"/>
            <a:ext cx="4046558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способствуют: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социума для учащихся малочисленных сельских школ, педагогических коллективов,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межкультурных связей,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приобщения педагогов и обучающихся к достижениям современной науки, передовым практикам образования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085" y="1875307"/>
            <a:ext cx="105391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ПОДДЕРЖКУ ФОНДА ПРЕЗИДЕНТСКИХ ГРАНТОВ ПОЛУЧИЛИ 3 ПРОЕКТА!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97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2673" y="387127"/>
            <a:ext cx="10792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свой ДОМ построим сами!»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(ЧЕЛОВЕК, СЕМЬЯ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развитие гармоничных отношений внутри семьи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Дитя – Отец – Мать)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6216" y="2648908"/>
            <a:ext cx="705589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Гранд-фестиваль «ПРЕМЬЕРА»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ОТЕЧЕСТВО, ЗНАНИЯ, КУЛЬТУРА, МИР)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средствами театрального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искусства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русской культуры на основе знания русской классики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Безграничность языка театра –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носил международный характер 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нашими ребятами к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подключились школьники из Риги и Бреста.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795" y="133400"/>
            <a:ext cx="2609336" cy="2261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2950375"/>
            <a:ext cx="2456288" cy="32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6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1109" y="617538"/>
            <a:ext cx="6440192" cy="604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«Школы сельской местности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пространство открытий!»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интереса к ЗНАНИЮ, учебному ТРУДУ у каждого ребенка. В ходе проекта создаются ситуации для того, чтобы каждый совершил свое «Я – открытие», что-то попробовал для себя впервые, не побоялся сделать свой первый шаг к освоению и демонстрации знаний (конкурсы). Важным является тот момент, что ЧЕЛОВЕК с его интересами, образовательными потребностями, особенностями является центральной фигурой, но особое внимание организации взаимодействия между детьми, взрослыми, образовательными организациями.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t="6567" r="3868" b="2487"/>
          <a:stretch/>
        </p:blipFill>
        <p:spPr>
          <a:xfrm>
            <a:off x="8106772" y="88389"/>
            <a:ext cx="3321832" cy="67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459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676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ТАКОЕ - ЛИЧНОСТНЫЙ РОСТ?</vt:lpstr>
      <vt:lpstr>ЦЕННОСТИ</vt:lpstr>
      <vt:lpstr>ГРАНТОВАЯ ДЕЯТЕЛЬНОСТЬ</vt:lpstr>
      <vt:lpstr>Презентация PowerPoint</vt:lpstr>
      <vt:lpstr>Презентация PowerPoint</vt:lpstr>
      <vt:lpstr>ОБРАЗОВАТЕЛЬНЫЕ  ЗАПРОСЫ СЕЛЬСКИХ ШКОЛЬНИКОВ,  ИХ ПОЗНАВАТЕЛЬНЫЕ  ИНТЕРЕСЫ,  ДОСУГОВАЯ 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16</cp:revision>
  <dcterms:created xsi:type="dcterms:W3CDTF">2020-03-26T21:03:58Z</dcterms:created>
  <dcterms:modified xsi:type="dcterms:W3CDTF">2020-04-01T11:45:39Z</dcterms:modified>
</cp:coreProperties>
</file>