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7" r:id="rId3"/>
    <p:sldId id="27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outlineViewPr>
    <p:cViewPr>
      <p:scale>
        <a:sx n="33" d="100"/>
        <a:sy n="33" d="100"/>
      </p:scale>
      <p:origin x="0" y="-73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1890" y="-9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E33AD-8B4F-4BAB-AC27-43A68D89DC3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40F56-2AAA-4D2F-AC58-CB6479723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372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b="1" dirty="0" smtClean="0"/>
              <a:t>Добрый день, уважаемые участники конференции «Развитие сельских образовательных организаций в условиях реализации Национального проекта «Образование»».</a:t>
            </a:r>
          </a:p>
          <a:p>
            <a:r>
              <a:rPr lang="ru-RU" sz="1600" b="1" dirty="0" smtClean="0"/>
              <a:t>Научный привет из Вятки, Кирова!</a:t>
            </a:r>
          </a:p>
          <a:p>
            <a:r>
              <a:rPr lang="ru-RU" sz="1600" b="1" dirty="0" smtClean="0"/>
              <a:t>Наше выступление посвящено представлению проектного базиса научно-практического исследования (название на слайде), организованного Межрегиональной НИЛ «Педагогика сельской школы».</a:t>
            </a:r>
          </a:p>
          <a:p>
            <a:r>
              <a:rPr lang="ru-RU" sz="1600" b="1" dirty="0" smtClean="0"/>
              <a:t>Сегодня мы представляем проектные характеристики данного исследования.</a:t>
            </a:r>
          </a:p>
          <a:p>
            <a:r>
              <a:rPr lang="ru-RU" sz="1600" b="1" dirty="0" smtClean="0"/>
              <a:t> </a:t>
            </a:r>
            <a:endParaRPr lang="ru-RU" sz="1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275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600" b="1" dirty="0" smtClean="0"/>
              <a:t>	Такие требования выдержали лишь половина регионов из участвующих в исследовании. Поэтому при интерпретации результатов более объективными будут считаться тенденции, выявленные как раз по итогам исследования именно там, где количество участников близко к обозначенной квоте.  </a:t>
            </a:r>
          </a:p>
          <a:p>
            <a:pPr algn="just"/>
            <a:endParaRPr lang="ru-RU" sz="1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46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	</a:t>
            </a:r>
            <a:r>
              <a:rPr lang="ru-RU" sz="1800" b="1" dirty="0" smtClean="0"/>
              <a:t>Результаты  - массив эмпирических данных является интеллектуальной собственностью лаборатории, все региональные организаторы имеют доступ к полученным результатам и могут их применять в своих научных интересах. При этом планируется подготовка совместных публикаций – статей, коллективной монографии</a:t>
            </a:r>
          </a:p>
          <a:p>
            <a:pPr algn="just"/>
            <a:endParaRPr lang="ru-RU" sz="1800" b="1" dirty="0"/>
          </a:p>
          <a:p>
            <a:pPr algn="just"/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94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094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7952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503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b="1" dirty="0" smtClean="0"/>
              <a:t>Сейчас идет третий этап – самый ответственный и важный в плане получения и генерирования нового знания</a:t>
            </a:r>
            <a:r>
              <a:rPr lang="ru-RU" dirty="0" smtClean="0"/>
              <a:t>.</a:t>
            </a:r>
          </a:p>
          <a:p>
            <a:r>
              <a:rPr lang="ru-RU" dirty="0"/>
              <a:t>	</a:t>
            </a:r>
            <a:r>
              <a:rPr lang="ru-RU" sz="1800" b="1" dirty="0" smtClean="0"/>
              <a:t>Этап сложный и продолжительный. Массив эмпирических данных получен внушительный, и обработка с анализом данных, скорее всего, не будет ограничена только 2020 годом.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6588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ru-RU" sz="1800" b="1" dirty="0" smtClean="0"/>
              <a:t>Сегодня в рамках конференции как раз и презентуется впервые данный проект.</a:t>
            </a:r>
          </a:p>
          <a:p>
            <a:r>
              <a:rPr lang="ru-RU" sz="1800" b="1" dirty="0"/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4515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800" b="1" dirty="0" smtClean="0"/>
              <a:t>	На данном слайде представлены некоторые из рисков проекта.</a:t>
            </a:r>
          </a:p>
          <a:p>
            <a:pPr algn="just"/>
            <a:r>
              <a:rPr lang="ru-RU" sz="1800" b="1" dirty="0"/>
              <a:t>	</a:t>
            </a:r>
            <a:r>
              <a:rPr lang="ru-RU" sz="1800" b="1" dirty="0" smtClean="0"/>
              <a:t>Однако  проект реализуется, и мы считаем, что весьма успешно.</a:t>
            </a:r>
          </a:p>
          <a:p>
            <a:pPr algn="just"/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2093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b="1" dirty="0" smtClean="0"/>
              <a:t>	</a:t>
            </a:r>
            <a:r>
              <a:rPr lang="ru-RU" sz="1800" b="1" dirty="0" smtClean="0"/>
              <a:t>В целом в эмпирическом исследовании приняло участие более 3-х тысяч человек, среди которых более 40% составляют школьники, затем – родители (более 30%), затем- учителя и администраторы школ.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8217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922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b="1" dirty="0" smtClean="0"/>
              <a:t>В рамках исследования психологическая комфортность понимается с трех позиций, представленных на слайде, Содержание феномена позволяет сказать, что данный аспект образования касается в целом всех сторон  жизни ребенка в школе, и потому является очень важным параметром педагогического процесса. </a:t>
            </a:r>
            <a:endParaRPr lang="ru-RU" sz="1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2735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b="1" dirty="0" smtClean="0"/>
              <a:t>	Числовые данные по участникам.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1728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	</a:t>
            </a:r>
            <a:r>
              <a:rPr lang="ru-RU" sz="2400" b="1" dirty="0" smtClean="0"/>
              <a:t>Резервные анкеты.</a:t>
            </a:r>
          </a:p>
          <a:p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6132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6241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just"/>
            <a:r>
              <a:rPr lang="ru-RU" sz="1800" b="1" dirty="0" smtClean="0"/>
              <a:t>Такова основная последовательность обработки данных, полученных в рамках исследования.</a:t>
            </a:r>
          </a:p>
          <a:p>
            <a:pPr lvl="1" algn="just"/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4558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414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400" b="1" dirty="0" smtClean="0"/>
              <a:t>	В связи с таким пониманием феномена определены следующие направления исследования психологической комфортности: СРЕДА, ЛИЧНОСТЬ, КОММУНИКАЦИЯ (Педагогическое общение) .</a:t>
            </a:r>
          </a:p>
          <a:p>
            <a:pPr algn="just"/>
            <a:r>
              <a:rPr lang="ru-RU" sz="1400" b="1" dirty="0"/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449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400" b="1" dirty="0" smtClean="0"/>
              <a:t>	Целью же проекта является диагностика, фиксирование результатов диагностики и описание состояния образовательной среды сельской школы с дальнейшей разработкой концепции и психолого-педагогических  механизмов улучшения параметров исследуемого феномена.</a:t>
            </a:r>
          </a:p>
          <a:p>
            <a:pPr algn="just"/>
            <a:r>
              <a:rPr lang="ru-RU" sz="1400" b="1" dirty="0"/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448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	</a:t>
            </a:r>
            <a:r>
              <a:rPr lang="ru-RU" sz="1800" b="1" dirty="0" smtClean="0"/>
              <a:t>5 крупных результатов планируется получить по завершению проекта, первые три из которых представлены на текущем слайде, и ещё два – на следующем.</a:t>
            </a:r>
          </a:p>
          <a:p>
            <a:pPr algn="just"/>
            <a:r>
              <a:rPr lang="ru-RU" sz="1800" b="1" dirty="0"/>
              <a:t>	</a:t>
            </a:r>
            <a:r>
              <a:rPr lang="ru-RU" sz="1800" b="1" dirty="0" smtClean="0"/>
              <a:t>Последовательность результатов задает логику выполнения проекта.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986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	</a:t>
            </a:r>
            <a:r>
              <a:rPr lang="ru-RU" sz="1800" b="1" dirty="0" smtClean="0"/>
              <a:t>На данный момент выполнены первые три задачи, которые отражены в первых трех последовательно заданных результатах.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887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ru-RU" sz="1800" b="1" dirty="0" smtClean="0"/>
              <a:t>Главные идеи, которые были заложены в способы реализации проекта и достижения цели – это идея сравнения и использования он-</a:t>
            </a:r>
            <a:r>
              <a:rPr lang="ru-RU" sz="1800" b="1" dirty="0" err="1" smtClean="0"/>
              <a:t>лайн</a:t>
            </a:r>
            <a:r>
              <a:rPr lang="ru-RU" sz="1800" b="1" dirty="0" smtClean="0"/>
              <a:t> сервиса </a:t>
            </a:r>
            <a:r>
              <a:rPr lang="en-US" sz="1800" b="1" dirty="0" smtClean="0"/>
              <a:t>Google</a:t>
            </a:r>
            <a:r>
              <a:rPr lang="ru-RU" sz="1800" b="1" dirty="0" smtClean="0"/>
              <a:t> для сбора эмпирического массива данных.</a:t>
            </a:r>
            <a:endParaRPr lang="en-US" sz="1800" b="1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624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	</a:t>
            </a:r>
            <a:r>
              <a:rPr lang="ru-RU" sz="1800" b="1" dirty="0" smtClean="0"/>
              <a:t>Эмпирический измерительный инструментарий исследования представлен четырьмя анкетами, ориентированными на сбор информации от основных участников образовательного процесса – учеников, педагогов и родителей. Среди педагогов отдельно выделен блок вопросов для педагогов-администраторов, управленцев.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615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	</a:t>
            </a:r>
            <a:r>
              <a:rPr lang="ru-RU" sz="1800" b="1" dirty="0" smtClean="0"/>
              <a:t>Также для более четкого понимания подбора участников опроса мы разработали расчетные модели выборочной совокупности респондентов в каждом регионе для обеспечения репрезентативности выборок и их рандомизации.</a:t>
            </a:r>
          </a:p>
          <a:p>
            <a:pPr algn="just"/>
            <a:r>
              <a:rPr lang="ru-RU" sz="1800" b="1" dirty="0"/>
              <a:t>	</a:t>
            </a:r>
            <a:r>
              <a:rPr lang="ru-RU" sz="1800" b="1" dirty="0" smtClean="0"/>
              <a:t>По результатам сбора данных  оказалось, что не во всех регионах удалось соблюсти все предложенные требования, что значительно осложнит выполнение как первичного качественного, так и вторичного анализа результатов с использованием методов математической статистики.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40F56-2AAA-4D2F-AC58-CB647972368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370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2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7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47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27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09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70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54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88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74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72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0B152-4F84-412C-8F6B-2E0E665D3291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BCBAB-01DE-42B9-99D3-C7D738621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22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818" y="2447492"/>
            <a:ext cx="11790218" cy="23876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Межрегиональный  исследовательский проект </a:t>
            </a:r>
            <a:r>
              <a:rPr lang="ru-RU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«Психологическая комфортность образования </a:t>
            </a:r>
            <a:br>
              <a:rPr lang="ru-RU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современной сельской школе»</a:t>
            </a:r>
            <a:endParaRPr lang="ru-RU" sz="5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31381" y="5984874"/>
            <a:ext cx="3214253" cy="665018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 smtClean="0"/>
              <a:t>2019-2020 гг.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78008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Измерительный инструментарий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690688"/>
            <a:ext cx="11914910" cy="5001057"/>
          </a:xfrm>
        </p:spPr>
        <p:txBody>
          <a:bodyPr>
            <a:normAutofit/>
          </a:bodyPr>
          <a:lstStyle/>
          <a:p>
            <a:r>
              <a:rPr lang="ru-RU" b="1" dirty="0"/>
              <a:t>Квоты на опрос респондентов из каждого региона, участвующего в исследовании – по </a:t>
            </a:r>
            <a:r>
              <a:rPr lang="ru-RU" b="1" dirty="0">
                <a:solidFill>
                  <a:srgbClr val="FF0000"/>
                </a:solidFill>
              </a:rPr>
              <a:t>360 единиц.</a:t>
            </a:r>
          </a:p>
          <a:p>
            <a:r>
              <a:rPr lang="ru-RU" b="1" dirty="0"/>
              <a:t>Рекомендуемое минимальное число респондентов от региона:</a:t>
            </a:r>
          </a:p>
          <a:p>
            <a:r>
              <a:rPr lang="ru-RU" b="1" dirty="0"/>
              <a:t>а) </a:t>
            </a:r>
            <a:r>
              <a:rPr lang="ru-RU" b="1" dirty="0">
                <a:solidFill>
                  <a:srgbClr val="FF0000"/>
                </a:solidFill>
              </a:rPr>
              <a:t>учителей</a:t>
            </a:r>
            <a:r>
              <a:rPr lang="ru-RU" b="1" dirty="0"/>
              <a:t> – по 6 человек от 12 школ: 6х12 = 72 опросов (среди педагогов может быть не более 2-х административных работников); 50% школ – сельские; 50% – городские;</a:t>
            </a:r>
          </a:p>
          <a:p>
            <a:r>
              <a:rPr lang="ru-RU" b="1" dirty="0"/>
              <a:t>б) </a:t>
            </a:r>
            <a:r>
              <a:rPr lang="ru-RU" b="1" dirty="0">
                <a:solidFill>
                  <a:srgbClr val="FF0000"/>
                </a:solidFill>
              </a:rPr>
              <a:t>учеников</a:t>
            </a:r>
            <a:r>
              <a:rPr lang="ru-RU" b="1" dirty="0"/>
              <a:t> –  по 6 чел. от 2 возрастных ступеней из этих же школ: 6х2х12 = 144 (рекомендуются классы: из основной школы – 8-9-й, из старшей – 10-11-й);</a:t>
            </a:r>
          </a:p>
          <a:p>
            <a:r>
              <a:rPr lang="ru-RU" b="1" dirty="0"/>
              <a:t>в) </a:t>
            </a:r>
            <a:r>
              <a:rPr lang="ru-RU" b="1" dirty="0">
                <a:solidFill>
                  <a:srgbClr val="FF0000"/>
                </a:solidFill>
              </a:rPr>
              <a:t>родителей </a:t>
            </a:r>
            <a:r>
              <a:rPr lang="ru-RU" b="1" dirty="0"/>
              <a:t>– по 12 человек от 12 школ = 144 опроса.</a:t>
            </a:r>
          </a:p>
          <a:p>
            <a:pPr marL="0" indent="0">
              <a:buNone/>
            </a:pPr>
            <a:r>
              <a:rPr lang="ru-RU" b="1" dirty="0" smtClean="0"/>
              <a:t>	Итого </a:t>
            </a:r>
            <a:r>
              <a:rPr lang="ru-RU" b="1" dirty="0"/>
              <a:t>от региона = 360 опрошенных.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686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Измерительный инструментарий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3600" b="1" dirty="0" smtClean="0"/>
              <a:t>	Обработка </a:t>
            </a:r>
            <a:r>
              <a:rPr lang="ru-RU" sz="3600" b="1" dirty="0"/>
              <a:t>анкетного массива будет проведена в Межрегиональной лаборатории «</a:t>
            </a:r>
            <a:r>
              <a:rPr lang="ru-RU" sz="3600" b="1" dirty="0">
                <a:solidFill>
                  <a:srgbClr val="FF0000"/>
                </a:solidFill>
              </a:rPr>
              <a:t>Педагогика сельской школы</a:t>
            </a:r>
            <a:r>
              <a:rPr lang="ru-RU" sz="3600" b="1" dirty="0"/>
              <a:t>», организованной на базе ФГБОУ ВО «Ярославский государственный педагогический университет им. К.Д. Ушинского». Результаты психолого-педагогического исследования будут являться </a:t>
            </a:r>
            <a:r>
              <a:rPr lang="ru-RU" sz="3600" b="1" dirty="0">
                <a:solidFill>
                  <a:srgbClr val="FF0000"/>
                </a:solidFill>
              </a:rPr>
              <a:t>совместной интеллектуальной собственностью участников лаборатории и представителей регионов, участвовавших в исследовании</a:t>
            </a:r>
            <a:r>
              <a:rPr lang="ru-RU" sz="3600" b="1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158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Пользователи результата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745" y="1690688"/>
            <a:ext cx="11374582" cy="49179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педагогическая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научная общественность</a:t>
            </a:r>
          </a:p>
          <a:p>
            <a:pPr>
              <a:buFontTx/>
              <a:buChar char="-"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руководители, </a:t>
            </a:r>
          </a:p>
          <a:p>
            <a:pPr>
              <a:buFontTx/>
              <a:buChar char="-"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органы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власти 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образовательные организации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53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Календарный план-график работ по проекту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828800"/>
            <a:ext cx="11416145" cy="4627417"/>
          </a:xfrm>
        </p:spPr>
        <p:txBody>
          <a:bodyPr/>
          <a:lstStyle/>
          <a:p>
            <a:pPr marL="0" indent="0">
              <a:buNone/>
            </a:pPr>
            <a:r>
              <a:rPr lang="ru-RU" sz="4400" b="1" dirty="0">
                <a:solidFill>
                  <a:srgbClr val="C00000"/>
                </a:solidFill>
              </a:rPr>
              <a:t>1 этап. </a:t>
            </a:r>
            <a:r>
              <a:rPr lang="ru-RU" b="1" dirty="0">
                <a:solidFill>
                  <a:srgbClr val="FF0000"/>
                </a:solidFill>
              </a:rPr>
              <a:t>Концептуально-организационный</a:t>
            </a:r>
            <a:r>
              <a:rPr lang="ru-RU" b="1" dirty="0"/>
              <a:t>: разработка теоретической базы и научное обоснование проекта</a:t>
            </a:r>
          </a:p>
          <a:p>
            <a:pPr marL="0" indent="0">
              <a:buNone/>
            </a:pPr>
            <a:r>
              <a:rPr lang="ru-RU" b="1" dirty="0"/>
              <a:t>Инструктирование ответственных за проведение исследования в регионе.</a:t>
            </a:r>
          </a:p>
          <a:p>
            <a:pPr marL="0" indent="0">
              <a:buNone/>
            </a:pPr>
            <a:r>
              <a:rPr lang="ru-RU" b="1" dirty="0"/>
              <a:t>Согласование факта проведения исследования с Министерством образования области (республики, края); подготовка соответствующей нормативной документации (при необходимости).</a:t>
            </a:r>
          </a:p>
          <a:p>
            <a:pPr marL="0" indent="0">
              <a:buNone/>
            </a:pPr>
            <a:r>
              <a:rPr lang="ru-RU" b="1" dirty="0"/>
              <a:t>Подбор субъектов опроса при условии охвата от 10% до 20% школ в регионе</a:t>
            </a:r>
          </a:p>
        </p:txBody>
      </p:sp>
    </p:spTree>
    <p:extLst>
      <p:ext uri="{BB962C8B-B14F-4D97-AF65-F5344CB8AC3E}">
        <p14:creationId xmlns:p14="http://schemas.microsoft.com/office/powerpoint/2010/main" val="189514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Календарный план-график работ по проекту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1104418" cy="4852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2 этап. Сбор эмпирических данных</a:t>
            </a:r>
          </a:p>
          <a:p>
            <a:r>
              <a:rPr lang="ru-RU" sz="3200" b="1" dirty="0"/>
              <a:t>Инструктивный семинар (</a:t>
            </a:r>
            <a:r>
              <a:rPr lang="ru-RU" sz="3200" b="1" dirty="0" err="1"/>
              <a:t>вебинар</a:t>
            </a:r>
            <a:r>
              <a:rPr lang="ru-RU" sz="3200" b="1" dirty="0"/>
              <a:t>) с представителями руководства отобранных для опроса образовательных организаций региона, предполагаемыми анкетерами по разъяснению актуальности исследования и процедуры проведения опроса отобранных субъектов.</a:t>
            </a:r>
          </a:p>
          <a:p>
            <a:r>
              <a:rPr lang="ru-RU" sz="3200" b="1" dirty="0"/>
              <a:t>Индивидуальные консультации с </a:t>
            </a:r>
            <a:r>
              <a:rPr lang="ru-RU" sz="3200" b="1" dirty="0" err="1"/>
              <a:t>ответорганизаторами</a:t>
            </a:r>
            <a:r>
              <a:rPr lang="ru-RU" sz="3200" b="1" dirty="0"/>
              <a:t> в регионах</a:t>
            </a:r>
          </a:p>
        </p:txBody>
      </p:sp>
    </p:spTree>
    <p:extLst>
      <p:ext uri="{BB962C8B-B14F-4D97-AF65-F5344CB8AC3E}">
        <p14:creationId xmlns:p14="http://schemas.microsoft.com/office/powerpoint/2010/main" val="6430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Календарный план-график работ по проекту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5" y="1828799"/>
            <a:ext cx="11790218" cy="4738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F0000"/>
                </a:solidFill>
              </a:rPr>
              <a:t>3 этап. Обработки полученной эмпирической информации. Анализ результатов</a:t>
            </a:r>
          </a:p>
          <a:p>
            <a:pPr marL="0" indent="0">
              <a:buNone/>
            </a:pPr>
            <a:r>
              <a:rPr lang="ru-RU" sz="4000" b="1" dirty="0"/>
              <a:t>Обсуждение результатов и полученных выводов эмпирического исследования в Межрегиональной лаборатории «Педагогика сельской школы» на базе ЯГПУ им К.Д. Ушинского.</a:t>
            </a:r>
          </a:p>
          <a:p>
            <a:pPr marL="0" indent="0">
              <a:buNone/>
            </a:pPr>
            <a:r>
              <a:rPr lang="ru-RU" sz="4000" b="1" dirty="0"/>
              <a:t>Привлечение студентов для обработки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401421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Календарный план-график работ по проекту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F0000"/>
                </a:solidFill>
              </a:rPr>
              <a:t>4 этап. Публикация результатов исследования</a:t>
            </a:r>
          </a:p>
          <a:p>
            <a:pPr marL="0" indent="0">
              <a:buNone/>
            </a:pPr>
            <a:r>
              <a:rPr lang="ru-RU" sz="4000" b="1" dirty="0"/>
              <a:t>Подготовка и реализация презентации результатов исследования на ежегодной конференции по проблемам сельской школы в Ярославле на базе ЯГПУ им. К.Д. Ушинского</a:t>
            </a:r>
          </a:p>
        </p:txBody>
      </p:sp>
    </p:spTree>
    <p:extLst>
      <p:ext uri="{BB962C8B-B14F-4D97-AF65-F5344CB8AC3E}">
        <p14:creationId xmlns:p14="http://schemas.microsoft.com/office/powerpoint/2010/main" val="7497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Риски проекта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5" y="1330036"/>
            <a:ext cx="11582400" cy="5223164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Несогласие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ученых и практиков какого-либо региона России участвовать в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исследовании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Не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всеми ответственными по регионам и анкетерами верно интерпретированы требования к проведению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анкетирования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Реализация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проекта без финансовой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поддержки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Трудность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обработки достаточно большого объема массива экспериментальных данных (от каждого региона предполагается получение информации не менее, чем от 360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опрошенных)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62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сведения по полученному массиву данных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рамках межрегионального исследования</a:t>
            </a:r>
            <a:b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4073" y="1825625"/>
            <a:ext cx="114854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общей сложности на 02.02.2020 г. в </a:t>
            </a:r>
            <a:r>
              <a:rPr lang="en-US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Google</a:t>
            </a:r>
            <a:r>
              <a:rPr lang="ru-RU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-анкетировании приняли участие </a:t>
            </a:r>
            <a:r>
              <a:rPr lang="ru-RU" sz="4000" b="1" u="sng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3223</a:t>
            </a:r>
            <a:r>
              <a:rPr lang="ru-RU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респондента,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которых 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1438 (44,62%)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– школьники основного </a:t>
            </a:r>
            <a:r>
              <a:rPr lang="ru-RU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полного уровней общего образования (8-11 классы); 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1043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(32,36%)</a:t>
            </a:r>
            <a:r>
              <a:rPr lang="ru-RU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родители обучающихся; 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585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(18,15%) </a:t>
            </a:r>
            <a:r>
              <a:rPr lang="ru-RU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учителей (педагогов); 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157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(4,87%) </a:t>
            </a:r>
            <a:r>
              <a:rPr lang="ru-RU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административных работников (управленцев)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12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365125"/>
            <a:ext cx="1201189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сведения по полученному массиву данных </a:t>
            </a:r>
            <a:b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межрегионального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1967345"/>
            <a:ext cx="10931237" cy="42096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325 (10,08%)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респондентов воспользовались </a:t>
            </a: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резервными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анкетами, которые были предложены для случаев возникающих затруднений и непредвиденных обстоятельств.</a:t>
            </a:r>
          </a:p>
          <a:p>
            <a:pPr marL="0" indent="0" algn="just">
              <a:buNone/>
            </a:pP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В общем зачете в исследовании приняли участие </a:t>
            </a:r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регионов России</a:t>
            </a:r>
          </a:p>
        </p:txBody>
      </p:sp>
    </p:spTree>
    <p:extLst>
      <p:ext uri="{BB962C8B-B14F-4D97-AF65-F5344CB8AC3E}">
        <p14:creationId xmlns:p14="http://schemas.microsoft.com/office/powerpoint/2010/main" val="157947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Психологическая комфортность образования в сельской школе – это феномен,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рассматриваемый с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трех позиций: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/>
              <a:t>психологическое качество образовательной среды</a:t>
            </a:r>
            <a:r>
              <a:rPr lang="ru-RU" dirty="0"/>
              <a:t>, в которой протекает процесс образования и которая предполагает минимизацию (по возможности) </a:t>
            </a:r>
            <a:r>
              <a:rPr lang="ru-RU" dirty="0" err="1" smtClean="0"/>
              <a:t>стрессообразующих</a:t>
            </a:r>
            <a:r>
              <a:rPr lang="ru-RU" dirty="0" smtClean="0"/>
              <a:t> </a:t>
            </a:r>
            <a:r>
              <a:rPr lang="ru-RU" dirty="0"/>
              <a:t>факторов учебного и </a:t>
            </a:r>
            <a:r>
              <a:rPr lang="ru-RU" dirty="0" err="1"/>
              <a:t>внеучебного</a:t>
            </a:r>
            <a:r>
              <a:rPr lang="ru-RU" dirty="0"/>
              <a:t> процессов </a:t>
            </a:r>
            <a:endParaRPr lang="ru-RU" dirty="0" smtClean="0"/>
          </a:p>
          <a:p>
            <a:r>
              <a:rPr lang="ru-RU" b="1" i="1" dirty="0"/>
              <a:t>состояние, возникающее в процессе жизнедеятельности индивида в результате его оптимального взаимодействия с </a:t>
            </a:r>
            <a:r>
              <a:rPr lang="ru-RU" b="1" i="1" dirty="0" err="1"/>
              <a:t>внутришкольной</a:t>
            </a:r>
            <a:r>
              <a:rPr lang="ru-RU" b="1" i="1" dirty="0"/>
              <a:t> и внешкольной </a:t>
            </a:r>
            <a:r>
              <a:rPr lang="ru-RU" b="1" i="1" dirty="0" smtClean="0"/>
              <a:t>средой</a:t>
            </a:r>
          </a:p>
          <a:p>
            <a:r>
              <a:rPr lang="ru-RU" b="1" i="1" dirty="0"/>
              <a:t>фактор идентификации учащихся с педагогами в</a:t>
            </a:r>
            <a:r>
              <a:rPr lang="ru-RU" b="1" dirty="0"/>
              <a:t> </a:t>
            </a:r>
            <a:r>
              <a:rPr lang="ru-RU" b="1" i="1" dirty="0"/>
              <a:t>образовательной среде школы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98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847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сведения по полученному массиву данных </a:t>
            </a:r>
            <a:b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межрегионального исследования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14338"/>
              </p:ext>
            </p:extLst>
          </p:nvPr>
        </p:nvGraphicFramePr>
        <p:xfrm>
          <a:off x="665018" y="1190511"/>
          <a:ext cx="10363200" cy="5778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Документ" r:id="rId4" imgW="5925852" imgH="4589027" progId="Word.Document.12">
                  <p:embed/>
                </p:oleObj>
              </mc:Choice>
              <mc:Fallback>
                <p:oleObj name="Документ" r:id="rId4" imgW="5925852" imgH="458902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5018" y="1190511"/>
                        <a:ext cx="10363200" cy="57780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800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776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сведения по полученному массиву данных </a:t>
            </a:r>
            <a:b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межрегионального исследования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227993"/>
              </p:ext>
            </p:extLst>
          </p:nvPr>
        </p:nvGraphicFramePr>
        <p:xfrm>
          <a:off x="464325" y="2078182"/>
          <a:ext cx="11615101" cy="278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Документ" r:id="rId4" imgW="5925852" imgH="1420662" progId="Word.Document.12">
                  <p:embed/>
                </p:oleObj>
              </mc:Choice>
              <mc:Fallback>
                <p:oleObj name="Документ" r:id="rId4" imgW="5925852" imgH="14206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4325" y="2078182"/>
                        <a:ext cx="11615101" cy="278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671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сведения по полученному массиву данных </a:t>
            </a:r>
            <a:b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межрегионального исследования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Наиболее активные участники –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Красноярский край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(24,14% респондентов);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Ярославская область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(19,86%);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Кировская область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(10,49%);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 Карелия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(08,90%);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Нижегородская область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(07,29%); Вологодская область (07,14%); Ивановская область (06,27%); Пермский край (03,63%). 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(общие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сведения по участникам сельских школ 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городских)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73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обработки эмпирического массива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1" y="1870363"/>
            <a:ext cx="11804073" cy="469669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частного – к общему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(результат по региону) – результат по всей выборке (по отдельным вопросам анкет).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 отдельным проблемам.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По всем регионам по конкретным группам  респондентов.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Поиск корреляций (зависимостей)</a:t>
            </a:r>
          </a:p>
          <a:p>
            <a:pPr marL="514350" indent="-514350">
              <a:buAutoNum type="arabicPeriod"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4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БЛАГОДАРИМ </a:t>
            </a:r>
            <a:r>
              <a:rPr lang="ru-RU" sz="44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44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64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исследования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Предметно-пространственный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компонент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  <a:p>
            <a:r>
              <a:rPr lang="ru-RU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Субъектно-личностный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компонент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  <a:p>
            <a:r>
              <a:rPr lang="ru-RU" sz="40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Социально-коммуникативный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компонент образования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84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2511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проекта: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791" y="1423843"/>
            <a:ext cx="11104418" cy="47968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dirty="0"/>
              <a:t>Диагностировать, зафиксировать и описать состояние образовательной среды современной сельской школы, в которой протекает процесс образования, на основе чего разработать концепцию и определить педагогические механизмы улучшения характеристик психологической комфортности образования в образовательной организации, расположенной на селе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7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1636" y="0"/>
            <a:ext cx="7883237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проекта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673" y="1039090"/>
            <a:ext cx="11734800" cy="555567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Определена сущность понятия «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психологическая комфортность образования в сельской школе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» через характеристики образовательной среды, в которой протекает процесс обучения, с выявлением компонентов структуры феномена, обозначаемого понятием, и подбора соответствующих измерительных критериев. </a:t>
            </a:r>
          </a:p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2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Определены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диагностические методики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соответственно установленным критериям феномена «психологическая комфортность образования в сельской школе».</a:t>
            </a:r>
          </a:p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3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Собран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эмпирический материал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 использовании методик и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обработаны количественными и качественными методами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364" y="1524000"/>
            <a:ext cx="11651672" cy="5140036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4. На основе анализа полученных результатов сделаны обобщающие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 о комплексном показателе психологической комфортности образовательной среды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в которой реализуется образование в современной сельской школе, и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намечены механизмы улучшения её характеристик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Сформулированы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прогнозные управленческие и психолого-педагогические решения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современных сельских школ с целью повышения комплексного показателя психологической комфортности образовательной среды.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91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 достижения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(результата)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836" y="1690688"/>
            <a:ext cx="11873346" cy="5001057"/>
          </a:xfrm>
        </p:spPr>
        <p:txBody>
          <a:bodyPr/>
          <a:lstStyle/>
          <a:p>
            <a:r>
              <a:rPr lang="ru-RU" b="1" dirty="0"/>
              <a:t>Адекватность и полноту аналитической информации в большей мере обеспечивают сравнительные исследования</a:t>
            </a:r>
            <a:r>
              <a:rPr lang="ru-RU" dirty="0"/>
              <a:t> (сельская и городская школа), достаточно ёмкие по масштабу и охвату различных групп </a:t>
            </a:r>
            <a:r>
              <a:rPr lang="ru-RU" dirty="0" smtClean="0"/>
              <a:t>респондентов</a:t>
            </a:r>
          </a:p>
          <a:p>
            <a:r>
              <a:rPr lang="ru-RU" b="1" dirty="0"/>
              <a:t>Методы сбора первичной эмпирической информации. </a:t>
            </a:r>
            <a:r>
              <a:rPr lang="ru-RU" dirty="0"/>
              <a:t>Основной – метод опроса, проводимый в формате </a:t>
            </a:r>
            <a:r>
              <a:rPr lang="en-US" b="1" u="sng" dirty="0">
                <a:solidFill>
                  <a:srgbClr val="C00000"/>
                </a:solidFill>
              </a:rPr>
              <a:t>Google</a:t>
            </a:r>
            <a:r>
              <a:rPr lang="ru-RU" b="1" u="sng" dirty="0">
                <a:solidFill>
                  <a:srgbClr val="C00000"/>
                </a:solidFill>
              </a:rPr>
              <a:t>-анкетирования</a:t>
            </a:r>
            <a:r>
              <a:rPr lang="ru-RU" dirty="0"/>
              <a:t>. При этом для учащихся основного и полного среднего уровней общего образования – по месту обучения (в сельских и городских школах), для учителей – по месту работы (в сельских и городских школах), для родителей – комбинированный опрос по месту трудовой занятости, месту жительства, школе, где учатся дети).</a:t>
            </a:r>
          </a:p>
        </p:txBody>
      </p:sp>
    </p:spTree>
    <p:extLst>
      <p:ext uri="{BB962C8B-B14F-4D97-AF65-F5344CB8AC3E}">
        <p14:creationId xmlns:p14="http://schemas.microsoft.com/office/powerpoint/2010/main" val="26448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Измерительный инструментарий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исследования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1145982" cy="483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анкеты</a:t>
            </a:r>
          </a:p>
          <a:p>
            <a:pPr marL="0" indent="0">
              <a:buNone/>
            </a:pPr>
            <a:r>
              <a:rPr lang="ru-RU" sz="3200" b="1" dirty="0" smtClean="0"/>
              <a:t>1</a:t>
            </a:r>
            <a:r>
              <a:rPr lang="ru-RU" sz="3200" b="1" dirty="0"/>
              <a:t>. Анкета для представителей </a:t>
            </a:r>
            <a:r>
              <a:rPr lang="ru-RU" sz="3200" b="1" dirty="0">
                <a:solidFill>
                  <a:srgbClr val="FF0000"/>
                </a:solidFill>
              </a:rPr>
              <a:t>администрации</a:t>
            </a:r>
            <a:r>
              <a:rPr lang="ru-RU" sz="3200" b="1" dirty="0"/>
              <a:t> образовательной организации (17 вопросов).</a:t>
            </a:r>
          </a:p>
          <a:p>
            <a:pPr marL="0" indent="0">
              <a:buNone/>
            </a:pPr>
            <a:r>
              <a:rPr lang="ru-RU" sz="3200" b="1" dirty="0"/>
              <a:t>2. Анкета </a:t>
            </a:r>
            <a:r>
              <a:rPr lang="ru-RU" sz="3200" b="1" dirty="0">
                <a:solidFill>
                  <a:srgbClr val="FF0000"/>
                </a:solidFill>
              </a:rPr>
              <a:t>для учителя </a:t>
            </a:r>
            <a:r>
              <a:rPr lang="ru-RU" sz="3200" b="1" dirty="0"/>
              <a:t>(4 раздела, содержащих соответственно 10, 14, 9 и 20 вопросов).</a:t>
            </a:r>
          </a:p>
          <a:p>
            <a:pPr marL="0" indent="0">
              <a:buNone/>
            </a:pPr>
            <a:r>
              <a:rPr lang="ru-RU" sz="3200" b="1" dirty="0"/>
              <a:t>3. Анкета </a:t>
            </a:r>
            <a:r>
              <a:rPr lang="ru-RU" sz="3200" b="1" dirty="0">
                <a:solidFill>
                  <a:srgbClr val="FF0000"/>
                </a:solidFill>
              </a:rPr>
              <a:t>для учеников основной и старшей школы </a:t>
            </a:r>
            <a:r>
              <a:rPr lang="ru-RU" sz="3200" b="1" dirty="0"/>
              <a:t>(3 раздела, содержащих соответственно 13, 7, 18 вопросов).</a:t>
            </a:r>
          </a:p>
          <a:p>
            <a:pPr marL="0" indent="0">
              <a:buNone/>
            </a:pPr>
            <a:r>
              <a:rPr lang="ru-RU" sz="3200" b="1" dirty="0"/>
              <a:t>4. Анкета </a:t>
            </a:r>
            <a:r>
              <a:rPr lang="ru-RU" sz="3200" b="1" dirty="0">
                <a:solidFill>
                  <a:srgbClr val="FF0000"/>
                </a:solidFill>
              </a:rPr>
              <a:t>для родителей </a:t>
            </a:r>
            <a:r>
              <a:rPr lang="ru-RU" sz="3200" b="1" dirty="0"/>
              <a:t>(3 раздела, содержащих соответственно 8, 18, 9 вопросов).</a:t>
            </a:r>
          </a:p>
          <a:p>
            <a:pPr marL="0" indent="0">
              <a:buNone/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09177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Измерительный инструментарий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Расчетные модели выборочной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совокупности для опроса в каждом регионе (учащихся, родителей, педагогов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Помимо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Google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-анкетирования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- традиционный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анализ документов и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контент-анализ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ответов на открытые вопросы анкет; метод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первичного качественного анализа эмпирических массивов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полученных в исследовании;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вторичный анализ с применением методов математической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141585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1064</Words>
  <Application>Microsoft Office PowerPoint</Application>
  <PresentationFormat>Широкоэкранный</PresentationFormat>
  <Paragraphs>137</Paragraphs>
  <Slides>24</Slides>
  <Notes>24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Тема Office</vt:lpstr>
      <vt:lpstr>Документ</vt:lpstr>
      <vt:lpstr>Межрегиональный  исследовательский проект «Психологическая комфортность образования  в современной сельской школе»</vt:lpstr>
      <vt:lpstr>Психологическая комфортность образования в сельской школе – это феномен, рассматриваемый с трех позиций:</vt:lpstr>
      <vt:lpstr>Направления исследования  </vt:lpstr>
      <vt:lpstr>Цель проекта:</vt:lpstr>
      <vt:lpstr>Результаты проекта</vt:lpstr>
      <vt:lpstr>Результаты проекта</vt:lpstr>
      <vt:lpstr>Способ достижения цели (результата)</vt:lpstr>
      <vt:lpstr>Измерительный инструментарий исследования</vt:lpstr>
      <vt:lpstr>Измерительный инструментарий исследования</vt:lpstr>
      <vt:lpstr>Измерительный инструментарий исследования</vt:lpstr>
      <vt:lpstr>Измерительный инструментарий исследования</vt:lpstr>
      <vt:lpstr>Пользователи результата проекта</vt:lpstr>
      <vt:lpstr>Календарный план-график работ по проекту</vt:lpstr>
      <vt:lpstr>Календарный план-график работ по проекту</vt:lpstr>
      <vt:lpstr>Календарный план-график работ по проекту</vt:lpstr>
      <vt:lpstr>Календарный план-график работ по проекту</vt:lpstr>
      <vt:lpstr>Риски проекта</vt:lpstr>
      <vt:lpstr>Общие сведения по полученному массиву данных  в рамках межрегионального исследования </vt:lpstr>
      <vt:lpstr>Общие сведения по полученному массиву данных  в рамках межрегионального исследования</vt:lpstr>
      <vt:lpstr>Общие сведения по полученному массиву данных  в рамках межрегионального исследования</vt:lpstr>
      <vt:lpstr>Общие сведения по полученному массиву данных  в рамках межрегионального исследования</vt:lpstr>
      <vt:lpstr>Общие сведения по полученному массиву данных  в рамках межрегионального исследования</vt:lpstr>
      <vt:lpstr>План обработки эмпирического массива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Научно-практическое исследование «Психологическая комфортность образования  в современной сельской школе»</dc:title>
  <dc:creator>User</dc:creator>
  <cp:lastModifiedBy>User</cp:lastModifiedBy>
  <cp:revision>33</cp:revision>
  <dcterms:created xsi:type="dcterms:W3CDTF">2020-02-01T15:04:20Z</dcterms:created>
  <dcterms:modified xsi:type="dcterms:W3CDTF">2020-03-23T07:51:15Z</dcterms:modified>
</cp:coreProperties>
</file>