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80" r:id="rId5"/>
    <p:sldId id="25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F27C3A-D225-429D-BDD3-81CAB1324754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E0935D-EB1F-4666-B932-4393E716E2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869160"/>
            <a:ext cx="7776864" cy="100811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Поварёнков</a:t>
            </a:r>
            <a:r>
              <a:rPr lang="ru-RU" dirty="0" smtClean="0"/>
              <a:t> Ю.П.</a:t>
            </a:r>
          </a:p>
          <a:p>
            <a:r>
              <a:rPr lang="ru-RU" dirty="0" smtClean="0"/>
              <a:t>ЯРОСЛАВСКИЙ ГОСУДАРСТВЕННЫЙ ПЕДАГОГИЧЕСКИЙ УНИВЕРСИТЕТ ИМ. К.Д.Ушинского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820472" cy="22322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ПРОФЕССИОНАЛЬНЫЕ ИНТЕРЕСЫ СТАРШЕКЛАССНИКОВ СЕЛЬСКИХ И ГОРОДСКИХ ШКОЛ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85720" y="1571612"/>
            <a:ext cx="2472016" cy="46434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Выраженность </a:t>
            </a:r>
            <a:r>
              <a:rPr lang="ru-RU" sz="2400" dirty="0" err="1" smtClean="0"/>
              <a:t>профессио-нальных</a:t>
            </a:r>
            <a:r>
              <a:rPr lang="ru-RU" sz="2400" dirty="0" smtClean="0"/>
              <a:t> интересов и </a:t>
            </a:r>
            <a:r>
              <a:rPr lang="ru-RU" sz="2400" dirty="0" err="1" smtClean="0"/>
              <a:t>сформирован-ность</a:t>
            </a:r>
            <a:r>
              <a:rPr lang="ru-RU" sz="2400" dirty="0" smtClean="0"/>
              <a:t> профессиональных умений у городских школьников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10</a:t>
            </a:r>
            <a:endParaRPr lang="ru-RU" dirty="0"/>
          </a:p>
        </p:txBody>
      </p:sp>
      <p:pic>
        <p:nvPicPr>
          <p:cNvPr id="4098" name="Диаграмма 4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000108"/>
            <a:ext cx="5248184" cy="355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1214422"/>
            <a:ext cx="2362200" cy="47149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Соотношение </a:t>
            </a:r>
            <a:r>
              <a:rPr lang="ru-RU" sz="2400" dirty="0" err="1" smtClean="0"/>
              <a:t>профессио-нальных</a:t>
            </a:r>
            <a:r>
              <a:rPr lang="ru-RU" sz="2400" dirty="0" smtClean="0"/>
              <a:t> умений и </a:t>
            </a:r>
            <a:r>
              <a:rPr lang="ru-RU" sz="2400" dirty="0" err="1" smtClean="0"/>
              <a:t>профессио-нальных</a:t>
            </a:r>
            <a:r>
              <a:rPr lang="ru-RU" sz="2400" dirty="0" smtClean="0"/>
              <a:t> интересов у сельских и городских школьников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  <a:r>
              <a:rPr lang="ru-RU" sz="2400" dirty="0" smtClean="0"/>
              <a:t>Общая тенденция заключается в следующем: </a:t>
            </a:r>
          </a:p>
          <a:p>
            <a:pPr>
              <a:buNone/>
            </a:pPr>
            <a:r>
              <a:rPr lang="ru-RU" sz="2000" b="1" dirty="0" smtClean="0"/>
              <a:t>У</a:t>
            </a:r>
            <a:r>
              <a:rPr lang="ru-RU" sz="2000" dirty="0" smtClean="0"/>
              <a:t> </a:t>
            </a:r>
            <a:r>
              <a:rPr lang="ru-RU" sz="2000" b="1" dirty="0" smtClean="0"/>
              <a:t>сельских школьников </a:t>
            </a:r>
            <a:r>
              <a:rPr lang="ru-RU" sz="2000" dirty="0" smtClean="0"/>
              <a:t>уровень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 профессиональных интересов значимо выше уровня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 профессиональных умений</a:t>
            </a:r>
          </a:p>
          <a:p>
            <a:pPr>
              <a:buNone/>
            </a:pPr>
            <a:r>
              <a:rPr lang="ru-RU" sz="2000" b="1" dirty="0" smtClean="0"/>
              <a:t>У городских школьников </a:t>
            </a:r>
            <a:r>
              <a:rPr lang="ru-RU" sz="2000" dirty="0" smtClean="0"/>
              <a:t>наблюдается обратная тенденция: уровень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 профессиональных интересов значимо ниже уровня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 профессиональных умений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r>
              <a:rPr lang="ru-RU" sz="700" dirty="0" smtClean="0"/>
              <a:t>О</a:t>
            </a:r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38684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Взаимосвязь между  </a:t>
            </a:r>
            <a:r>
              <a:rPr lang="ru-RU" sz="2400" dirty="0" err="1" smtClean="0"/>
              <a:t>профессио-нальными</a:t>
            </a:r>
            <a:r>
              <a:rPr lang="ru-RU" sz="2400" dirty="0" smtClean="0"/>
              <a:t> </a:t>
            </a:r>
            <a:r>
              <a:rPr lang="ru-RU" sz="2400" dirty="0" err="1" smtClean="0"/>
              <a:t>уменияи</a:t>
            </a:r>
            <a:r>
              <a:rPr lang="ru-RU" sz="2400" dirty="0" smtClean="0"/>
              <a:t> и </a:t>
            </a:r>
            <a:r>
              <a:rPr lang="ru-RU" sz="2400" dirty="0" err="1" smtClean="0"/>
              <a:t>профессио-нальными</a:t>
            </a:r>
            <a:r>
              <a:rPr lang="ru-RU" sz="2400" dirty="0" smtClean="0"/>
              <a:t> </a:t>
            </a:r>
            <a:r>
              <a:rPr lang="ru-RU" sz="2400" dirty="0" err="1" smtClean="0"/>
              <a:t>интерсами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12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00364" y="1071546"/>
          <a:ext cx="5929354" cy="3214710"/>
        </p:xfrm>
        <a:graphic>
          <a:graphicData uri="http://schemas.openxmlformats.org/drawingml/2006/table">
            <a:tbl>
              <a:tblPr/>
              <a:tblGrid>
                <a:gridCol w="678797"/>
                <a:gridCol w="678797"/>
                <a:gridCol w="678797"/>
                <a:gridCol w="678797"/>
                <a:gridCol w="678797"/>
                <a:gridCol w="751937"/>
                <a:gridCol w="764337"/>
                <a:gridCol w="1019095"/>
              </a:tblGrid>
              <a:tr h="37147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Тип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Шко-лы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Ста-тис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тика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Типы профессий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Общий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При-рода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Тех-ника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знак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Чело-век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худ.образ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6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Сельс-кая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0,30*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0,32*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0,47***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0,39**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0,61***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0,34**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0,001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0,005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Город-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ская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0,67***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0,33*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0,58***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0,30*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0,28*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114" marR="6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351129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 Взаимосвязь между  </a:t>
            </a:r>
            <a:r>
              <a:rPr lang="ru-RU" sz="2400" dirty="0" err="1" smtClean="0"/>
              <a:t>профессио-нальными</a:t>
            </a:r>
            <a:r>
              <a:rPr lang="ru-RU" sz="2400" dirty="0" smtClean="0"/>
              <a:t> </a:t>
            </a:r>
            <a:r>
              <a:rPr lang="ru-RU" sz="2400" dirty="0" err="1" smtClean="0"/>
              <a:t>уменияи</a:t>
            </a:r>
            <a:r>
              <a:rPr lang="ru-RU" sz="2400" dirty="0" smtClean="0"/>
              <a:t> и </a:t>
            </a:r>
            <a:r>
              <a:rPr lang="ru-RU" sz="2400" dirty="0" err="1" smtClean="0"/>
              <a:t>профессио-нальными</a:t>
            </a:r>
            <a:r>
              <a:rPr lang="ru-RU" sz="2400" dirty="0" smtClean="0"/>
              <a:t> </a:t>
            </a:r>
            <a:r>
              <a:rPr lang="ru-RU" sz="2400" dirty="0" err="1" smtClean="0"/>
              <a:t>интерсами</a:t>
            </a:r>
            <a:r>
              <a:rPr lang="ru-RU" sz="2400" dirty="0" smtClean="0"/>
              <a:t> сельских и городских школьников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1.</a:t>
            </a:r>
            <a:r>
              <a:rPr lang="ru-RU" sz="2000" dirty="0" smtClean="0"/>
              <a:t> У </a:t>
            </a:r>
            <a:r>
              <a:rPr lang="ru-RU" sz="2000" dirty="0" smtClean="0"/>
              <a:t>старшеклассников сельских и городских существуют значимые положительные </a:t>
            </a:r>
            <a:r>
              <a:rPr lang="ru-RU" sz="2000" dirty="0" err="1" smtClean="0"/>
              <a:t>свя-зи</a:t>
            </a:r>
            <a:r>
              <a:rPr lang="ru-RU" sz="2000" dirty="0" smtClean="0"/>
              <a:t> </a:t>
            </a:r>
            <a:r>
              <a:rPr lang="ru-RU" sz="2000" dirty="0" smtClean="0"/>
              <a:t>между </a:t>
            </a:r>
            <a:r>
              <a:rPr lang="ru-RU" sz="2000" dirty="0" smtClean="0"/>
              <a:t>уровнем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про-фессиональных</a:t>
            </a:r>
            <a:r>
              <a:rPr lang="ru-RU" sz="2000" dirty="0" smtClean="0"/>
              <a:t> </a:t>
            </a:r>
            <a:r>
              <a:rPr lang="ru-RU" sz="2000" dirty="0" smtClean="0"/>
              <a:t>умений и выраженностью профессиональных интересов. </a:t>
            </a:r>
          </a:p>
          <a:p>
            <a:pPr>
              <a:buNone/>
            </a:pPr>
            <a:r>
              <a:rPr lang="ru-RU" sz="2000" dirty="0" smtClean="0"/>
              <a:t>2. Сила </a:t>
            </a:r>
            <a:r>
              <a:rPr lang="ru-RU" sz="2000" dirty="0" smtClean="0"/>
              <a:t>взаимосвязей между зависит </a:t>
            </a:r>
            <a:r>
              <a:rPr lang="ru-RU" sz="2000" dirty="0" smtClean="0"/>
              <a:t>от типа профессий и места проживания </a:t>
            </a:r>
            <a:r>
              <a:rPr lang="ru-RU" sz="2000" dirty="0" err="1" smtClean="0"/>
              <a:t>школьни-ков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3.У </a:t>
            </a:r>
            <a:r>
              <a:rPr lang="ru-RU" sz="2000" dirty="0" smtClean="0"/>
              <a:t>сельских школьников самые высокие </a:t>
            </a:r>
            <a:r>
              <a:rPr lang="ru-RU" sz="2000" dirty="0" err="1" smtClean="0"/>
              <a:t>вза-имосвязи</a:t>
            </a:r>
            <a:r>
              <a:rPr lang="ru-RU" sz="2000" dirty="0" smtClean="0"/>
              <a:t> между </a:t>
            </a:r>
            <a:r>
              <a:rPr lang="ru-RU" sz="2000" dirty="0" smtClean="0"/>
              <a:t>профессиональными </a:t>
            </a:r>
            <a:r>
              <a:rPr lang="ru-RU" sz="2000" dirty="0" err="1" smtClean="0"/>
              <a:t>умен-иями</a:t>
            </a:r>
            <a:r>
              <a:rPr lang="ru-RU" sz="2000" dirty="0" smtClean="0"/>
              <a:t> </a:t>
            </a:r>
            <a:r>
              <a:rPr lang="ru-RU" sz="2000" dirty="0" smtClean="0"/>
              <a:t>и интересами обнаружены по </a:t>
            </a:r>
            <a:r>
              <a:rPr lang="ru-RU" sz="2000" dirty="0" err="1" smtClean="0"/>
              <a:t>отноше-нию</a:t>
            </a:r>
            <a:r>
              <a:rPr lang="ru-RU" sz="2000" dirty="0" smtClean="0"/>
              <a:t> </a:t>
            </a:r>
            <a:r>
              <a:rPr lang="ru-RU" sz="2000" dirty="0" smtClean="0"/>
              <a:t>к профессиям "человек-человек" и "</a:t>
            </a:r>
            <a:r>
              <a:rPr lang="ru-RU" sz="2000" dirty="0" err="1" smtClean="0"/>
              <a:t>человек-художественный</a:t>
            </a:r>
            <a:r>
              <a:rPr lang="ru-RU" sz="2000" dirty="0" smtClean="0"/>
              <a:t> образ".</a:t>
            </a:r>
          </a:p>
          <a:p>
            <a:pPr>
              <a:buNone/>
            </a:pPr>
            <a:r>
              <a:rPr lang="ru-RU" sz="2000" dirty="0" smtClean="0"/>
              <a:t>4. </a:t>
            </a:r>
            <a:r>
              <a:rPr lang="ru-RU" sz="2000" dirty="0" smtClean="0"/>
              <a:t>У городских школьников самые высокие </a:t>
            </a:r>
            <a:r>
              <a:rPr lang="ru-RU" sz="2000" dirty="0" smtClean="0"/>
              <a:t>взаимосвязи </a:t>
            </a:r>
            <a:r>
              <a:rPr lang="ru-RU" sz="2000" dirty="0" smtClean="0"/>
              <a:t>между профессиональными </a:t>
            </a:r>
            <a:r>
              <a:rPr lang="ru-RU" sz="2000" dirty="0" smtClean="0"/>
              <a:t>умениями </a:t>
            </a:r>
            <a:r>
              <a:rPr lang="ru-RU" sz="2000" dirty="0" smtClean="0"/>
              <a:t>и интересами обнаружены по отношению к профессиям "человек-техника" и "человек-знак".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Общие выводы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84224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1. На  формирование профессиональной  направленности сельских и городских школьников оказывают влияние как специфические, так и общекультурные факторы социальной ситуации развития. Дифференцирующая роль специфических факторов наиболее заметно проявляется на уровне формирования профессиональных интересов  а в наименьшей степени - на уровне формирования  их профессиональных умений.</a:t>
            </a:r>
          </a:p>
          <a:p>
            <a:pPr>
              <a:buNone/>
            </a:pPr>
            <a:r>
              <a:rPr lang="ru-RU" sz="1600" dirty="0" smtClean="0"/>
              <a:t>2. Влияние общекультурных факторов социальной ситуации развития проявляется в том, что у сельских и городских школьников выявлены одинаковые по содержанию  </a:t>
            </a:r>
            <a:r>
              <a:rPr lang="ru-RU" sz="1600" dirty="0" err="1" smtClean="0"/>
              <a:t>про-фессиональные</a:t>
            </a:r>
            <a:r>
              <a:rPr lang="ru-RU" sz="1600" dirty="0" smtClean="0"/>
              <a:t> умения и интересы. Влияние специфических факторов  находит своё отражение в том, что у  школьников   обнаружены  различающиеся и даже </a:t>
            </a:r>
            <a:r>
              <a:rPr lang="ru-RU" sz="1600" dirty="0" err="1" smtClean="0"/>
              <a:t>противопо-ложные</a:t>
            </a:r>
            <a:r>
              <a:rPr lang="ru-RU" sz="1600" dirty="0" smtClean="0"/>
              <a:t> по содержанию профессиональные  умения и интересы.</a:t>
            </a:r>
          </a:p>
          <a:p>
            <a:pPr>
              <a:buNone/>
            </a:pPr>
            <a:r>
              <a:rPr lang="ru-RU" sz="1600" dirty="0" smtClean="0"/>
              <a:t>3. Наличие положительных взаимосвязей  между уровнем развития профессиональных интересов и умений  в обеих группах школьников  </a:t>
            </a:r>
            <a:r>
              <a:rPr lang="ru-RU" sz="1600" dirty="0" err="1" smtClean="0"/>
              <a:t>свидетельсвует</a:t>
            </a:r>
            <a:r>
              <a:rPr lang="ru-RU" sz="1600" dirty="0" smtClean="0"/>
              <a:t>  об их </a:t>
            </a:r>
            <a:r>
              <a:rPr lang="ru-RU" sz="1600" dirty="0" err="1" smtClean="0"/>
              <a:t>взаимовлия-нии</a:t>
            </a:r>
            <a:r>
              <a:rPr lang="ru-RU" sz="1600" dirty="0" smtClean="0"/>
              <a:t>, т.е.  чем выше уровень </a:t>
            </a:r>
            <a:r>
              <a:rPr lang="ru-RU" sz="1600" dirty="0" err="1" smtClean="0"/>
              <a:t>сформированности</a:t>
            </a:r>
            <a:r>
              <a:rPr lang="ru-RU" sz="1600" dirty="0" smtClean="0"/>
              <a:t> профессиональных умений, тем выше степень выраженности интересов и наоборот: чем ниже, тем ниже. Однако ведущую роль  в    это диаде у сельских школьников играют профессиональные интересы, а у городских - профессиональные умения.</a:t>
            </a:r>
          </a:p>
          <a:p>
            <a:pPr>
              <a:buNone/>
            </a:pPr>
            <a:r>
              <a:rPr lang="ru-RU" sz="1600" dirty="0" smtClean="0"/>
              <a:t>4. Сельские и городские школьники  чётко понимают какие профессии им не интересны, но не знают, какие профессии для них  привлекательны.  Следовательно  школьники обеих групп действуют по принципу " я не знаю, чего я хочу, но  знаю, чего я не хочу" .  </a:t>
            </a:r>
          </a:p>
          <a:p>
            <a:endParaRPr lang="ru-RU" sz="155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14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1988840"/>
            <a:ext cx="2563688" cy="30243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Чем вызвана </a:t>
            </a:r>
            <a:r>
              <a:rPr lang="ru-RU" sz="2800" dirty="0" err="1" smtClean="0"/>
              <a:t>необходимо-сть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обраще-ния</a:t>
            </a:r>
            <a:r>
              <a:rPr lang="ru-RU" sz="2800" dirty="0" smtClean="0"/>
              <a:t> к данной проблеме?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987824" y="685800"/>
            <a:ext cx="5775176" cy="5623520"/>
          </a:xfrm>
        </p:spPr>
        <p:txBody>
          <a:bodyPr>
            <a:noAutofit/>
          </a:bodyPr>
          <a:lstStyle/>
          <a:p>
            <a:r>
              <a:rPr lang="ru-RU" sz="1800" dirty="0" smtClean="0"/>
              <a:t> </a:t>
            </a:r>
            <a:r>
              <a:rPr lang="ru-RU" sz="2000" dirty="0" smtClean="0"/>
              <a:t>Большинство исследований </a:t>
            </a:r>
            <a:r>
              <a:rPr lang="ru-RU" sz="2000" dirty="0" err="1" smtClean="0"/>
              <a:t>профессио-нального</a:t>
            </a:r>
            <a:r>
              <a:rPr lang="ru-RU" sz="2000" dirty="0" smtClean="0"/>
              <a:t> самоопределения сельских </a:t>
            </a:r>
            <a:r>
              <a:rPr lang="ru-RU" sz="2000" dirty="0" err="1" smtClean="0"/>
              <a:t>школь-ников</a:t>
            </a:r>
            <a:r>
              <a:rPr lang="ru-RU" sz="2000" dirty="0" smtClean="0"/>
              <a:t> ориентированы  на создание </a:t>
            </a:r>
            <a:r>
              <a:rPr lang="ru-RU" sz="2000" dirty="0" err="1" smtClean="0"/>
              <a:t>конкрет-ных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профориентационных</a:t>
            </a:r>
            <a:r>
              <a:rPr lang="ru-RU" sz="2000" dirty="0" smtClean="0"/>
              <a:t> программ</a:t>
            </a:r>
          </a:p>
          <a:p>
            <a:endParaRPr lang="ru-RU" sz="2000" dirty="0" smtClean="0"/>
          </a:p>
          <a:p>
            <a:r>
              <a:rPr lang="ru-RU" sz="2000" dirty="0" smtClean="0"/>
              <a:t>Практически отсутствуют работы диагностического плана , в которых бы исследовались специфические  особенности профессиональных интересов сельских школьников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 Недостаточные знания  специфики профессиональных интересов и </a:t>
            </a:r>
            <a:r>
              <a:rPr lang="ru-RU" sz="2000" dirty="0" err="1" smtClean="0"/>
              <a:t>профнаправленности</a:t>
            </a:r>
            <a:r>
              <a:rPr lang="ru-RU" sz="2000" dirty="0" smtClean="0"/>
              <a:t> школьников затрудняет создание эффективных </a:t>
            </a:r>
            <a:r>
              <a:rPr lang="ru-RU" sz="2000" dirty="0" err="1" smtClean="0"/>
              <a:t>профорентационных</a:t>
            </a:r>
            <a:r>
              <a:rPr lang="ru-RU" sz="2000" dirty="0" smtClean="0"/>
              <a:t>  технологий</a:t>
            </a:r>
          </a:p>
          <a:p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1988840"/>
            <a:ext cx="2563688" cy="30243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Цель и задачи настоящего исследования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987824" y="685800"/>
            <a:ext cx="5775176" cy="5623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Цель </a:t>
            </a:r>
            <a:r>
              <a:rPr lang="ru-RU" sz="2000" dirty="0" smtClean="0"/>
              <a:t> </a:t>
            </a:r>
            <a:r>
              <a:rPr lang="ru-RU" sz="2000" b="1" dirty="0" smtClean="0"/>
              <a:t>исследования</a:t>
            </a:r>
            <a:r>
              <a:rPr lang="ru-RU" sz="2000" dirty="0" smtClean="0"/>
              <a:t> - выявить  </a:t>
            </a:r>
            <a:r>
              <a:rPr lang="ru-RU" sz="2000" dirty="0" err="1" smtClean="0"/>
              <a:t>особеннос-ти</a:t>
            </a:r>
            <a:r>
              <a:rPr lang="ru-RU" sz="2000" dirty="0" smtClean="0"/>
              <a:t> профессионального самоопределения сельских  и городских школьников 11-ых классов, на основе  анализа  их </a:t>
            </a:r>
            <a:r>
              <a:rPr lang="ru-RU" sz="2000" dirty="0" err="1" smtClean="0"/>
              <a:t>профессио-нальных</a:t>
            </a:r>
            <a:r>
              <a:rPr lang="ru-RU" sz="2000" dirty="0" smtClean="0"/>
              <a:t> интересов и профессиональных умений.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Задачи</a:t>
            </a:r>
            <a:r>
              <a:rPr lang="ru-RU" sz="2000" dirty="0" smtClean="0"/>
              <a:t> </a:t>
            </a:r>
            <a:r>
              <a:rPr lang="ru-RU" sz="2000" b="1" dirty="0" smtClean="0"/>
              <a:t>исследования:</a:t>
            </a:r>
          </a:p>
          <a:p>
            <a:r>
              <a:rPr lang="ru-RU" sz="2000" dirty="0" smtClean="0"/>
              <a:t>- выявить и сравнить профессиональные интересы школьников сельских и городских школ;</a:t>
            </a:r>
          </a:p>
          <a:p>
            <a:r>
              <a:rPr lang="ru-RU" sz="2000" dirty="0" smtClean="0"/>
              <a:t>- выявить и сравнить уровень </a:t>
            </a:r>
            <a:r>
              <a:rPr lang="ru-RU" sz="2000" dirty="0" err="1" smtClean="0"/>
              <a:t>сформирован-ности</a:t>
            </a:r>
            <a:r>
              <a:rPr lang="ru-RU" sz="2000" dirty="0" smtClean="0"/>
              <a:t> профессиональных умений </a:t>
            </a:r>
            <a:r>
              <a:rPr lang="ru-RU" sz="2000" dirty="0" err="1" smtClean="0"/>
              <a:t>школьни-ков</a:t>
            </a:r>
            <a:r>
              <a:rPr lang="ru-RU" sz="2000" dirty="0" smtClean="0"/>
              <a:t> сельских и городских школ;</a:t>
            </a:r>
          </a:p>
          <a:p>
            <a:r>
              <a:rPr lang="ru-RU" sz="2000" dirty="0" smtClean="0"/>
              <a:t>- выявить взаимосвязи между уровнем </a:t>
            </a:r>
            <a:r>
              <a:rPr lang="ru-RU" sz="2000" dirty="0" err="1" smtClean="0"/>
              <a:t>раз-вития</a:t>
            </a:r>
            <a:r>
              <a:rPr lang="ru-RU" sz="2000" dirty="0" smtClean="0"/>
              <a:t> профессиональных интересов и </a:t>
            </a:r>
            <a:r>
              <a:rPr lang="ru-RU" sz="2000" dirty="0" err="1" smtClean="0"/>
              <a:t>сфор-мированностью</a:t>
            </a:r>
            <a:r>
              <a:rPr lang="ru-RU" sz="2000" dirty="0" smtClean="0"/>
              <a:t> профессиональных умений у школьников сельских и городских школ</a:t>
            </a:r>
            <a:r>
              <a:rPr lang="ru-RU" sz="18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1988840"/>
            <a:ext cx="2563688" cy="30243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Процедура </a:t>
            </a:r>
            <a:r>
              <a:rPr lang="ru-RU" sz="2800" dirty="0" err="1" smtClean="0"/>
              <a:t>эмпиричес-кого</a:t>
            </a:r>
            <a:r>
              <a:rPr lang="ru-RU" sz="2800" dirty="0" smtClean="0"/>
              <a:t> исследования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987824" y="685800"/>
            <a:ext cx="5775176" cy="562352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исследовании использовалась методика </a:t>
            </a:r>
            <a:r>
              <a:rPr lang="ru-RU" sz="2000" dirty="0" err="1" smtClean="0"/>
              <a:t>Осницкого</a:t>
            </a:r>
            <a:r>
              <a:rPr lang="ru-RU" sz="2000" dirty="0" smtClean="0"/>
              <a:t> А.К. [6], которая позволяет </a:t>
            </a:r>
            <a:r>
              <a:rPr lang="ru-RU" sz="2000" dirty="0" err="1" smtClean="0"/>
              <a:t>диаг-ностировать</a:t>
            </a:r>
            <a:r>
              <a:rPr lang="ru-RU" sz="2000" dirty="0" smtClean="0"/>
              <a:t> профессиональные интересы и профессиональные умения </a:t>
            </a:r>
            <a:r>
              <a:rPr lang="ru-RU" sz="2000" dirty="0" err="1" smtClean="0"/>
              <a:t>старшеклас-сников</a:t>
            </a:r>
            <a:r>
              <a:rPr lang="ru-RU" sz="2000" dirty="0" smtClean="0"/>
              <a:t> по отношению к  группам </a:t>
            </a:r>
            <a:r>
              <a:rPr lang="ru-RU" sz="2000" dirty="0" err="1" smtClean="0"/>
              <a:t>профес-сий</a:t>
            </a:r>
            <a:r>
              <a:rPr lang="ru-RU" sz="2000" dirty="0" smtClean="0"/>
              <a:t>: человек-природа, человек-техника, человек-человек, человек-знак и </a:t>
            </a:r>
            <a:r>
              <a:rPr lang="ru-RU" sz="2000" dirty="0" err="1" smtClean="0"/>
              <a:t>человек-художественный</a:t>
            </a:r>
            <a:r>
              <a:rPr lang="ru-RU" sz="2000" dirty="0" smtClean="0"/>
              <a:t> образ. </a:t>
            </a:r>
          </a:p>
          <a:p>
            <a:r>
              <a:rPr lang="ru-RU" sz="2000" dirty="0" smtClean="0"/>
              <a:t>В исследовании приняли участие 97 </a:t>
            </a:r>
            <a:r>
              <a:rPr lang="ru-RU" sz="2000" dirty="0" err="1" smtClean="0"/>
              <a:t>школь-ников</a:t>
            </a:r>
            <a:r>
              <a:rPr lang="ru-RU" sz="2000" dirty="0" smtClean="0"/>
              <a:t> одиннадцатых классов , общающихся в школах областного города и 84 </a:t>
            </a:r>
            <a:r>
              <a:rPr lang="ru-RU" sz="2000" dirty="0" err="1" smtClean="0"/>
              <a:t>школьни-ка</a:t>
            </a:r>
            <a:r>
              <a:rPr lang="ru-RU" sz="2000" dirty="0" smtClean="0"/>
              <a:t> соответствующих классов, обучающихся в сельских школах.</a:t>
            </a:r>
            <a:r>
              <a:rPr lang="ru-RU" sz="18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2376264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Профессио-нальные</a:t>
            </a:r>
            <a:r>
              <a:rPr lang="ru-RU" sz="2800" dirty="0" smtClean="0"/>
              <a:t> интересы школьников сельских и городских школ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5</a:t>
            </a:r>
            <a:endParaRPr lang="ru-RU" dirty="0"/>
          </a:p>
        </p:txBody>
      </p:sp>
      <p:pic>
        <p:nvPicPr>
          <p:cNvPr id="1028" name="Диаграмма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928670"/>
            <a:ext cx="521497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2376264"/>
          </a:xfrm>
        </p:spPr>
        <p:txBody>
          <a:bodyPr>
            <a:noAutofit/>
          </a:bodyPr>
          <a:lstStyle/>
          <a:p>
            <a:r>
              <a:rPr lang="ru-RU" sz="2800" dirty="0" smtClean="0"/>
              <a:t>Анализ  </a:t>
            </a:r>
            <a:r>
              <a:rPr lang="ru-RU" sz="2800" dirty="0" err="1" smtClean="0"/>
              <a:t>профессио-нальных</a:t>
            </a:r>
            <a:r>
              <a:rPr lang="ru-RU" sz="2800" dirty="0" smtClean="0"/>
              <a:t> интересов  сельских и городских  школьников 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00364" y="642918"/>
            <a:ext cx="5892116" cy="56664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1. Максимальный интерес сельские школьники проявляют к профессиям «человек-знак», а городские – к профессиям«человек-человек».</a:t>
            </a:r>
          </a:p>
          <a:p>
            <a:pPr>
              <a:buNone/>
            </a:pPr>
            <a:r>
              <a:rPr lang="ru-RU" sz="2000" dirty="0" smtClean="0"/>
              <a:t>2. Сельские и городские школьники проявляют одинаково большой интерес к профессиям «человек-знак» и одинаково мало </a:t>
            </a:r>
            <a:r>
              <a:rPr lang="ru-RU" sz="2000" dirty="0" err="1" smtClean="0"/>
              <a:t>интересу-ются</a:t>
            </a:r>
            <a:r>
              <a:rPr lang="ru-RU" sz="2000" dirty="0" smtClean="0"/>
              <a:t> профессиями «человек-техника»</a:t>
            </a:r>
          </a:p>
          <a:p>
            <a:pPr>
              <a:buNone/>
            </a:pPr>
            <a:r>
              <a:rPr lang="ru-RU" sz="2000" dirty="0" smtClean="0"/>
              <a:t>3. Сельские школьники интересуются </a:t>
            </a:r>
            <a:r>
              <a:rPr lang="ru-RU" sz="2000" dirty="0" err="1" smtClean="0"/>
              <a:t>профес-сиями</a:t>
            </a:r>
            <a:r>
              <a:rPr lang="ru-RU" sz="2000" dirty="0" smtClean="0"/>
              <a:t> «человек-природа», городские –нет.</a:t>
            </a:r>
          </a:p>
          <a:p>
            <a:pPr>
              <a:buNone/>
            </a:pPr>
            <a:r>
              <a:rPr lang="ru-RU" sz="2000" dirty="0" smtClean="0"/>
              <a:t>4. Городские школьники интересуются </a:t>
            </a:r>
            <a:r>
              <a:rPr lang="ru-RU" sz="2000" dirty="0" err="1" smtClean="0"/>
              <a:t>профес-сиями</a:t>
            </a:r>
            <a:r>
              <a:rPr lang="ru-RU" sz="2000" dirty="0" smtClean="0"/>
              <a:t> «человек-человек», сельские - нет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237626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Сформирован-ность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профессио-нальных</a:t>
            </a:r>
            <a:r>
              <a:rPr lang="ru-RU" sz="2400" dirty="0" smtClean="0"/>
              <a:t> умений сельских и городских школьников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7</a:t>
            </a:r>
            <a:endParaRPr lang="ru-RU" dirty="0"/>
          </a:p>
        </p:txBody>
      </p:sp>
      <p:pic>
        <p:nvPicPr>
          <p:cNvPr id="2051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214422"/>
            <a:ext cx="585791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95536" y="2060848"/>
            <a:ext cx="2362200" cy="2376264"/>
          </a:xfrm>
        </p:spPr>
        <p:txBody>
          <a:bodyPr>
            <a:noAutofit/>
          </a:bodyPr>
          <a:lstStyle/>
          <a:p>
            <a:r>
              <a:rPr lang="ru-RU" sz="2800" dirty="0" smtClean="0"/>
              <a:t>Анализ </a:t>
            </a:r>
            <a:r>
              <a:rPr lang="ru-RU" sz="2800" dirty="0" err="1" smtClean="0"/>
              <a:t>профессио-нальных</a:t>
            </a:r>
            <a:r>
              <a:rPr lang="ru-RU" sz="2800" dirty="0" smtClean="0"/>
              <a:t>  умений сельских и городских школьников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1. В целом профессиональные умения у городских школьников сформированы значимо лучше, чем у сельских</a:t>
            </a:r>
          </a:p>
          <a:p>
            <a:pPr>
              <a:buNone/>
            </a:pPr>
            <a:r>
              <a:rPr lang="ru-RU" sz="2000" dirty="0" smtClean="0"/>
              <a:t>2. У сельских и городских  школьников </a:t>
            </a:r>
            <a:r>
              <a:rPr lang="ru-RU" sz="2000" dirty="0" err="1" smtClean="0"/>
              <a:t>одина-ково</a:t>
            </a:r>
            <a:r>
              <a:rPr lang="ru-RU" sz="2000" dirty="0" smtClean="0"/>
              <a:t> хорошо сформированы умения, </a:t>
            </a:r>
            <a:r>
              <a:rPr lang="ru-RU" sz="2000" dirty="0" err="1" smtClean="0"/>
              <a:t>отно-сящиеся</a:t>
            </a:r>
            <a:r>
              <a:rPr lang="ru-RU" sz="2000" dirty="0" smtClean="0"/>
              <a:t> к профессиям "человек-знак", но одинаково  слабо  сформированы  умения, относящиеся к профессиям "человек- природа" и "</a:t>
            </a:r>
            <a:r>
              <a:rPr lang="ru-RU" sz="2000" dirty="0" err="1" smtClean="0"/>
              <a:t>человек-художественный</a:t>
            </a:r>
            <a:r>
              <a:rPr lang="ru-RU" sz="2000" dirty="0" smtClean="0"/>
              <a:t> образ". </a:t>
            </a:r>
          </a:p>
          <a:p>
            <a:pPr>
              <a:buNone/>
            </a:pPr>
            <a:r>
              <a:rPr lang="ru-RU" sz="2000" dirty="0" smtClean="0"/>
              <a:t>3. У старшеклассников сельских школ </a:t>
            </a:r>
            <a:r>
              <a:rPr lang="ru-RU" sz="2000" dirty="0" err="1" smtClean="0"/>
              <a:t>значи-тельно</a:t>
            </a:r>
            <a:r>
              <a:rPr lang="ru-RU" sz="2000" dirty="0" smtClean="0"/>
              <a:t> хуже сформированы умения, относящиеся к профессиям "человек-техника" и "человек-человек«.У городских школьников они сформированы значительно лучше.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85720" y="1142984"/>
            <a:ext cx="2506404" cy="4734587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Соотношение </a:t>
            </a:r>
            <a:r>
              <a:rPr lang="ru-RU" sz="2400" dirty="0" err="1" smtClean="0"/>
              <a:t>профессио-нальных</a:t>
            </a:r>
            <a:r>
              <a:rPr lang="ru-RU" sz="2400" dirty="0" smtClean="0"/>
              <a:t> интересов и </a:t>
            </a:r>
            <a:r>
              <a:rPr lang="ru-RU" sz="2400" dirty="0" err="1" smtClean="0"/>
              <a:t>профес-сиональных</a:t>
            </a:r>
            <a:r>
              <a:rPr lang="ru-RU" sz="2400" dirty="0" smtClean="0"/>
              <a:t> умений у сельских школьников</a:t>
            </a:r>
          </a:p>
          <a:p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20688"/>
            <a:ext cx="576828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 smtClean="0"/>
          </a:p>
          <a:p>
            <a:pPr lvl="6"/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  9</a:t>
            </a:r>
            <a:endParaRPr lang="ru-RU" dirty="0"/>
          </a:p>
        </p:txBody>
      </p:sp>
      <p:pic>
        <p:nvPicPr>
          <p:cNvPr id="3074" name="Диаграмма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285860"/>
            <a:ext cx="5572132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1374</TotalTime>
  <Words>736</Words>
  <Application>Microsoft Office PowerPoint</Application>
  <PresentationFormat>Экран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ПРОФЕССИОНАЛЬНЫЕ ИНТЕРЕСЫ СТАРШЕКЛАССНИКОВ СЕЛЬСКИХ И ГОРОДСКИХ ШКОЛ </vt:lpstr>
      <vt:lpstr> </vt:lpstr>
      <vt:lpstr> 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Общие выводы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структура процесса профессионального становления личности</dc:title>
  <dc:creator>Ann</dc:creator>
  <cp:lastModifiedBy>sc-15</cp:lastModifiedBy>
  <cp:revision>83</cp:revision>
  <dcterms:created xsi:type="dcterms:W3CDTF">2015-07-06T09:57:48Z</dcterms:created>
  <dcterms:modified xsi:type="dcterms:W3CDTF">2020-03-23T05:07:08Z</dcterms:modified>
</cp:coreProperties>
</file>