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64" r:id="rId3"/>
    <p:sldId id="274" r:id="rId4"/>
    <p:sldId id="257" r:id="rId5"/>
    <p:sldId id="275" r:id="rId6"/>
    <p:sldId id="261" r:id="rId7"/>
    <p:sldId id="260" r:id="rId8"/>
    <p:sldId id="273" r:id="rId9"/>
    <p:sldId id="272" r:id="rId10"/>
    <p:sldId id="265" r:id="rId11"/>
    <p:sldId id="258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FF9900"/>
    <a:srgbClr val="0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E25E649-3F16-4E02-A733-19D2CDBF48F0}" styleName="Средний стиль 3 -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CC3A5B-6B98-41C2-9CF4-7612FDCA765E}" type="datetimeFigureOut">
              <a:rPr lang="ru-RU" smtClean="0"/>
              <a:t>16.09.2021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7A6FE5-B319-41DD-823F-8E305152541A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312822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7A6FE5-B319-41DD-823F-8E305152541A}" type="slidenum">
              <a:rPr lang="ru-RU" smtClean="0"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856839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16.09.2021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16.09.2021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16.09.2021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16.09.2021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16.09.2021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16.09.2021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16.09.2021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16.09.2021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16.09.2021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16.09.2021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16.09.2021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16.09.2021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Tekhnicheskoe%20zadanie.%20Upravlencheskii%20instrument.docx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70968" y="3068960"/>
            <a:ext cx="612068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Реализация проекта 500</a:t>
            </a:r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</a:p>
          <a:p>
            <a:pPr algn="ctr"/>
            <a:r>
              <a:rPr lang="ru-RU" sz="1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(совещание с руководителями муниципальных органов управления образования) </a:t>
            </a:r>
            <a:endParaRPr lang="ru-RU" sz="16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7141" y="404664"/>
            <a:ext cx="1080120" cy="72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8868"/>
            <a:ext cx="792088" cy="11291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699792" y="504269"/>
            <a:ext cx="53285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Департамент образования Ярославской области</a:t>
            </a:r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ГАУ ДПО ЯО «Институт развития образования»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580112" y="4941168"/>
            <a:ext cx="29523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© Соколова И.Ю., региональный координатор проекта 500+</a:t>
            </a: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987824" y="6237312"/>
            <a:ext cx="25922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02 сентября 2021 </a:t>
            </a:r>
          </a:p>
        </p:txBody>
      </p:sp>
    </p:spTree>
    <p:extLst>
      <p:ext uri="{BB962C8B-B14F-4D97-AF65-F5344CB8AC3E}">
        <p14:creationId xmlns:p14="http://schemas.microsoft.com/office/powerpoint/2010/main" val="28508652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88640"/>
            <a:ext cx="1974850" cy="1127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187624" y="2132856"/>
            <a:ext cx="712879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v"/>
            </a:pP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Форма представления 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b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описание </a:t>
            </a:r>
            <a:r>
              <a:rPr lang="ru-RU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муниципального </a:t>
            </a:r>
            <a:r>
              <a:rPr lang="ru-RU" b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управленческого инструмента </a:t>
            </a:r>
            <a:r>
              <a:rPr lang="ru-RU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организации работы со школами проекта 500</a:t>
            </a:r>
            <a:r>
              <a:rPr lang="ru-RU" b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(кейс) в соответствии </a:t>
            </a:r>
            <a:r>
              <a:rPr lang="ru-RU" b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 action="ppaction://hlinkfile"/>
              </a:rPr>
              <a:t>с техническим заданием.</a:t>
            </a:r>
            <a:endParaRPr lang="ru-RU" b="1" dirty="0" smtClean="0">
              <a:solidFill>
                <a:srgbClr val="00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Wingdings" panose="05000000000000000000" pitchFamily="2" charset="2"/>
              <a:buChar char="v"/>
            </a:pPr>
            <a:endParaRPr lang="ru-RU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Wingdings" panose="05000000000000000000" pitchFamily="2" charset="2"/>
              <a:buChar char="v"/>
            </a:pP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Дата предоставления в департамент– </a:t>
            </a:r>
            <a:r>
              <a:rPr lang="ru-RU" b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25 сентября 2021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endParaRPr lang="ru-RU" sz="24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ctr">
              <a:buFont typeface="Wingdings" panose="05000000000000000000" pitchFamily="2" charset="2"/>
              <a:buChar char="v"/>
            </a:pPr>
            <a:endParaRPr lang="ru-RU" sz="24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915815" y="752202"/>
            <a:ext cx="533607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Трансляция управленческого опыта муниципального уровня</a:t>
            </a:r>
            <a:endParaRPr lang="ru-RU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36799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Группа 6"/>
          <p:cNvGrpSpPr/>
          <p:nvPr/>
        </p:nvGrpSpPr>
        <p:grpSpPr>
          <a:xfrm>
            <a:off x="539552" y="48868"/>
            <a:ext cx="1977709" cy="1129147"/>
            <a:chOff x="539552" y="48868"/>
            <a:chExt cx="1977709" cy="1129147"/>
          </a:xfrm>
        </p:grpSpPr>
        <p:pic>
          <p:nvPicPr>
            <p:cNvPr id="4" name="Picture 3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9552" y="48868"/>
              <a:ext cx="792088" cy="11291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37141" y="404664"/>
              <a:ext cx="1080120" cy="7200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6" name="TextBox 5"/>
          <p:cNvSpPr txBox="1"/>
          <p:nvPr/>
        </p:nvSpPr>
        <p:spPr>
          <a:xfrm>
            <a:off x="755576" y="1844824"/>
            <a:ext cx="8028892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Доработка материалов школами 1 этапа в ИС МЭДК – до  </a:t>
            </a:r>
            <a:r>
              <a:rPr lang="ru-RU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30.09.2021.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ru-RU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Представление описания управленческого опыта в департамент образования (кейсы) – </a:t>
            </a:r>
            <a:r>
              <a:rPr lang="ru-RU" sz="2000" b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 25.09.2021</a:t>
            </a:r>
            <a:r>
              <a:rPr lang="ru-RU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!.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Участие в анкетировании участников проекта – с 20.09.2021-01.10.2021.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Публикация аналитических материалов школами  2 этапа в ИС МЭДК – до </a:t>
            </a:r>
            <a:r>
              <a:rPr lang="ru-RU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14.10.2021.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Выполнение мероприятий региональной дорожной карты (представление опыта участниками проекта)– до 15.12.2021.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2915816" y="548680"/>
            <a:ext cx="568863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Отчетные даты 3-его рейтинга вовлеченности регионов </a:t>
            </a:r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13109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539552" y="48868"/>
            <a:ext cx="1977709" cy="1129147"/>
            <a:chOff x="539552" y="48868"/>
            <a:chExt cx="1977709" cy="1129147"/>
          </a:xfrm>
        </p:grpSpPr>
        <p:pic>
          <p:nvPicPr>
            <p:cNvPr id="3" name="Picture 3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9552" y="48868"/>
              <a:ext cx="792088" cy="11291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37141" y="404664"/>
              <a:ext cx="1080120" cy="7200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5" name="TextBox 4"/>
          <p:cNvSpPr txBox="1"/>
          <p:nvPr/>
        </p:nvSpPr>
        <p:spPr>
          <a:xfrm>
            <a:off x="2483547" y="659413"/>
            <a:ext cx="5112568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24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Участники проекта:</a:t>
            </a:r>
          </a:p>
          <a:p>
            <a:endParaRPr lang="ru-RU" sz="32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ru-RU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 Ярославль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ru-RU" sz="2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Угличский</a:t>
            </a:r>
            <a:r>
              <a:rPr lang="ru-RU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МР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ru-RU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Ростовский МР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ru-RU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Гаврилов-</a:t>
            </a:r>
            <a:r>
              <a:rPr lang="ru-RU" sz="2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Ямский</a:t>
            </a:r>
            <a:r>
              <a:rPr lang="ru-RU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МР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ru-RU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Борисоглебский МР</a:t>
            </a:r>
            <a:endParaRPr lang="ru-RU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9587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448286" y="200130"/>
            <a:ext cx="1977709" cy="1129147"/>
            <a:chOff x="539552" y="48868"/>
            <a:chExt cx="1977709" cy="1129147"/>
          </a:xfrm>
        </p:grpSpPr>
        <p:pic>
          <p:nvPicPr>
            <p:cNvPr id="3" name="Picture 3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9552" y="48868"/>
              <a:ext cx="792088" cy="11291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37141" y="404664"/>
              <a:ext cx="1080120" cy="7200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6" name="Прямоугольник 5"/>
          <p:cNvSpPr/>
          <p:nvPr/>
        </p:nvSpPr>
        <p:spPr>
          <a:xfrm>
            <a:off x="971600" y="2434257"/>
            <a:ext cx="790362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Итоги 2-ого рейтинга 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вовлеченности регионов в проект 500+</a:t>
            </a:r>
          </a:p>
          <a:p>
            <a:pPr lvl="0" algn="ctr"/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 мая 2021г. - 30 июня 2021г.)</a:t>
            </a:r>
            <a:endParaRPr lang="ru-RU" sz="2800" b="1" dirty="0">
              <a:solidFill>
                <a:prstClr val="black"/>
              </a:solidFill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358" r="16413" b="6465"/>
          <a:stretch/>
        </p:blipFill>
        <p:spPr bwMode="auto">
          <a:xfrm>
            <a:off x="4283968" y="1829291"/>
            <a:ext cx="857145" cy="6049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631022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8868"/>
            <a:ext cx="792088" cy="11291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7141" y="404664"/>
            <a:ext cx="1080120" cy="72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4" name="Picture 2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76" t="30860" r="4187" b="15541"/>
          <a:stretch/>
        </p:blipFill>
        <p:spPr bwMode="auto">
          <a:xfrm>
            <a:off x="0" y="1268760"/>
            <a:ext cx="9075879" cy="427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206" name="Стрелка вниз 8205"/>
          <p:cNvSpPr/>
          <p:nvPr/>
        </p:nvSpPr>
        <p:spPr>
          <a:xfrm flipH="1">
            <a:off x="3904497" y="1772600"/>
            <a:ext cx="45719" cy="720080"/>
          </a:xfrm>
          <a:prstGeom prst="downArrow">
            <a:avLst/>
          </a:prstGeom>
          <a:solidFill>
            <a:srgbClr val="002060"/>
          </a:solidFill>
          <a:ln>
            <a:solidFill>
              <a:srgbClr val="0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7" name="Группа 6"/>
          <p:cNvGrpSpPr/>
          <p:nvPr/>
        </p:nvGrpSpPr>
        <p:grpSpPr>
          <a:xfrm>
            <a:off x="7298345" y="5686585"/>
            <a:ext cx="472065" cy="914400"/>
            <a:chOff x="8182256" y="2492896"/>
            <a:chExt cx="606416" cy="1371600"/>
          </a:xfrm>
        </p:grpSpPr>
        <p:sp>
          <p:nvSpPr>
            <p:cNvPr id="8" name="Прямоугольник 7"/>
            <p:cNvSpPr/>
            <p:nvPr/>
          </p:nvSpPr>
          <p:spPr>
            <a:xfrm>
              <a:off x="8187456" y="2492896"/>
              <a:ext cx="601216" cy="457200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8187456" y="2950096"/>
              <a:ext cx="601216" cy="457200"/>
            </a:xfrm>
            <a:prstGeom prst="rect">
              <a:avLst/>
            </a:prstGeom>
            <a:solidFill>
              <a:srgbClr val="FF99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0" name="Прямоугольник 9"/>
            <p:cNvSpPr/>
            <p:nvPr/>
          </p:nvSpPr>
          <p:spPr>
            <a:xfrm>
              <a:off x="8182256" y="3407296"/>
              <a:ext cx="606415" cy="45720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1" name="Выноска 1 (граница и черта) 10"/>
          <p:cNvSpPr/>
          <p:nvPr/>
        </p:nvSpPr>
        <p:spPr>
          <a:xfrm>
            <a:off x="7956376" y="5697988"/>
            <a:ext cx="1066916" cy="445797"/>
          </a:xfrm>
          <a:prstGeom prst="accentBorderCallout1">
            <a:avLst>
              <a:gd name="adj1" fmla="val 18750"/>
              <a:gd name="adj2" fmla="val -8333"/>
              <a:gd name="adj3" fmla="val 87125"/>
              <a:gd name="adj4" fmla="val -1712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Индикаторы</a:t>
            </a:r>
            <a:endParaRPr lang="ru-RU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729194" y="360819"/>
            <a:ext cx="609127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Итоги 2-ого рейтинга вовлеченности регионов в проект 500+</a:t>
            </a:r>
          </a:p>
          <a:p>
            <a:pPr lvl="0" algn="ctr"/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 мая 2021г. - 30 июня 2021г.)</a:t>
            </a:r>
            <a:endParaRPr lang="ru-RU" sz="16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64511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539552" y="48868"/>
            <a:ext cx="1977709" cy="1129147"/>
            <a:chOff x="539552" y="48868"/>
            <a:chExt cx="1977709" cy="1129147"/>
          </a:xfrm>
        </p:grpSpPr>
        <p:pic>
          <p:nvPicPr>
            <p:cNvPr id="3" name="Picture 3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9552" y="48868"/>
              <a:ext cx="792088" cy="11291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37141" y="404664"/>
              <a:ext cx="1080120" cy="7200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5" name="TextBox 4"/>
          <p:cNvSpPr txBox="1"/>
          <p:nvPr/>
        </p:nvSpPr>
        <p:spPr>
          <a:xfrm>
            <a:off x="423008" y="1700808"/>
            <a:ext cx="8598514" cy="42011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ru-RU" b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Качество размещенных школами концептуальных документов – </a:t>
            </a:r>
            <a:r>
              <a:rPr lang="ru-RU" sz="2000" b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из 6</a:t>
            </a:r>
            <a:r>
              <a:rPr lang="ru-RU" b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ru-RU" b="1" dirty="0" smtClean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Качество представленных школами подтверждающих документов 1 этапа </a:t>
            </a:r>
            <a:br>
              <a:rPr lang="ru-RU" b="1" dirty="0" smtClean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000" b="1" dirty="0" smtClean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из 7</a:t>
            </a:r>
            <a:r>
              <a:rPr lang="ru-RU" b="1" dirty="0" smtClean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ru-RU" b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Мониторинг </a:t>
            </a:r>
            <a:r>
              <a:rPr lang="ru-RU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соответствия плану-графику ведения ИС </a:t>
            </a:r>
            <a:r>
              <a:rPr lang="ru-RU" b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МЭДК – </a:t>
            </a:r>
            <a:r>
              <a:rPr lang="ru-RU" sz="2000" b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из 1</a:t>
            </a:r>
            <a:r>
              <a:rPr lang="ru-RU" b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ru-RU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Реализация мероприятий </a:t>
            </a:r>
            <a:r>
              <a:rPr lang="ru-RU" b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региональной дорожной карты – </a:t>
            </a:r>
            <a:r>
              <a:rPr lang="ru-RU" sz="2000" b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из 2</a:t>
            </a:r>
            <a:r>
              <a:rPr lang="ru-RU" b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ru-RU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Организация полноты условий для работы куратора </a:t>
            </a:r>
            <a:r>
              <a:rPr lang="ru-RU" b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школы  -  </a:t>
            </a: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</a:t>
            </a:r>
            <a:r>
              <a:rPr lang="ru-RU" sz="2000" b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 6</a:t>
            </a:r>
            <a:r>
              <a:rPr lang="ru-RU" b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ru-RU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охвата участников проекта проводимыми </a:t>
            </a:r>
            <a:r>
              <a:rPr lang="ru-RU" b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опросами – </a:t>
            </a:r>
            <a:r>
              <a:rPr lang="ru-RU" sz="2000" b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из 1</a:t>
            </a:r>
            <a:r>
              <a:rPr lang="ru-RU" b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ru-RU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Подготовка и трансляция регионального успешного опыта работы в рамках </a:t>
            </a:r>
            <a:r>
              <a:rPr lang="ru-RU" b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проекта – </a:t>
            </a:r>
            <a:r>
              <a:rPr lang="ru-RU" sz="2000" b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из 1</a:t>
            </a:r>
            <a:r>
              <a:rPr lang="ru-RU" b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 smtClean="0"/>
          </a:p>
        </p:txBody>
      </p:sp>
      <p:grpSp>
        <p:nvGrpSpPr>
          <p:cNvPr id="9" name="Группа 8"/>
          <p:cNvGrpSpPr/>
          <p:nvPr/>
        </p:nvGrpSpPr>
        <p:grpSpPr>
          <a:xfrm>
            <a:off x="7956376" y="5373216"/>
            <a:ext cx="606416" cy="1371600"/>
            <a:chOff x="8182256" y="2492896"/>
            <a:chExt cx="606416" cy="1371600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8187456" y="2492896"/>
              <a:ext cx="601216" cy="457200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8187456" y="2950096"/>
              <a:ext cx="601216" cy="457200"/>
            </a:xfrm>
            <a:prstGeom prst="rect">
              <a:avLst/>
            </a:prstGeom>
            <a:solidFill>
              <a:srgbClr val="FF99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8182256" y="3407296"/>
              <a:ext cx="606415" cy="45720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0" name="Прямоугольник 9"/>
          <p:cNvSpPr/>
          <p:nvPr/>
        </p:nvSpPr>
        <p:spPr>
          <a:xfrm>
            <a:off x="2846528" y="553201"/>
            <a:ext cx="571626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Позиции области в 2-ом рейтинге вовлеченности регионов в проект 500+ </a:t>
            </a:r>
            <a:endParaRPr lang="ru-RU" sz="24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683568" y="1353210"/>
            <a:ext cx="54031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Критерии оценивания:</a:t>
            </a: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42699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41" t="16166" r="11555" b="5052"/>
          <a:stretch/>
        </p:blipFill>
        <p:spPr bwMode="auto">
          <a:xfrm>
            <a:off x="1142186" y="952445"/>
            <a:ext cx="7573053" cy="5820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3131840" y="598502"/>
            <a:ext cx="453901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002060"/>
                </a:solidFill>
                <a:latin typeface="Times New Roman"/>
              </a:rPr>
              <a:t>Экспертиза ФИОКО </a:t>
            </a:r>
          </a:p>
          <a:p>
            <a:r>
              <a:rPr lang="ru-RU" sz="2000" b="1" dirty="0" smtClean="0">
                <a:solidFill>
                  <a:srgbClr val="002060"/>
                </a:solidFill>
                <a:latin typeface="Times New Roman"/>
              </a:rPr>
              <a:t> </a:t>
            </a:r>
            <a:r>
              <a:rPr lang="ru-RU" sz="2000" b="1" dirty="0">
                <a:solidFill>
                  <a:srgbClr val="002060"/>
                </a:solidFill>
                <a:latin typeface="Times New Roman"/>
              </a:rPr>
              <a:t>подтверждающих </a:t>
            </a:r>
            <a:r>
              <a:rPr lang="ru-RU" sz="2000" b="1" dirty="0" smtClean="0">
                <a:solidFill>
                  <a:srgbClr val="002060"/>
                </a:solidFill>
                <a:latin typeface="Times New Roman"/>
              </a:rPr>
              <a:t>документов</a:t>
            </a:r>
            <a:endParaRPr lang="ru-RU" sz="2000" dirty="0">
              <a:solidFill>
                <a:srgbClr val="002060"/>
              </a:solidFill>
            </a:endParaRPr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8868"/>
            <a:ext cx="792088" cy="11291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7141" y="404664"/>
            <a:ext cx="1080120" cy="72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3" name="Группа 12"/>
          <p:cNvGrpSpPr/>
          <p:nvPr/>
        </p:nvGrpSpPr>
        <p:grpSpPr>
          <a:xfrm>
            <a:off x="1450075" y="2420888"/>
            <a:ext cx="389254" cy="3554684"/>
            <a:chOff x="1450075" y="2420888"/>
            <a:chExt cx="389254" cy="3554684"/>
          </a:xfrm>
        </p:grpSpPr>
        <p:sp>
          <p:nvSpPr>
            <p:cNvPr id="4" name="Стрелка вправо 3"/>
            <p:cNvSpPr/>
            <p:nvPr/>
          </p:nvSpPr>
          <p:spPr>
            <a:xfrm>
              <a:off x="1450075" y="5157192"/>
              <a:ext cx="360040" cy="242316"/>
            </a:xfrm>
            <a:prstGeom prst="rightArrow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8" name="Стрелка вправо 7"/>
            <p:cNvSpPr/>
            <p:nvPr/>
          </p:nvSpPr>
          <p:spPr>
            <a:xfrm>
              <a:off x="1450075" y="5733256"/>
              <a:ext cx="360040" cy="242316"/>
            </a:xfrm>
            <a:prstGeom prst="rightArrow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9" name="Стрелка вправо 8"/>
            <p:cNvSpPr/>
            <p:nvPr/>
          </p:nvSpPr>
          <p:spPr>
            <a:xfrm>
              <a:off x="1453968" y="2420888"/>
              <a:ext cx="360040" cy="242316"/>
            </a:xfrm>
            <a:prstGeom prst="rightArrow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0" name="Стрелка вправо 9"/>
            <p:cNvSpPr/>
            <p:nvPr/>
          </p:nvSpPr>
          <p:spPr>
            <a:xfrm>
              <a:off x="1453968" y="2924944"/>
              <a:ext cx="360040" cy="242316"/>
            </a:xfrm>
            <a:prstGeom prst="rightArrow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1" name="Стрелка вправо 10"/>
            <p:cNvSpPr/>
            <p:nvPr/>
          </p:nvSpPr>
          <p:spPr>
            <a:xfrm>
              <a:off x="1453968" y="3356992"/>
              <a:ext cx="360040" cy="242316"/>
            </a:xfrm>
            <a:prstGeom prst="rightArrow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2" name="Стрелка вправо 11"/>
            <p:cNvSpPr/>
            <p:nvPr/>
          </p:nvSpPr>
          <p:spPr>
            <a:xfrm>
              <a:off x="1479289" y="4077072"/>
              <a:ext cx="360040" cy="242316"/>
            </a:xfrm>
            <a:prstGeom prst="rightArrow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2987824" y="1844824"/>
            <a:ext cx="14786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+</a:t>
            </a:r>
            <a:endParaRPr lang="ru-RU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6228184" y="1844824"/>
            <a:ext cx="8640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-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2411173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img3.wikia.nocookie.net/__cb20090816000701/dofus/es/images/1/1c/Admiracion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084" y="5392622"/>
            <a:ext cx="1730752" cy="13846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7141" y="404664"/>
            <a:ext cx="1080120" cy="72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8868"/>
            <a:ext cx="792088" cy="11291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Пятиугольник 5"/>
          <p:cNvSpPr/>
          <p:nvPr/>
        </p:nvSpPr>
        <p:spPr>
          <a:xfrm>
            <a:off x="251520" y="1860849"/>
            <a:ext cx="2448272" cy="1424135"/>
          </a:xfrm>
          <a:prstGeom prst="homePlate">
            <a:avLst/>
          </a:prstGeom>
          <a:noFill/>
          <a:ln>
            <a:solidFill>
              <a:srgbClr val="C00000"/>
            </a:solidFill>
          </a:ln>
          <a:effectLst>
            <a:glow rad="101600">
              <a:schemeClr val="accent1">
                <a:alpha val="40000"/>
              </a:schemeClr>
            </a:glow>
          </a:effectLst>
          <a:scene3d>
            <a:camera prst="orthographicFront">
              <a:rot lat="0" lon="20999997" rev="0"/>
            </a:camera>
            <a:lightRig rig="glow" dir="t"/>
          </a:scene3d>
          <a:sp3d contourW="19050" prstMaterial="plastic"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</a:rPr>
              <a:t>Позиция дорожной карты</a:t>
            </a:r>
            <a:endParaRPr lang="ru-RU" sz="2800" b="1" dirty="0">
              <a:solidFill>
                <a:srgbClr val="002060"/>
              </a:solidFill>
            </a:endParaRPr>
          </a:p>
        </p:txBody>
      </p:sp>
      <p:sp>
        <p:nvSpPr>
          <p:cNvPr id="7" name="Пятиугольник 6"/>
          <p:cNvSpPr/>
          <p:nvPr/>
        </p:nvSpPr>
        <p:spPr>
          <a:xfrm>
            <a:off x="2843807" y="1843985"/>
            <a:ext cx="5114094" cy="1296983"/>
          </a:xfrm>
          <a:custGeom>
            <a:avLst/>
            <a:gdLst>
              <a:gd name="connsiteX0" fmla="*/ 0 w 5760640"/>
              <a:gd name="connsiteY0" fmla="*/ 0 h 1296983"/>
              <a:gd name="connsiteX1" fmla="*/ 5112149 w 5760640"/>
              <a:gd name="connsiteY1" fmla="*/ 0 h 1296983"/>
              <a:gd name="connsiteX2" fmla="*/ 5760640 w 5760640"/>
              <a:gd name="connsiteY2" fmla="*/ 648492 h 1296983"/>
              <a:gd name="connsiteX3" fmla="*/ 5112149 w 5760640"/>
              <a:gd name="connsiteY3" fmla="*/ 1296983 h 1296983"/>
              <a:gd name="connsiteX4" fmla="*/ 0 w 5760640"/>
              <a:gd name="connsiteY4" fmla="*/ 1296983 h 1296983"/>
              <a:gd name="connsiteX5" fmla="*/ 0 w 5760640"/>
              <a:gd name="connsiteY5" fmla="*/ 0 h 1296983"/>
              <a:gd name="connsiteX0" fmla="*/ 0 w 5132567"/>
              <a:gd name="connsiteY0" fmla="*/ 0 h 1296983"/>
              <a:gd name="connsiteX1" fmla="*/ 5112149 w 5132567"/>
              <a:gd name="connsiteY1" fmla="*/ 0 h 1296983"/>
              <a:gd name="connsiteX2" fmla="*/ 5132567 w 5132567"/>
              <a:gd name="connsiteY2" fmla="*/ 611547 h 1296983"/>
              <a:gd name="connsiteX3" fmla="*/ 5112149 w 5132567"/>
              <a:gd name="connsiteY3" fmla="*/ 1296983 h 1296983"/>
              <a:gd name="connsiteX4" fmla="*/ 0 w 5132567"/>
              <a:gd name="connsiteY4" fmla="*/ 1296983 h 1296983"/>
              <a:gd name="connsiteX5" fmla="*/ 0 w 5132567"/>
              <a:gd name="connsiteY5" fmla="*/ 0 h 1296983"/>
              <a:gd name="connsiteX0" fmla="*/ 0 w 5114094"/>
              <a:gd name="connsiteY0" fmla="*/ 0 h 1296983"/>
              <a:gd name="connsiteX1" fmla="*/ 5112149 w 5114094"/>
              <a:gd name="connsiteY1" fmla="*/ 0 h 1296983"/>
              <a:gd name="connsiteX2" fmla="*/ 5114094 w 5114094"/>
              <a:gd name="connsiteY2" fmla="*/ 602310 h 1296983"/>
              <a:gd name="connsiteX3" fmla="*/ 5112149 w 5114094"/>
              <a:gd name="connsiteY3" fmla="*/ 1296983 h 1296983"/>
              <a:gd name="connsiteX4" fmla="*/ 0 w 5114094"/>
              <a:gd name="connsiteY4" fmla="*/ 1296983 h 1296983"/>
              <a:gd name="connsiteX5" fmla="*/ 0 w 5114094"/>
              <a:gd name="connsiteY5" fmla="*/ 0 h 129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114094" h="1296983">
                <a:moveTo>
                  <a:pt x="0" y="0"/>
                </a:moveTo>
                <a:lnTo>
                  <a:pt x="5112149" y="0"/>
                </a:lnTo>
                <a:cubicBezTo>
                  <a:pt x="5112797" y="200770"/>
                  <a:pt x="5113446" y="401540"/>
                  <a:pt x="5114094" y="602310"/>
                </a:cubicBezTo>
                <a:cubicBezTo>
                  <a:pt x="5113446" y="833868"/>
                  <a:pt x="5112797" y="1065425"/>
                  <a:pt x="5112149" y="1296983"/>
                </a:cubicBezTo>
                <a:lnTo>
                  <a:pt x="0" y="1296983"/>
                </a:lnTo>
                <a:lnTo>
                  <a:pt x="0" y="0"/>
                </a:lnTo>
                <a:close/>
              </a:path>
            </a:pathLst>
          </a:custGeom>
          <a:noFill/>
          <a:ln>
            <a:solidFill>
              <a:srgbClr val="C00000"/>
            </a:solidFill>
          </a:ln>
          <a:effectLst>
            <a:glow rad="76200">
              <a:schemeClr val="accent1">
                <a:alpha val="95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</a:rPr>
              <a:t>Мероприятие/я по данной позиции</a:t>
            </a:r>
            <a:endParaRPr lang="ru-RU" sz="2800" b="1" dirty="0">
              <a:solidFill>
                <a:srgbClr val="002060"/>
              </a:solidFill>
            </a:endParaRPr>
          </a:p>
        </p:txBody>
      </p:sp>
      <p:sp>
        <p:nvSpPr>
          <p:cNvPr id="8" name="Пятиугольник 7"/>
          <p:cNvSpPr/>
          <p:nvPr/>
        </p:nvSpPr>
        <p:spPr>
          <a:xfrm rot="16200000">
            <a:off x="4272950" y="1502368"/>
            <a:ext cx="1999209" cy="5454456"/>
          </a:xfrm>
          <a:custGeom>
            <a:avLst/>
            <a:gdLst>
              <a:gd name="connsiteX0" fmla="*/ 0 w 2834903"/>
              <a:gd name="connsiteY0" fmla="*/ 0 h 5454456"/>
              <a:gd name="connsiteX1" fmla="*/ 1417452 w 2834903"/>
              <a:gd name="connsiteY1" fmla="*/ 0 h 5454456"/>
              <a:gd name="connsiteX2" fmla="*/ 2834903 w 2834903"/>
              <a:gd name="connsiteY2" fmla="*/ 2727228 h 5454456"/>
              <a:gd name="connsiteX3" fmla="*/ 1417452 w 2834903"/>
              <a:gd name="connsiteY3" fmla="*/ 5454456 h 5454456"/>
              <a:gd name="connsiteX4" fmla="*/ 0 w 2834903"/>
              <a:gd name="connsiteY4" fmla="*/ 5454456 h 5454456"/>
              <a:gd name="connsiteX5" fmla="*/ 0 w 2834903"/>
              <a:gd name="connsiteY5" fmla="*/ 0 h 5454456"/>
              <a:gd name="connsiteX0" fmla="*/ 0 w 2304322"/>
              <a:gd name="connsiteY0" fmla="*/ 0 h 5454456"/>
              <a:gd name="connsiteX1" fmla="*/ 1417452 w 2304322"/>
              <a:gd name="connsiteY1" fmla="*/ 0 h 5454456"/>
              <a:gd name="connsiteX2" fmla="*/ 2304322 w 2304322"/>
              <a:gd name="connsiteY2" fmla="*/ 2704653 h 5454456"/>
              <a:gd name="connsiteX3" fmla="*/ 1417452 w 2304322"/>
              <a:gd name="connsiteY3" fmla="*/ 5454456 h 5454456"/>
              <a:gd name="connsiteX4" fmla="*/ 0 w 2304322"/>
              <a:gd name="connsiteY4" fmla="*/ 5454456 h 5454456"/>
              <a:gd name="connsiteX5" fmla="*/ 0 w 2304322"/>
              <a:gd name="connsiteY5" fmla="*/ 0 h 5454456"/>
              <a:gd name="connsiteX0" fmla="*/ 0 w 2111625"/>
              <a:gd name="connsiteY0" fmla="*/ 0 h 5454456"/>
              <a:gd name="connsiteX1" fmla="*/ 1417452 w 2111625"/>
              <a:gd name="connsiteY1" fmla="*/ 0 h 5454456"/>
              <a:gd name="connsiteX2" fmla="*/ 2111625 w 2111625"/>
              <a:gd name="connsiteY2" fmla="*/ 2715942 h 5454456"/>
              <a:gd name="connsiteX3" fmla="*/ 1417452 w 2111625"/>
              <a:gd name="connsiteY3" fmla="*/ 5454456 h 5454456"/>
              <a:gd name="connsiteX4" fmla="*/ 0 w 2111625"/>
              <a:gd name="connsiteY4" fmla="*/ 5454456 h 5454456"/>
              <a:gd name="connsiteX5" fmla="*/ 0 w 2111625"/>
              <a:gd name="connsiteY5" fmla="*/ 0 h 54544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111625" h="5454456">
                <a:moveTo>
                  <a:pt x="0" y="0"/>
                </a:moveTo>
                <a:lnTo>
                  <a:pt x="1417452" y="0"/>
                </a:lnTo>
                <a:lnTo>
                  <a:pt x="2111625" y="2715942"/>
                </a:lnTo>
                <a:lnTo>
                  <a:pt x="1417452" y="5454456"/>
                </a:lnTo>
                <a:lnTo>
                  <a:pt x="0" y="5454456"/>
                </a:lnTo>
                <a:lnTo>
                  <a:pt x="0" y="0"/>
                </a:lnTo>
                <a:close/>
              </a:path>
            </a:pathLst>
          </a:custGeom>
          <a:noFill/>
          <a:ln>
            <a:solidFill>
              <a:srgbClr val="C00000"/>
            </a:solidFill>
          </a:ln>
          <a:effectLst>
            <a:glow rad="76200">
              <a:schemeClr val="accent1">
                <a:alpha val="78000"/>
              </a:schemeClr>
            </a:glow>
            <a:innerShdw blurRad="63500" dir="18900000">
              <a:prstClr val="black">
                <a:alpha val="50000"/>
              </a:prstClr>
            </a:innerShdw>
            <a:reflection endPos="0" dist="50800" dir="5400000" sy="-100000" algn="bl" rotWithShape="0"/>
          </a:effectLst>
          <a:scene3d>
            <a:camera prst="orthographicFront"/>
            <a:lightRig rig="threePt" dir="t"/>
          </a:scene3d>
          <a:sp3d extrusionH="12700" contourW="6350">
            <a:bevelB w="139700" prst="cross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endParaRPr lang="ru-RU" sz="2400" b="1" dirty="0" smtClean="0">
              <a:solidFill>
                <a:srgbClr val="002060"/>
              </a:solidFill>
            </a:endParaRPr>
          </a:p>
          <a:p>
            <a:pPr algn="ctr"/>
            <a:r>
              <a:rPr lang="ru-RU" sz="2400" b="1" dirty="0" smtClean="0">
                <a:solidFill>
                  <a:srgbClr val="002060"/>
                </a:solidFill>
              </a:rPr>
              <a:t>Подтверждение проведения: </a:t>
            </a:r>
            <a:r>
              <a:rPr lang="ru-RU" sz="2000" b="1" dirty="0" smtClean="0">
                <a:solidFill>
                  <a:srgbClr val="002060"/>
                </a:solidFill>
              </a:rPr>
              <a:t>приказы, протоколы, договоры, акты выполненных работ, отчетные фото, сценарии …!   </a:t>
            </a:r>
            <a:endParaRPr lang="ru-RU" sz="2000" b="1" dirty="0">
              <a:solidFill>
                <a:srgbClr val="00206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577704" y="279115"/>
            <a:ext cx="50987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Алгоритм подготовки школами подтверждающих документов 1 и 2 этапов</a:t>
            </a:r>
            <a:endParaRPr lang="ru-RU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79853" y="5761757"/>
            <a:ext cx="6552728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Логика сопровождения школ-участников проекта: </a:t>
            </a:r>
          </a:p>
          <a:p>
            <a:pPr algn="ctr"/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– региональный – муниципальный уровни</a:t>
            </a:r>
            <a:endParaRPr lang="ru-RU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21767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448286" y="200130"/>
            <a:ext cx="1977709" cy="1129147"/>
            <a:chOff x="539552" y="48868"/>
            <a:chExt cx="1977709" cy="1129147"/>
          </a:xfrm>
        </p:grpSpPr>
        <p:pic>
          <p:nvPicPr>
            <p:cNvPr id="3" name="Picture 3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9552" y="48868"/>
              <a:ext cx="792088" cy="11291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37141" y="404664"/>
              <a:ext cx="1080120" cy="7200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6" name="Прямоугольник 5"/>
          <p:cNvSpPr/>
          <p:nvPr/>
        </p:nvSpPr>
        <p:spPr>
          <a:xfrm>
            <a:off x="1763688" y="2434257"/>
            <a:ext cx="662473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-ий рейтинг вовлеченности регионов в проект 500+</a:t>
            </a:r>
          </a:p>
          <a:p>
            <a:pPr lvl="0"/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 сентября 2021г. - 14 октября 2021г.)</a:t>
            </a:r>
            <a:endParaRPr lang="ru-RU" sz="28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69637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539552" y="48868"/>
            <a:ext cx="1977709" cy="1129147"/>
            <a:chOff x="539552" y="48868"/>
            <a:chExt cx="1977709" cy="1129147"/>
          </a:xfrm>
        </p:grpSpPr>
        <p:pic>
          <p:nvPicPr>
            <p:cNvPr id="3" name="Picture 3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9552" y="48868"/>
              <a:ext cx="792088" cy="11291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37141" y="404664"/>
              <a:ext cx="1080120" cy="7200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5" name="TextBox 4"/>
          <p:cNvSpPr txBox="1"/>
          <p:nvPr/>
        </p:nvSpPr>
        <p:spPr>
          <a:xfrm>
            <a:off x="423008" y="1556792"/>
            <a:ext cx="8598514" cy="34624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endParaRPr lang="ru-RU" b="1" dirty="0" smtClean="0">
              <a:solidFill>
                <a:srgbClr val="00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ru-RU" b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Качество представленных школами подтверждающих документов 2 этапа;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ru-RU" b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Мониторинг </a:t>
            </a:r>
            <a:r>
              <a:rPr lang="ru-RU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соответствия плану-графику ведения ИС </a:t>
            </a:r>
            <a:r>
              <a:rPr lang="ru-RU" b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МЭДК; 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ru-RU" b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координаторов и кураторов в ИС МЭДК;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ru-RU" b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Участие в анкетирование; 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ru-RU" sz="2000" b="1" u="sng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 Трансляция управленческого опыта муниципального уровня;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ru-RU" b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Подготовка </a:t>
            </a:r>
            <a:r>
              <a:rPr lang="ru-RU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трансляция регионального успешного опыта работы в рамках </a:t>
            </a:r>
            <a:r>
              <a:rPr lang="ru-RU" b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информационного сопровождения проекта;</a:t>
            </a:r>
            <a:endParaRPr lang="ru-RU" dirty="0" smtClean="0"/>
          </a:p>
        </p:txBody>
      </p:sp>
      <p:grpSp>
        <p:nvGrpSpPr>
          <p:cNvPr id="9" name="Группа 8"/>
          <p:cNvGrpSpPr/>
          <p:nvPr/>
        </p:nvGrpSpPr>
        <p:grpSpPr>
          <a:xfrm>
            <a:off x="6932890" y="5301208"/>
            <a:ext cx="606416" cy="1371600"/>
            <a:chOff x="8182256" y="2492896"/>
            <a:chExt cx="606416" cy="1371600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8187456" y="2492896"/>
              <a:ext cx="601216" cy="457200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8187456" y="2950096"/>
              <a:ext cx="601216" cy="457200"/>
            </a:xfrm>
            <a:prstGeom prst="rect">
              <a:avLst/>
            </a:prstGeom>
            <a:solidFill>
              <a:srgbClr val="FF99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8182256" y="3407296"/>
              <a:ext cx="606415" cy="45720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0" name="Прямоугольник 9"/>
          <p:cNvSpPr/>
          <p:nvPr/>
        </p:nvSpPr>
        <p:spPr>
          <a:xfrm>
            <a:off x="2517261" y="862184"/>
            <a:ext cx="61206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Критерии 3-ого 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рейтинга 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вовлеченности</a:t>
            </a:r>
            <a:endParaRPr lang="ru-RU" sz="2400" b="1" dirty="0"/>
          </a:p>
        </p:txBody>
      </p:sp>
      <p:sp>
        <p:nvSpPr>
          <p:cNvPr id="11" name="Выноска 1 (граница и черта) 10"/>
          <p:cNvSpPr/>
          <p:nvPr/>
        </p:nvSpPr>
        <p:spPr>
          <a:xfrm>
            <a:off x="7954606" y="5541211"/>
            <a:ext cx="1066916" cy="445797"/>
          </a:xfrm>
          <a:prstGeom prst="accentBorderCallout1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Индикаторы</a:t>
            </a:r>
            <a:endParaRPr lang="ru-RU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189798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425</TotalTime>
  <Words>350</Words>
  <Application>Microsoft Office PowerPoint</Application>
  <PresentationFormat>Экран (4:3)</PresentationFormat>
  <Paragraphs>62</Paragraphs>
  <Slides>11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Соколова Ирина  Юрьевна</dc:creator>
  <cp:lastModifiedBy>Соколова Ирина  Юрьевна</cp:lastModifiedBy>
  <cp:revision>40</cp:revision>
  <dcterms:created xsi:type="dcterms:W3CDTF">2021-08-30T06:33:39Z</dcterms:created>
  <dcterms:modified xsi:type="dcterms:W3CDTF">2021-09-16T14:19:40Z</dcterms:modified>
</cp:coreProperties>
</file>